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5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5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55.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56.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57.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43.xml" ContentType="application/vnd.openxmlformats-officedocument.presentationml.notesSlide+xml"/>
  <Override PartName="/ppt/charts/chart58.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notesSlides/notesSlide44.xml" ContentType="application/vnd.openxmlformats-officedocument.presentationml.notesSlide+xml"/>
  <Override PartName="/ppt/charts/chart59.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notesSlides/notesSlide45.xml" ContentType="application/vnd.openxmlformats-officedocument.presentationml.notesSlide+xml"/>
  <Override PartName="/ppt/charts/chart60.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46.xml" ContentType="application/vnd.openxmlformats-officedocument.presentationml.notesSlide+xml"/>
  <Override PartName="/ppt/charts/chart61.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notesSlides/notesSlide47.xml" ContentType="application/vnd.openxmlformats-officedocument.presentationml.notesSlide+xml"/>
  <Override PartName="/ppt/charts/chart62.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notesSlides/notesSlide48.xml" ContentType="application/vnd.openxmlformats-officedocument.presentationml.notesSlide+xml"/>
  <Override PartName="/ppt/charts/chart63.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9.xml" ContentType="application/vnd.openxmlformats-officedocument.customXmlProperties+xml"/>
  <Override PartName="/customXml/itemProps8.xml" ContentType="application/vnd.openxmlformats-officedocument.customXmlProperties+xml"/>
  <Override PartName="/customXml/itemProps10.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8"/>
    <p:sldMasterId id="2147483675" r:id="rId9"/>
    <p:sldMasterId id="2147483687" r:id="rId10"/>
  </p:sldMasterIdLst>
  <p:notesMasterIdLst>
    <p:notesMasterId r:id="rId78"/>
  </p:notesMasterIdLst>
  <p:handoutMasterIdLst>
    <p:handoutMasterId r:id="rId79"/>
  </p:handoutMasterIdLst>
  <p:sldIdLst>
    <p:sldId id="305" r:id="rId11"/>
    <p:sldId id="306" r:id="rId12"/>
    <p:sldId id="260" r:id="rId13"/>
    <p:sldId id="261" r:id="rId14"/>
    <p:sldId id="262" r:id="rId15"/>
    <p:sldId id="263" r:id="rId16"/>
    <p:sldId id="264" r:id="rId17"/>
    <p:sldId id="308"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1" r:id="rId36"/>
    <p:sldId id="282"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307" r:id="rId50"/>
    <p:sldId id="296" r:id="rId51"/>
    <p:sldId id="297" r:id="rId52"/>
    <p:sldId id="298" r:id="rId53"/>
    <p:sldId id="299" r:id="rId54"/>
    <p:sldId id="300" r:id="rId55"/>
    <p:sldId id="301" r:id="rId56"/>
    <p:sldId id="302" r:id="rId57"/>
    <p:sldId id="303" r:id="rId58"/>
    <p:sldId id="304"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869453-50D3-4EDB-9330-9FB25A7539DA}" v="1" dt="2022-10-14T16:32:19.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3193" autoAdjust="0"/>
  </p:normalViewPr>
  <p:slideViewPr>
    <p:cSldViewPr>
      <p:cViewPr varScale="1">
        <p:scale>
          <a:sx n="109" d="100"/>
          <a:sy n="109" d="100"/>
        </p:scale>
        <p:origin x="606" y="6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microsoft.com/office/2016/11/relationships/changesInfo" Target="changesInfos/changesInfo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handoutMaster" Target="handoutMasters/handoutMaster1.xml"/><Relationship Id="rId5" Type="http://schemas.openxmlformats.org/officeDocument/2006/relationships/customXml" Target="../customXml/item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1.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ableStyles" Target="tableStyles.xml"/><Relationship Id="rId88" Type="http://schemas.openxmlformats.org/officeDocument/2006/relationships/customXml" Target="../customXml/item10.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3.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notesMaster" Target="notesMasters/notesMaster1.xml"/><Relationship Id="rId81" Type="http://schemas.openxmlformats.org/officeDocument/2006/relationships/viewProps" Target="viewProps.xml"/><Relationship Id="rId86" Type="http://schemas.openxmlformats.org/officeDocument/2006/relationships/customXml" Target="../customXml/item8.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customXml" Target="../customXml/item7.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customXml" Target="../customXml/item9.xml"/><Relationship Id="rId61" Type="http://schemas.openxmlformats.org/officeDocument/2006/relationships/slide" Target="slides/slide51.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Abbe H" userId="aca7b395-6fe0-4f38-8af0-a2555624f9eb" providerId="ADAL" clId="{5C869453-50D3-4EDB-9330-9FB25A7539DA}"/>
    <pc:docChg chg="addSld modSld">
      <pc:chgData name="Will, Abbe H" userId="aca7b395-6fe0-4f38-8af0-a2555624f9eb" providerId="ADAL" clId="{5C869453-50D3-4EDB-9330-9FB25A7539DA}" dt="2022-10-14T16:32:47.900" v="15" actId="20577"/>
      <pc:docMkLst>
        <pc:docMk/>
      </pc:docMkLst>
      <pc:sldChg chg="modSp add mod modNotesTx">
        <pc:chgData name="Will, Abbe H" userId="aca7b395-6fe0-4f38-8af0-a2555624f9eb" providerId="ADAL" clId="{5C869453-50D3-4EDB-9330-9FB25A7539DA}" dt="2022-10-14T16:32:47.900" v="15" actId="20577"/>
        <pc:sldMkLst>
          <pc:docMk/>
          <pc:sldMk cId="3629146704" sldId="326"/>
        </pc:sldMkLst>
        <pc:spChg chg="mod">
          <ac:chgData name="Will, Abbe H" userId="aca7b395-6fe0-4f38-8af0-a2555624f9eb" providerId="ADAL" clId="{5C869453-50D3-4EDB-9330-9FB25A7539DA}" dt="2022-10-14T16:32:47.900" v="15" actId="20577"/>
          <ac:spMkLst>
            <pc:docMk/>
            <pc:sldMk cId="3629146704" sldId="326"/>
            <ac:spMk id="2" creationId="{F187CB1D-4ED9-4ADE-AC0C-1E2073814E63}"/>
          </ac:spMkLst>
        </pc:spChg>
      </pc:sldChg>
    </pc:docChg>
  </pc:docChgLst>
  <pc:docChgLst>
    <pc:chgData name="Will, Abbe H" userId="aca7b395-6fe0-4f38-8af0-a2555624f9eb" providerId="ADAL" clId="{F257A477-04F7-4905-82CA-E8FD0B6A06C5}"/>
    <pc:docChg chg="modSld">
      <pc:chgData name="Will, Abbe H" userId="aca7b395-6fe0-4f38-8af0-a2555624f9eb" providerId="ADAL" clId="{F257A477-04F7-4905-82CA-E8FD0B6A06C5}" dt="2022-07-13T12:51:32.235" v="11" actId="20577"/>
      <pc:docMkLst>
        <pc:docMk/>
      </pc:docMkLst>
      <pc:sldChg chg="modSp mod modNotesTx">
        <pc:chgData name="Will, Abbe H" userId="aca7b395-6fe0-4f38-8af0-a2555624f9eb" providerId="ADAL" clId="{F257A477-04F7-4905-82CA-E8FD0B6A06C5}" dt="2022-07-13T12:51:32.235" v="11" actId="20577"/>
        <pc:sldMkLst>
          <pc:docMk/>
          <pc:sldMk cId="598272252" sldId="325"/>
        </pc:sldMkLst>
        <pc:spChg chg="mod">
          <ac:chgData name="Will, Abbe H" userId="aca7b395-6fe0-4f38-8af0-a2555624f9eb" providerId="ADAL" clId="{F257A477-04F7-4905-82CA-E8FD0B6A06C5}" dt="2022-07-13T12:51:32.235" v="11" actId="20577"/>
          <ac:spMkLst>
            <pc:docMk/>
            <pc:sldMk cId="598272252" sldId="325"/>
            <ac:spMk id="2" creationId="{F187CB1D-4ED9-4ADE-AC0C-1E2073814E63}"/>
          </ac:spMkLst>
        </pc:spChg>
      </pc:sldChg>
    </pc:docChg>
  </pc:docChgLst>
  <pc:docChgLst>
    <pc:chgData name="Will, Abbe H" userId="aca7b395-6fe0-4f38-8af0-a2555624f9eb" providerId="ADAL" clId="{B9598E30-ECD0-4AE0-A657-0220FE6368FB}"/>
    <pc:docChg chg="modSld">
      <pc:chgData name="Will, Abbe H" userId="aca7b395-6fe0-4f38-8af0-a2555624f9eb" providerId="ADAL" clId="{B9598E30-ECD0-4AE0-A657-0220FE6368FB}" dt="2022-04-14T16:03:31.747" v="12" actId="20577"/>
      <pc:docMkLst>
        <pc:docMk/>
      </pc:docMkLst>
      <pc:sldChg chg="modSp mod modNotesTx">
        <pc:chgData name="Will, Abbe H" userId="aca7b395-6fe0-4f38-8af0-a2555624f9eb" providerId="ADAL" clId="{B9598E30-ECD0-4AE0-A657-0220FE6368FB}" dt="2022-04-14T16:03:31.747" v="12" actId="20577"/>
        <pc:sldMkLst>
          <pc:docMk/>
          <pc:sldMk cId="1562872366" sldId="324"/>
        </pc:sldMkLst>
        <pc:spChg chg="mod">
          <ac:chgData name="Will, Abbe H" userId="aca7b395-6fe0-4f38-8af0-a2555624f9eb" providerId="ADAL" clId="{B9598E30-ECD0-4AE0-A657-0220FE6368FB}" dt="2022-04-14T16:03:31.747" v="12" actId="20577"/>
          <ac:spMkLst>
            <pc:docMk/>
            <pc:sldMk cId="1562872366" sldId="324"/>
            <ac:spMk id="2" creationId="{F187CB1D-4ED9-4ADE-AC0C-1E2073814E63}"/>
          </ac:spMkLst>
        </pc:spChg>
      </pc:sldChg>
    </pc:docChg>
  </pc:docChgLst>
  <pc:docChgLst>
    <pc:chgData name="Will, Abbe H" userId="aca7b395-6fe0-4f38-8af0-a2555624f9eb" providerId="ADAL" clId="{DF036264-306A-44CB-B0EC-CCC2ACE09E8B}"/>
    <pc:docChg chg="modSld">
      <pc:chgData name="Will, Abbe H" userId="aca7b395-6fe0-4f38-8af0-a2555624f9eb" providerId="ADAL" clId="{DF036264-306A-44CB-B0EC-CCC2ACE09E8B}" dt="2022-01-10T21:13:17.023" v="18" actId="27918"/>
      <pc:docMkLst>
        <pc:docMk/>
      </pc:docMkLst>
      <pc:sldChg chg="modSp mod">
        <pc:chgData name="Will, Abbe H" userId="aca7b395-6fe0-4f38-8af0-a2555624f9eb" providerId="ADAL" clId="{DF036264-306A-44CB-B0EC-CCC2ACE09E8B}" dt="2022-01-10T21:13:17.023" v="18" actId="27918"/>
        <pc:sldMkLst>
          <pc:docMk/>
          <pc:sldMk cId="1860920945" sldId="323"/>
        </pc:sldMkLst>
        <pc:spChg chg="mod">
          <ac:chgData name="Will, Abbe H" userId="aca7b395-6fe0-4f38-8af0-a2555624f9eb" providerId="ADAL" clId="{DF036264-306A-44CB-B0EC-CCC2ACE09E8B}" dt="2022-01-10T21:12:42.479" v="14" actId="20577"/>
          <ac:spMkLst>
            <pc:docMk/>
            <pc:sldMk cId="1860920945" sldId="323"/>
            <ac:spMk id="2" creationId="{F187CB1D-4ED9-4ADE-AC0C-1E2073814E63}"/>
          </ac:spMkLst>
        </pc:spChg>
        <pc:graphicFrameChg chg="mod">
          <ac:chgData name="Will, Abbe H" userId="aca7b395-6fe0-4f38-8af0-a2555624f9eb" providerId="ADAL" clId="{DF036264-306A-44CB-B0EC-CCC2ACE09E8B}" dt="2022-01-10T21:12:59.495" v="15"/>
          <ac:graphicFrameMkLst>
            <pc:docMk/>
            <pc:sldMk cId="1860920945" sldId="323"/>
            <ac:graphicFrameMk id="7" creationId="{6F5F1DA3-8117-4340-AACC-7347AE29BE77}"/>
          </ac:graphicFrameMkLst>
        </pc:graphicFrameChg>
      </pc:sldChg>
    </pc:docChg>
  </pc:docChgLst>
  <pc:docChgLst>
    <pc:chgData name="Will, Abbe H" userId="aca7b395-6fe0-4f38-8af0-a2555624f9eb" providerId="ADAL" clId="{06C41026-BB0A-4ABA-9D1F-BF8726E79E9F}"/>
    <pc:docChg chg="addSld modSld">
      <pc:chgData name="Will, Abbe H" userId="aca7b395-6fe0-4f38-8af0-a2555624f9eb" providerId="ADAL" clId="{06C41026-BB0A-4ABA-9D1F-BF8726E79E9F}" dt="2021-04-08T14:09:29.536" v="13" actId="20577"/>
      <pc:docMkLst>
        <pc:docMk/>
      </pc:docMkLst>
      <pc:sldChg chg="modSp add mod modNotesTx">
        <pc:chgData name="Will, Abbe H" userId="aca7b395-6fe0-4f38-8af0-a2555624f9eb" providerId="ADAL" clId="{06C41026-BB0A-4ABA-9D1F-BF8726E79E9F}" dt="2021-04-08T14:09:29.536" v="13" actId="20577"/>
        <pc:sldMkLst>
          <pc:docMk/>
          <pc:sldMk cId="4211106312" sldId="320"/>
        </pc:sldMkLst>
        <pc:spChg chg="mod">
          <ac:chgData name="Will, Abbe H" userId="aca7b395-6fe0-4f38-8af0-a2555624f9eb" providerId="ADAL" clId="{06C41026-BB0A-4ABA-9D1F-BF8726E79E9F}" dt="2021-04-08T14:09:29.536" v="13" actId="20577"/>
          <ac:spMkLst>
            <pc:docMk/>
            <pc:sldMk cId="4211106312" sldId="320"/>
            <ac:spMk id="2" creationId="{F187CB1D-4ED9-4ADE-AC0C-1E2073814E63}"/>
          </ac:spMkLst>
        </pc:spChg>
      </pc:sldChg>
    </pc:docChg>
  </pc:docChgLst>
  <pc:docChgLst>
    <pc:chgData name="Will, Abbe H" userId="aca7b395-6fe0-4f38-8af0-a2555624f9eb" providerId="ADAL" clId="{AE4018C6-9AEA-4A76-A95D-34E7E59D773B}"/>
    <pc:docChg chg="modSld">
      <pc:chgData name="Will, Abbe H" userId="aca7b395-6fe0-4f38-8af0-a2555624f9eb" providerId="ADAL" clId="{AE4018C6-9AEA-4A76-A95D-34E7E59D773B}" dt="2021-01-08T19:29:34.294" v="16" actId="20577"/>
      <pc:docMkLst>
        <pc:docMk/>
      </pc:docMkLst>
      <pc:sldChg chg="modSp modNotesTx">
        <pc:chgData name="Will, Abbe H" userId="aca7b395-6fe0-4f38-8af0-a2555624f9eb" providerId="ADAL" clId="{AE4018C6-9AEA-4A76-A95D-34E7E59D773B}" dt="2021-01-08T19:29:34.294" v="16" actId="20577"/>
        <pc:sldMkLst>
          <pc:docMk/>
          <pc:sldMk cId="3547274481" sldId="319"/>
        </pc:sldMkLst>
        <pc:spChg chg="mod">
          <ac:chgData name="Will, Abbe H" userId="aca7b395-6fe0-4f38-8af0-a2555624f9eb" providerId="ADAL" clId="{AE4018C6-9AEA-4A76-A95D-34E7E59D773B}" dt="2021-01-08T19:29:34.294" v="16" actId="20577"/>
          <ac:spMkLst>
            <pc:docMk/>
            <pc:sldMk cId="3547274481" sldId="319"/>
            <ac:spMk id="2" creationId="{F187CB1D-4ED9-4ADE-AC0C-1E2073814E63}"/>
          </ac:spMkLst>
        </pc:spChg>
      </pc:sldChg>
    </pc:docChg>
  </pc:docChgLst>
  <pc:docChgLst>
    <pc:chgData name="Will, Abbe H" userId="aca7b395-6fe0-4f38-8af0-a2555624f9eb" providerId="ADAL" clId="{B955A2A8-10F7-4C91-9D8D-46A79BF6C5AE}"/>
    <pc:docChg chg="modSld">
      <pc:chgData name="Will, Abbe H" userId="aca7b395-6fe0-4f38-8af0-a2555624f9eb" providerId="ADAL" clId="{B955A2A8-10F7-4C91-9D8D-46A79BF6C5AE}" dt="2021-07-08T19:28:35.409" v="11" actId="20577"/>
      <pc:docMkLst>
        <pc:docMk/>
      </pc:docMkLst>
      <pc:sldChg chg="modSp mod modNotesTx">
        <pc:chgData name="Will, Abbe H" userId="aca7b395-6fe0-4f38-8af0-a2555624f9eb" providerId="ADAL" clId="{B955A2A8-10F7-4C91-9D8D-46A79BF6C5AE}" dt="2021-07-08T19:28:35.409" v="11" actId="20577"/>
        <pc:sldMkLst>
          <pc:docMk/>
          <pc:sldMk cId="700316085" sldId="321"/>
        </pc:sldMkLst>
        <pc:spChg chg="mod">
          <ac:chgData name="Will, Abbe H" userId="aca7b395-6fe0-4f38-8af0-a2555624f9eb" providerId="ADAL" clId="{B955A2A8-10F7-4C91-9D8D-46A79BF6C5AE}" dt="2021-07-08T19:28:35.409" v="11" actId="20577"/>
          <ac:spMkLst>
            <pc:docMk/>
            <pc:sldMk cId="700316085" sldId="321"/>
            <ac:spMk id="2" creationId="{F187CB1D-4ED9-4ADE-AC0C-1E2073814E63}"/>
          </ac:spMkLst>
        </pc:spChg>
      </pc:sldChg>
    </pc:docChg>
  </pc:docChgLst>
  <pc:docChgLst>
    <pc:chgData name="Will, Abbe H" userId="aca7b395-6fe0-4f38-8af0-a2555624f9eb" providerId="ADAL" clId="{D38B2D00-0526-4EBF-81AB-23D5EA683BBC}"/>
    <pc:docChg chg="modSld">
      <pc:chgData name="Will, Abbe H" userId="aca7b395-6fe0-4f38-8af0-a2555624f9eb" providerId="ADAL" clId="{D38B2D00-0526-4EBF-81AB-23D5EA683BBC}" dt="2021-10-07T15:39:52.948" v="13" actId="20577"/>
      <pc:docMkLst>
        <pc:docMk/>
      </pc:docMkLst>
      <pc:sldChg chg="modSp mod modNotesTx">
        <pc:chgData name="Will, Abbe H" userId="aca7b395-6fe0-4f38-8af0-a2555624f9eb" providerId="ADAL" clId="{D38B2D00-0526-4EBF-81AB-23D5EA683BBC}" dt="2021-10-07T15:39:52.948" v="13" actId="20577"/>
        <pc:sldMkLst>
          <pc:docMk/>
          <pc:sldMk cId="821562641" sldId="322"/>
        </pc:sldMkLst>
        <pc:spChg chg="mod">
          <ac:chgData name="Will, Abbe H" userId="aca7b395-6fe0-4f38-8af0-a2555624f9eb" providerId="ADAL" clId="{D38B2D00-0526-4EBF-81AB-23D5EA683BBC}" dt="2021-10-07T15:39:48.973" v="12" actId="20577"/>
          <ac:spMkLst>
            <pc:docMk/>
            <pc:sldMk cId="821562641" sldId="322"/>
            <ac:spMk id="2" creationId="{F187CB1D-4ED9-4ADE-AC0C-1E2073814E63}"/>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4.xlsx"/><Relationship Id="rId1" Type="http://schemas.openxmlformats.org/officeDocument/2006/relationships/themeOverride" Target="../theme/themeOverride7.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5.xlsx"/><Relationship Id="rId1" Type="http://schemas.openxmlformats.org/officeDocument/2006/relationships/themeOverride" Target="../theme/themeOverride8.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6.xlsx"/><Relationship Id="rId1" Type="http://schemas.openxmlformats.org/officeDocument/2006/relationships/themeOverride" Target="../theme/themeOverride9.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7.xlsx"/><Relationship Id="rId1" Type="http://schemas.openxmlformats.org/officeDocument/2006/relationships/themeOverride" Target="../theme/themeOverride10.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8.xlsx"/><Relationship Id="rId1" Type="http://schemas.openxmlformats.org/officeDocument/2006/relationships/themeOverride" Target="../theme/themeOverride1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9.xlsx"/><Relationship Id="rId1" Type="http://schemas.openxmlformats.org/officeDocument/2006/relationships/themeOverride" Target="../theme/themeOverride12.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0.xlsx"/><Relationship Id="rId1" Type="http://schemas.openxmlformats.org/officeDocument/2006/relationships/themeOverride" Target="../theme/themeOverride13.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61.xlsx"/><Relationship Id="rId1" Type="http://schemas.openxmlformats.org/officeDocument/2006/relationships/themeOverride" Target="../theme/themeOverride14.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62.xlsx"/><Relationship Id="rId1" Type="http://schemas.openxmlformats.org/officeDocument/2006/relationships/themeOverride" Target="../theme/themeOverride1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9-0A6C-450F-B0F6-A70C5E2483FC}"/>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B-0A6C-450F-B0F6-A70C5E2483FC}"/>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0D-0A6C-450F-B0F6-A70C5E2483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Sheet1!$B$2:$B$17</c:f>
              <c:numCache>
                <c:formatCode>"$"#,##0.0</c:formatCode>
                <c:ptCount val="16"/>
                <c:pt idx="0">
                  <c:v>292.41402626210601</c:v>
                </c:pt>
                <c:pt idx="1">
                  <c:v>295.6059107242707</c:v>
                </c:pt>
                <c:pt idx="2">
                  <c:v>301.31316515741082</c:v>
                </c:pt>
                <c:pt idx="3">
                  <c:v>307.64924541185195</c:v>
                </c:pt>
                <c:pt idx="4">
                  <c:v>312.44902444697851</c:v>
                </c:pt>
                <c:pt idx="5">
                  <c:v>314.83180768659895</c:v>
                </c:pt>
                <c:pt idx="6">
                  <c:v>320.02541904197892</c:v>
                </c:pt>
                <c:pt idx="7">
                  <c:v>324.66394691010618</c:v>
                </c:pt>
                <c:pt idx="8">
                  <c:v>326.47605356018863</c:v>
                </c:pt>
                <c:pt idx="9">
                  <c:v>325.16255888018588</c:v>
                </c:pt>
                <c:pt idx="10">
                  <c:v>326.83936068641003</c:v>
                </c:pt>
                <c:pt idx="11">
                  <c:v>331.74178891394519</c:v>
                </c:pt>
                <c:pt idx="12">
                  <c:v>337.56127785424678</c:v>
                </c:pt>
                <c:pt idx="13">
                  <c:v>338.49471275449628</c:v>
                </c:pt>
                <c:pt idx="14">
                  <c:v>336.47654254269224</c:v>
                </c:pt>
                <c:pt idx="15">
                  <c:v>337.45457699535314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12-0A6C-450F-B0F6-A70C5E2483FC}"/>
              </c:ext>
            </c:extLst>
          </c:dPt>
          <c:dPt>
            <c:idx val="14"/>
            <c:marker>
              <c:symbol val="none"/>
            </c:marker>
            <c:bubble3D val="0"/>
            <c:extLst>
              <c:ext xmlns:c16="http://schemas.microsoft.com/office/drawing/2014/chart" uri="{C3380CC4-5D6E-409C-BE32-E72D297353CC}">
                <c16:uniqueId val="{00000013-0A6C-450F-B0F6-A70C5E2483FC}"/>
              </c:ext>
            </c:extLst>
          </c:dPt>
          <c:dPt>
            <c:idx val="15"/>
            <c:marker>
              <c:symbol val="none"/>
            </c:marker>
            <c:bubble3D val="0"/>
            <c:extLst>
              <c:ext xmlns:c16="http://schemas.microsoft.com/office/drawing/2014/chart" uri="{C3380CC4-5D6E-409C-BE32-E72D297353CC}">
                <c16:uniqueId val="{00000014-0A6C-450F-B0F6-A70C5E2483FC}"/>
              </c:ext>
            </c:extLst>
          </c:dPt>
          <c:dLbls>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12-0A6C-450F-B0F6-A70C5E2483FC}"/>
                </c:ext>
              </c:extLst>
            </c:dLbl>
            <c:dLbl>
              <c:idx val="14"/>
              <c:delete val="1"/>
              <c:extLst>
                <c:ext xmlns:c15="http://schemas.microsoft.com/office/drawing/2012/chart" uri="{CE6537A1-D6FC-4f65-9D91-7224C49458BB}"/>
                <c:ext xmlns:c16="http://schemas.microsoft.com/office/drawing/2014/chart" uri="{C3380CC4-5D6E-409C-BE32-E72D297353CC}">
                  <c16:uniqueId val="{00000013-0A6C-450F-B0F6-A70C5E2483FC}"/>
                </c:ext>
              </c:extLst>
            </c:dLbl>
            <c:dLbl>
              <c:idx val="15"/>
              <c:delete val="1"/>
              <c:extLst>
                <c:ext xmlns:c15="http://schemas.microsoft.com/office/drawing/2012/chart" uri="{CE6537A1-D6FC-4f65-9D91-7224C49458BB}"/>
                <c:ext xmlns:c16="http://schemas.microsoft.com/office/drawing/2014/chart" uri="{C3380CC4-5D6E-409C-BE32-E72D297353CC}">
                  <c16:uniqueId val="{00000014-0A6C-450F-B0F6-A70C5E2483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Sheet1!$C$2:$C$17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B-0A6C-450F-B0F6-A70C5E2483FC}"/>
              </c:ext>
            </c:extLst>
          </c:dPt>
          <c:dPt>
            <c:idx val="10"/>
            <c:marker>
              <c:symbol val="none"/>
            </c:marker>
            <c:bubble3D val="0"/>
            <c:extLst>
              <c:ext xmlns:c16="http://schemas.microsoft.com/office/drawing/2014/chart" uri="{C3380CC4-5D6E-409C-BE32-E72D297353CC}">
                <c16:uniqueId val="{0000001C-0A6C-450F-B0F6-A70C5E2483FC}"/>
              </c:ext>
            </c:extLst>
          </c:dPt>
          <c:dPt>
            <c:idx val="11"/>
            <c:marker>
              <c:symbol val="none"/>
            </c:marker>
            <c:bubble3D val="0"/>
            <c:extLst>
              <c:ext xmlns:c16="http://schemas.microsoft.com/office/drawing/2014/chart" uri="{C3380CC4-5D6E-409C-BE32-E72D297353CC}">
                <c16:uniqueId val="{00000017-BBF4-43A4-8327-344C495CF15B}"/>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B-0A6C-450F-B0F6-A70C5E2483FC}"/>
                </c:ext>
              </c:extLst>
            </c:dLbl>
            <c:dLbl>
              <c:idx val="10"/>
              <c:delete val="1"/>
              <c:extLst>
                <c:ext xmlns:c15="http://schemas.microsoft.com/office/drawing/2012/chart" uri="{CE6537A1-D6FC-4f65-9D91-7224C49458BB}"/>
                <c:ext xmlns:c16="http://schemas.microsoft.com/office/drawing/2014/chart" uri="{C3380CC4-5D6E-409C-BE32-E72D297353CC}">
                  <c16:uniqueId val="{0000001C-0A6C-450F-B0F6-A70C5E2483FC}"/>
                </c:ext>
              </c:extLst>
            </c:dLbl>
            <c:dLbl>
              <c:idx val="11"/>
              <c:delete val="1"/>
              <c:extLst>
                <c:ext xmlns:c15="http://schemas.microsoft.com/office/drawing/2012/chart" uri="{CE6537A1-D6FC-4f65-9D91-7224C49458BB}"/>
                <c:ext xmlns:c16="http://schemas.microsoft.com/office/drawing/2014/chart" uri="{C3380CC4-5D6E-409C-BE32-E72D297353CC}">
                  <c16:uniqueId val="{00000017-BBF4-43A4-8327-344C495CF15B}"/>
                </c:ext>
              </c:extLst>
            </c:dLbl>
            <c:dLbl>
              <c:idx val="14"/>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E-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Sheet1!$D$2:$D$17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4"/>
            <c:invertIfNegative val="0"/>
            <c:bubble3D val="0"/>
            <c:spPr>
              <a:solidFill>
                <a:srgbClr val="508DA6"/>
              </a:solidFill>
            </c:spPr>
            <c:extLst>
              <c:ext xmlns:c16="http://schemas.microsoft.com/office/drawing/2014/chart" uri="{C3380CC4-5D6E-409C-BE32-E72D297353CC}">
                <c16:uniqueId val="{00000001-68D4-4F35-B331-B0B2B91CA6A5}"/>
              </c:ext>
            </c:extLst>
          </c:dPt>
          <c:dPt>
            <c:idx val="5"/>
            <c:invertIfNegative val="0"/>
            <c:bubble3D val="0"/>
            <c:spPr>
              <a:solidFill>
                <a:srgbClr val="508DA6"/>
              </a:solidFill>
            </c:spPr>
            <c:extLst>
              <c:ext xmlns:c16="http://schemas.microsoft.com/office/drawing/2014/chart" uri="{C3380CC4-5D6E-409C-BE32-E72D297353CC}">
                <c16:uniqueId val="{00000003-68D4-4F35-B331-B0B2B91CA6A5}"/>
              </c:ext>
            </c:extLst>
          </c:dPt>
          <c:dPt>
            <c:idx val="6"/>
            <c:invertIfNegative val="0"/>
            <c:bubble3D val="0"/>
            <c:spPr>
              <a:solidFill>
                <a:srgbClr val="508DA6"/>
              </a:solidFill>
            </c:spPr>
            <c:extLst>
              <c:ext xmlns:c16="http://schemas.microsoft.com/office/drawing/2014/chart" uri="{C3380CC4-5D6E-409C-BE32-E72D297353CC}">
                <c16:uniqueId val="{00000005-68D4-4F35-B331-B0B2B91CA6A5}"/>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7-68D4-4F35-B331-B0B2B91CA6A5}"/>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68D4-4F35-B331-B0B2B91CA6A5}"/>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Sheet1!$B$2:$B$12</c:f>
              <c:numCache>
                <c:formatCode>"$"#,##0.0</c:formatCode>
                <c:ptCount val="11"/>
                <c:pt idx="0">
                  <c:v>325.53219925654759</c:v>
                </c:pt>
                <c:pt idx="1">
                  <c:v>326.56018031060148</c:v>
                </c:pt>
                <c:pt idx="2">
                  <c:v>327.40295636123295</c:v>
                </c:pt>
                <c:pt idx="3">
                  <c:v>334.81643220811986</c:v>
                </c:pt>
                <c:pt idx="4">
                  <c:v>332.08956636100265</c:v>
                </c:pt>
                <c:pt idx="5">
                  <c:v>332.30873468997089</c:v>
                </c:pt>
                <c:pt idx="6">
                  <c:v>339.01604450038752</c:v>
                </c:pt>
                <c:pt idx="7">
                  <c:v>352.18233307642129</c:v>
                </c:pt>
                <c:pt idx="8">
                  <c:v>341.82461202159402</c:v>
                </c:pt>
                <c:pt idx="9">
                  <c:v>339.37081224934514</c:v>
                </c:pt>
                <c:pt idx="10">
                  <c:v>351.8638103434738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4"/>
            <c:bubble3D val="0"/>
            <c:extLst>
              <c:ext xmlns:c16="http://schemas.microsoft.com/office/drawing/2014/chart" uri="{C3380CC4-5D6E-409C-BE32-E72D297353CC}">
                <c16:uniqueId val="{0000000E-68D4-4F35-B331-B0B2B91CA6A5}"/>
              </c:ext>
            </c:extLst>
          </c:dPt>
          <c:dPt>
            <c:idx val="5"/>
            <c:bubble3D val="0"/>
            <c:extLst>
              <c:ext xmlns:c16="http://schemas.microsoft.com/office/drawing/2014/chart" uri="{C3380CC4-5D6E-409C-BE32-E72D297353CC}">
                <c16:uniqueId val="{0000000F-68D4-4F35-B331-B0B2B91CA6A5}"/>
              </c:ext>
            </c:extLst>
          </c:dPt>
          <c:dPt>
            <c:idx val="6"/>
            <c:bubble3D val="0"/>
            <c:extLst>
              <c:ext xmlns:c16="http://schemas.microsoft.com/office/drawing/2014/chart" uri="{C3380CC4-5D6E-409C-BE32-E72D297353CC}">
                <c16:uniqueId val="{00000010-68D4-4F35-B331-B0B2B91CA6A5}"/>
              </c:ext>
            </c:extLst>
          </c:dPt>
          <c:dPt>
            <c:idx val="7"/>
            <c:marker>
              <c:symbol val="none"/>
            </c:marker>
            <c:bubble3D val="0"/>
            <c:extLst>
              <c:ext xmlns:c16="http://schemas.microsoft.com/office/drawing/2014/chart" uri="{C3380CC4-5D6E-409C-BE32-E72D297353CC}">
                <c16:uniqueId val="{00000011-68D4-4F35-B331-B0B2B91CA6A5}"/>
              </c:ext>
            </c:extLst>
          </c:dPt>
          <c:dPt>
            <c:idx val="8"/>
            <c:marker>
              <c:symbol val="none"/>
            </c:marker>
            <c:bubble3D val="0"/>
            <c:extLst>
              <c:ext xmlns:c16="http://schemas.microsoft.com/office/drawing/2014/chart" uri="{C3380CC4-5D6E-409C-BE32-E72D297353CC}">
                <c16:uniqueId val="{00000012-68D4-4F35-B331-B0B2B91CA6A5}"/>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11-68D4-4F35-B331-B0B2B91CA6A5}"/>
                </c:ext>
              </c:extLst>
            </c:dLbl>
            <c:dLbl>
              <c:idx val="8"/>
              <c:delete val="1"/>
              <c:extLst>
                <c:ext xmlns:c15="http://schemas.microsoft.com/office/drawing/2012/chart" uri="{CE6537A1-D6FC-4f65-9D91-7224C49458BB}"/>
                <c:ext xmlns:c16="http://schemas.microsoft.com/office/drawing/2014/chart" uri="{C3380CC4-5D6E-409C-BE32-E72D297353CC}">
                  <c16:uniqueId val="{00000012-68D4-4F35-B331-B0B2B91CA6A5}"/>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Sheet1!$C$2:$C$12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9"/>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B-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Sheet1!$D$2:$D$12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Sheet1!$B$2:$B$13</c:f>
              <c:numCache>
                <c:formatCode>"$"#,##0.0</c:formatCode>
                <c:ptCount val="12"/>
                <c:pt idx="0">
                  <c:v>325.53219925654759</c:v>
                </c:pt>
                <c:pt idx="1">
                  <c:v>326.56018031060148</c:v>
                </c:pt>
                <c:pt idx="2">
                  <c:v>327.40295636123295</c:v>
                </c:pt>
                <c:pt idx="3">
                  <c:v>334.45754573385597</c:v>
                </c:pt>
                <c:pt idx="4">
                  <c:v>331.82617155737574</c:v>
                </c:pt>
                <c:pt idx="5">
                  <c:v>332.08951671015222</c:v>
                </c:pt>
                <c:pt idx="6">
                  <c:v>337.25134815055299</c:v>
                </c:pt>
                <c:pt idx="7">
                  <c:v>352.6947140099042</c:v>
                </c:pt>
                <c:pt idx="8">
                  <c:v>349.84972502144501</c:v>
                </c:pt>
                <c:pt idx="9">
                  <c:v>347.7863148439809</c:v>
                </c:pt>
                <c:pt idx="10">
                  <c:v>350.81468188123631</c:v>
                </c:pt>
                <c:pt idx="11">
                  <c:v>369.79629211641895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marker>
              <c:symbol val="none"/>
            </c:marker>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Lbls>
            <c:dLbl>
              <c:idx val="8"/>
              <c:delete val="1"/>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Sheet1!$C$2:$C$13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Sheet1!$D$2:$D$13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Sheet1!$B$2:$B$14</c:f>
              <c:numCache>
                <c:formatCode>"$"#,##0.0</c:formatCode>
                <c:ptCount val="13"/>
                <c:pt idx="0">
                  <c:v>325.53219925654759</c:v>
                </c:pt>
                <c:pt idx="1">
                  <c:v>326.56018031060148</c:v>
                </c:pt>
                <c:pt idx="2">
                  <c:v>327.40295636123295</c:v>
                </c:pt>
                <c:pt idx="3">
                  <c:v>334.77121755922656</c:v>
                </c:pt>
                <c:pt idx="4">
                  <c:v>331.66000649846779</c:v>
                </c:pt>
                <c:pt idx="5">
                  <c:v>331.98730801140249</c:v>
                </c:pt>
                <c:pt idx="6">
                  <c:v>337.12852221822385</c:v>
                </c:pt>
                <c:pt idx="7">
                  <c:v>350.90718483103467</c:v>
                </c:pt>
                <c:pt idx="8">
                  <c:v>351.93529796325026</c:v>
                </c:pt>
                <c:pt idx="9">
                  <c:v>360.11679233658504</c:v>
                </c:pt>
                <c:pt idx="10">
                  <c:v>362.67005425500162</c:v>
                </c:pt>
                <c:pt idx="11">
                  <c:v>374.34547018492771</c:v>
                </c:pt>
                <c:pt idx="12">
                  <c:v>382.35550161206504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Sheet1!$C$2:$C$14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Sheet1!$D$2:$D$14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Sheet1!$B$2:$B$15</c:f>
              <c:numCache>
                <c:formatCode>"$"#,##0.0</c:formatCode>
                <c:ptCount val="14"/>
                <c:pt idx="0">
                  <c:v>325.53219925654759</c:v>
                </c:pt>
                <c:pt idx="1">
                  <c:v>326.56018031060148</c:v>
                </c:pt>
                <c:pt idx="2">
                  <c:v>327.40295636123295</c:v>
                </c:pt>
                <c:pt idx="3">
                  <c:v>334.87324975898872</c:v>
                </c:pt>
                <c:pt idx="4">
                  <c:v>331.68522240104295</c:v>
                </c:pt>
                <c:pt idx="5">
                  <c:v>331.65869746296255</c:v>
                </c:pt>
                <c:pt idx="6">
                  <c:v>336.87229546052112</c:v>
                </c:pt>
                <c:pt idx="7">
                  <c:v>350.71734757241279</c:v>
                </c:pt>
                <c:pt idx="8">
                  <c:v>350.93916938045095</c:v>
                </c:pt>
                <c:pt idx="9">
                  <c:v>356.99351686741329</c:v>
                </c:pt>
                <c:pt idx="10">
                  <c:v>367.87853636100579</c:v>
                </c:pt>
                <c:pt idx="11">
                  <c:v>382.31461880539592</c:v>
                </c:pt>
                <c:pt idx="12">
                  <c:v>381.87270367483723</c:v>
                </c:pt>
                <c:pt idx="13">
                  <c:v>400.79954973560888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Sheet1!$C$2:$C$15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Sheet1!$D$2:$D$15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6.4885348019392164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Sheet1!$B$2:$B$15</c:f>
              <c:numCache>
                <c:formatCode>"$"#,##0.0</c:formatCode>
                <c:ptCount val="14"/>
                <c:pt idx="0">
                  <c:v>326.56018031060148</c:v>
                </c:pt>
                <c:pt idx="1">
                  <c:v>327.40295636123295</c:v>
                </c:pt>
                <c:pt idx="2">
                  <c:v>334.84307985625134</c:v>
                </c:pt>
                <c:pt idx="3">
                  <c:v>331.66068470831686</c:v>
                </c:pt>
                <c:pt idx="4">
                  <c:v>331.60867084878925</c:v>
                </c:pt>
                <c:pt idx="5">
                  <c:v>336.49161768877491</c:v>
                </c:pt>
                <c:pt idx="6">
                  <c:v>350.42415666091154</c:v>
                </c:pt>
                <c:pt idx="7">
                  <c:v>350.7024834154015</c:v>
                </c:pt>
                <c:pt idx="8">
                  <c:v>356.83932204300453</c:v>
                </c:pt>
                <c:pt idx="9">
                  <c:v>368.20616998658903</c:v>
                </c:pt>
                <c:pt idx="10">
                  <c:v>389.93858211408474</c:v>
                </c:pt>
                <c:pt idx="11">
                  <c:v>403.95704123678701</c:v>
                </c:pt>
                <c:pt idx="12">
                  <c:v>427.05470312594662</c:v>
                </c:pt>
                <c:pt idx="13">
                  <c:v>432.05304383672706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Sheet1!$C$2:$C$15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Sheet1!$D$2:$D$15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Sheet1!$B$2:$B$15</c:f>
              <c:numCache>
                <c:formatCode>"$"#,##0.0</c:formatCode>
                <c:ptCount val="14"/>
                <c:pt idx="0">
                  <c:v>327.40295636123295</c:v>
                </c:pt>
                <c:pt idx="1">
                  <c:v>334.87733897438125</c:v>
                </c:pt>
                <c:pt idx="2">
                  <c:v>331.68346935778499</c:v>
                </c:pt>
                <c:pt idx="3">
                  <c:v>331.82456623181929</c:v>
                </c:pt>
                <c:pt idx="4">
                  <c:v>336.73004063154571</c:v>
                </c:pt>
                <c:pt idx="5">
                  <c:v>350.44711729724656</c:v>
                </c:pt>
                <c:pt idx="6">
                  <c:v>350.76926273265491</c:v>
                </c:pt>
                <c:pt idx="7">
                  <c:v>356.54907186901221</c:v>
                </c:pt>
                <c:pt idx="8">
                  <c:v>368.52052756220189</c:v>
                </c:pt>
                <c:pt idx="9">
                  <c:v>390.59060027151412</c:v>
                </c:pt>
                <c:pt idx="10">
                  <c:v>406.11108079288397</c:v>
                </c:pt>
                <c:pt idx="11">
                  <c:v>426.81633922551219</c:v>
                </c:pt>
                <c:pt idx="12">
                  <c:v>431.32741522626816</c:v>
                </c:pt>
                <c:pt idx="13">
                  <c:v>449.40730092776903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Sheet1!$C$2:$C$15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336D-44EB-AFDA-C74D61021C52}"/>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Sheet1!$D$2:$D$15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2B6F-434D-A887-6B1353D36C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Sheet1!$B$2:$B$16</c:f>
              <c:numCache>
                <c:formatCode>"$"#,##0.0</c:formatCode>
                <c:ptCount val="15"/>
                <c:pt idx="0">
                  <c:v>327.40295636123295</c:v>
                </c:pt>
                <c:pt idx="1">
                  <c:v>334.66859969009624</c:v>
                </c:pt>
                <c:pt idx="2">
                  <c:v>331.48571326967988</c:v>
                </c:pt>
                <c:pt idx="3">
                  <c:v>331.50734872546695</c:v>
                </c:pt>
                <c:pt idx="4">
                  <c:v>336.28657222176082</c:v>
                </c:pt>
                <c:pt idx="5">
                  <c:v>349.65935562073275</c:v>
                </c:pt>
                <c:pt idx="6">
                  <c:v>349.51186841978858</c:v>
                </c:pt>
                <c:pt idx="7">
                  <c:v>355.36604320960566</c:v>
                </c:pt>
                <c:pt idx="8">
                  <c:v>367.32351401123617</c:v>
                </c:pt>
                <c:pt idx="9">
                  <c:v>390.13786290802085</c:v>
                </c:pt>
                <c:pt idx="10">
                  <c:v>405.17008215860045</c:v>
                </c:pt>
                <c:pt idx="11">
                  <c:v>416.77489679276243</c:v>
                </c:pt>
                <c:pt idx="12">
                  <c:v>431.24454640970578</c:v>
                </c:pt>
                <c:pt idx="13">
                  <c:v>448.34556774104385</c:v>
                </c:pt>
                <c:pt idx="14">
                  <c:v>446.04188280630473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2B6F-434D-A887-6B1353D36CFC}"/>
              </c:ext>
            </c:extLst>
          </c:dPt>
          <c:dLbls>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2B6F-434D-A887-6B1353D36C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Sheet1!$C$2:$C$16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2B6F-434D-A887-6B1353D36CF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2B6F-434D-A887-6B1353D36CFC}"/>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2B6F-434D-A887-6B1353D36C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Sheet1!$D$2:$D$16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Sheet1!$B$2:$B$17</c:f>
              <c:numCache>
                <c:formatCode>"$"#,##0.0</c:formatCode>
                <c:ptCount val="16"/>
                <c:pt idx="0">
                  <c:v>327.98337883508697</c:v>
                </c:pt>
                <c:pt idx="1">
                  <c:v>334.24038877161342</c:v>
                </c:pt>
                <c:pt idx="2">
                  <c:v>331.31058476520548</c:v>
                </c:pt>
                <c:pt idx="3">
                  <c:v>331.68269498546397</c:v>
                </c:pt>
                <c:pt idx="4">
                  <c:v>336.78248262235707</c:v>
                </c:pt>
                <c:pt idx="5">
                  <c:v>349.22098061995678</c:v>
                </c:pt>
                <c:pt idx="6">
                  <c:v>349.39184882085084</c:v>
                </c:pt>
                <c:pt idx="7">
                  <c:v>355.12539196789623</c:v>
                </c:pt>
                <c:pt idx="8">
                  <c:v>367.58854158264603</c:v>
                </c:pt>
                <c:pt idx="9">
                  <c:v>389.31073604735178</c:v>
                </c:pt>
                <c:pt idx="10">
                  <c:v>404.75433804380629</c:v>
                </c:pt>
                <c:pt idx="11">
                  <c:v>418.20113134016674</c:v>
                </c:pt>
                <c:pt idx="12">
                  <c:v>426.69989434908098</c:v>
                </c:pt>
                <c:pt idx="13">
                  <c:v>447.63239910509213</c:v>
                </c:pt>
                <c:pt idx="14">
                  <c:v>444.75956498110401</c:v>
                </c:pt>
                <c:pt idx="15">
                  <c:v>445.3876956277673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Sheet1!$C$2:$C$17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Sheet1!$D$2:$D$17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59</a:t>
            </a:fld>
            <a:endParaRPr lang="en-US"/>
          </a:p>
        </p:txBody>
      </p:sp>
    </p:spTree>
    <p:extLst>
      <p:ext uri="{BB962C8B-B14F-4D97-AF65-F5344CB8AC3E}">
        <p14:creationId xmlns:p14="http://schemas.microsoft.com/office/powerpoint/2010/main" val="20627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60</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61</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62</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63</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64</a:t>
            </a:fld>
            <a:endParaRPr lang="en-US"/>
          </a:p>
        </p:txBody>
      </p:sp>
    </p:spTree>
    <p:extLst>
      <p:ext uri="{BB962C8B-B14F-4D97-AF65-F5344CB8AC3E}">
        <p14:creationId xmlns:p14="http://schemas.microsoft.com/office/powerpoint/2010/main" val="1662565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66</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67</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endParaRPr lang="en-US" dirty="0"/>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dirty="0">
                <a:solidFill>
                  <a:schemeClr val="tx1">
                    <a:lumMod val="50000"/>
                  </a:schemeClr>
                </a:solidFill>
                <a:latin typeface="+mn-lt"/>
                <a:ea typeface="+mn-ea"/>
                <a:cs typeface="+mn-cs"/>
              </a:rPr>
              <a:t>© PRESIDENT AND FELLOWS OF HARVARD COLLEGE</a:t>
            </a:r>
            <a:endParaRPr lang="en-US" sz="711" b="0" kern="0" spc="119"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10/14/2022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endParaRPr lang="en-US" dirty="0"/>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dirty="0"/>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dirty="0"/>
              <a:t>Leading Indicator of Remodeling Activity – Fourth Quarter 2008</a:t>
            </a:r>
            <a:br>
              <a:rPr lang="en-US" dirty="0"/>
            </a:br>
            <a:r>
              <a:rPr lang="en-US" sz="1600" i="1" dirty="0"/>
              <a:t>Published: January 2009</a:t>
            </a:r>
            <a:endParaRPr lang="en-US" i="1" dirty="0"/>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First Quarter 2009</a:t>
            </a:r>
            <a:br>
              <a:rPr lang="en-US" sz="3000" dirty="0"/>
            </a:br>
            <a:r>
              <a:rPr lang="en-US" sz="1600" i="1" dirty="0"/>
              <a:t>Published: April 2009</a:t>
            </a:r>
            <a:endParaRPr lang="en-US" sz="3000" i="1" dirty="0"/>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Second Quarter 2009</a:t>
            </a:r>
            <a:br>
              <a:rPr lang="en-US" dirty="0"/>
            </a:br>
            <a:r>
              <a:rPr lang="en-US" sz="1600" i="1" dirty="0"/>
              <a:t>Published: July 2009</a:t>
            </a:r>
            <a:endParaRPr lang="en-US" i="1" dirty="0"/>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dirty="0"/>
              <a:t>Leading Indicator of Remodeling Activity – Third Quarter 2009</a:t>
            </a:r>
            <a:br>
              <a:rPr lang="en-US" dirty="0"/>
            </a:br>
            <a:r>
              <a:rPr lang="en-US" sz="1600" i="1" dirty="0"/>
              <a:t>Published: October 2009</a:t>
            </a:r>
            <a:endParaRPr lang="en-US" i="1" dirty="0"/>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Fourth Quarter 2009</a:t>
            </a:r>
            <a:br>
              <a:rPr lang="en-US" dirty="0"/>
            </a:br>
            <a:r>
              <a:rPr lang="en-US" sz="1600" i="1" dirty="0"/>
              <a:t>Published: January 2010</a:t>
            </a:r>
            <a:endParaRPr lang="en-US" i="1" dirty="0"/>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First Quarter 2010</a:t>
            </a:r>
            <a:br>
              <a:rPr lang="en-US" sz="3000" dirty="0"/>
            </a:br>
            <a:r>
              <a:rPr lang="en-US" sz="1600" i="1" dirty="0"/>
              <a:t>Published: April 2010</a:t>
            </a:r>
            <a:endParaRPr lang="en-US" sz="3000" i="1" dirty="0"/>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2010</a:t>
            </a:r>
            <a:br>
              <a:rPr lang="en-US" dirty="0"/>
            </a:br>
            <a:r>
              <a:rPr lang="en-US" sz="1600" i="1" dirty="0"/>
              <a:t>Published: July 2010</a:t>
            </a:r>
            <a:endParaRPr lang="en-US" i="1" dirty="0"/>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2010</a:t>
            </a:r>
            <a:br>
              <a:rPr lang="en-US" dirty="0"/>
            </a:br>
            <a:r>
              <a:rPr lang="en-US" sz="1600" i="1" dirty="0"/>
              <a:t>Published: October 2010</a:t>
            </a:r>
            <a:endParaRPr lang="en-US" i="1" dirty="0"/>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2010</a:t>
            </a:r>
            <a:br>
              <a:rPr lang="en-US" dirty="0"/>
            </a:br>
            <a:r>
              <a:rPr lang="en-US" sz="1600" i="1" dirty="0"/>
              <a:t>Published: January 2011</a:t>
            </a:r>
            <a:endParaRPr lang="en-US" i="1" dirty="0"/>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2011</a:t>
            </a:r>
            <a:br>
              <a:rPr lang="en-US" dirty="0"/>
            </a:br>
            <a:r>
              <a:rPr lang="en-US" sz="1600" i="1" dirty="0"/>
              <a:t>Published: April 2011</a:t>
            </a:r>
            <a:endParaRPr lang="en-US" i="1" dirty="0"/>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2011</a:t>
            </a:r>
            <a:br>
              <a:rPr lang="en-US" dirty="0"/>
            </a:br>
            <a:r>
              <a:rPr lang="en-US" sz="1600" i="1" dirty="0"/>
              <a:t>Published: July 2011</a:t>
            </a:r>
            <a:endParaRPr lang="en-US" i="1" dirty="0"/>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2011</a:t>
            </a:r>
            <a:br>
              <a:rPr lang="en-US" dirty="0"/>
            </a:br>
            <a:r>
              <a:rPr lang="en-US" sz="1600" i="1" dirty="0"/>
              <a:t>Published: October 2011</a:t>
            </a:r>
            <a:endParaRPr lang="en-US" i="1" dirty="0"/>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2011</a:t>
            </a:r>
            <a:br>
              <a:rPr lang="en-US" dirty="0"/>
            </a:br>
            <a:r>
              <a:rPr lang="en-US" sz="1600" i="1" dirty="0"/>
              <a:t>Published: January 2012</a:t>
            </a:r>
            <a:endParaRPr lang="en-US" i="1" dirty="0"/>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2012</a:t>
            </a:r>
            <a:br>
              <a:rPr lang="en-US" sz="3000" dirty="0"/>
            </a:br>
            <a:r>
              <a:rPr lang="en-US" sz="1600" i="1" dirty="0"/>
              <a:t>Published: April 2012</a:t>
            </a:r>
            <a:endParaRPr lang="en-US" sz="3000"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2012</a:t>
            </a:r>
            <a:br>
              <a:rPr lang="en-US" dirty="0"/>
            </a:br>
            <a:r>
              <a:rPr lang="en-US" sz="1600" i="1" dirty="0"/>
              <a:t>Published: July 2012</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2012</a:t>
            </a:r>
            <a:br>
              <a:rPr lang="en-US" dirty="0"/>
            </a:br>
            <a:r>
              <a:rPr lang="en-US" sz="1600" i="1" dirty="0"/>
              <a:t>Published: October 2012</a:t>
            </a:r>
            <a:endParaRPr lang="en-US"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2012</a:t>
            </a:r>
            <a:br>
              <a:rPr lang="en-US" dirty="0"/>
            </a:br>
            <a:r>
              <a:rPr lang="en-US" sz="1600" i="1" dirty="0"/>
              <a:t>Published: January 2013</a:t>
            </a:r>
            <a:endParaRPr lang="en-US"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2013</a:t>
            </a:r>
            <a:br>
              <a:rPr lang="en-US" dirty="0"/>
            </a:br>
            <a:r>
              <a:rPr lang="en-US" sz="1600" i="1" dirty="0"/>
              <a:t>Published: April 2013</a:t>
            </a:r>
            <a:endParaRPr lang="en-US" i="1" dirty="0"/>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2013</a:t>
            </a:r>
            <a:br>
              <a:rPr lang="en-US" dirty="0"/>
            </a:br>
            <a:r>
              <a:rPr lang="en-US" sz="1600" i="1" dirty="0"/>
              <a:t>Published: July 2013</a:t>
            </a:r>
            <a:endParaRPr lang="en-US" i="1" dirty="0"/>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First Quarter 2007</a:t>
            </a:r>
            <a:br>
              <a:rPr lang="en-US" dirty="0"/>
            </a:br>
            <a:r>
              <a:rPr lang="en-US" sz="1600" i="1" dirty="0"/>
              <a:t>Published: April 2007</a:t>
            </a:r>
            <a:endParaRPr lang="en-US" i="1" dirty="0"/>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dirty="0">
                <a:latin typeface="Arial"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charset="0"/>
              </a:rPr>
              <a:t>Billions of $</a:t>
            </a:r>
          </a:p>
          <a:p>
            <a:pPr eaLnBrk="0" hangingPunct="0"/>
            <a:endParaRPr lang="en-US" sz="1422" dirty="0">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2013</a:t>
            </a:r>
            <a:br>
              <a:rPr lang="en-US" dirty="0"/>
            </a:br>
            <a:r>
              <a:rPr lang="en-US" sz="1600" i="1" dirty="0"/>
              <a:t>Published: October 2013</a:t>
            </a:r>
            <a:endParaRPr lang="en-US" i="1" dirty="0"/>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2013</a:t>
            </a:r>
            <a:br>
              <a:rPr lang="en-US" dirty="0"/>
            </a:br>
            <a:r>
              <a:rPr lang="en-US" sz="1600" i="1" dirty="0"/>
              <a:t>Published: January 2014</a:t>
            </a:r>
            <a:endParaRPr lang="en-US" i="1" dirty="0"/>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2014</a:t>
            </a:r>
            <a:br>
              <a:rPr lang="en-US" dirty="0"/>
            </a:br>
            <a:r>
              <a:rPr lang="en-US" sz="1600" i="1" dirty="0"/>
              <a:t>Published: April 2014</a:t>
            </a:r>
            <a:endParaRPr lang="en-US" i="1" dirty="0"/>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2014</a:t>
            </a:r>
            <a:br>
              <a:rPr lang="en-US" dirty="0"/>
            </a:br>
            <a:r>
              <a:rPr lang="en-US" sz="1600" i="1" dirty="0"/>
              <a:t>Published: July 2014</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2014</a:t>
            </a:r>
            <a:br>
              <a:rPr lang="en-US" sz="3000" dirty="0"/>
            </a:br>
            <a:r>
              <a:rPr lang="en-US" sz="1600" i="1" dirty="0"/>
              <a:t>Published: October 2014</a:t>
            </a:r>
            <a:endParaRPr lang="en-US" sz="3000"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2014</a:t>
            </a:r>
            <a:br>
              <a:rPr lang="en-US" sz="3000" dirty="0"/>
            </a:br>
            <a:r>
              <a:rPr lang="en-US" sz="1600" i="1" dirty="0"/>
              <a:t>Published: January 2015</a:t>
            </a:r>
            <a:endParaRPr lang="en-US" sz="3000" i="1" dirty="0"/>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2015</a:t>
            </a:r>
            <a:br>
              <a:rPr lang="en-US" sz="3000" dirty="0"/>
            </a:br>
            <a:r>
              <a:rPr lang="en-US" sz="1600" i="1" dirty="0"/>
              <a:t>Published: April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2015</a:t>
            </a:r>
            <a:br>
              <a:rPr lang="en-US" sz="3000" dirty="0"/>
            </a:br>
            <a:r>
              <a:rPr lang="en-US" sz="1600" i="1" dirty="0"/>
              <a:t>Published: July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2015</a:t>
            </a:r>
            <a:br>
              <a:rPr lang="en-US" sz="3000" dirty="0"/>
            </a:br>
            <a:r>
              <a:rPr lang="en-US" sz="1600" i="1" dirty="0"/>
              <a:t>Published: October 2015</a:t>
            </a:r>
            <a:endParaRPr lang="en-US" sz="3000" i="1" dirty="0"/>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2015</a:t>
            </a:r>
            <a:br>
              <a:rPr lang="en-US" sz="3000" dirty="0"/>
            </a:br>
            <a:r>
              <a:rPr lang="en-US" sz="1600" i="1" dirty="0"/>
              <a:t>Published: January 2016</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dirty="0">
                <a:latin typeface="Arial" panose="020B0604020202020204" pitchFamily="34" charset="0"/>
                <a:cs typeface="Arial" panose="020B0604020202020204" pitchFamily="34" charset="0"/>
                <a:hlinkClick r:id="rId4"/>
              </a:rPr>
              <a:t>http://www.census.gov/construction/c30/news.html</a:t>
            </a:r>
            <a:r>
              <a:rPr lang="en-US" sz="948"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Second Quarter 2007</a:t>
            </a:r>
            <a:br>
              <a:rPr lang="en-US" dirty="0"/>
            </a:br>
            <a:r>
              <a:rPr lang="en-US" sz="1600" i="1" dirty="0"/>
              <a:t>Published: July 2007</a:t>
            </a:r>
            <a:endParaRPr lang="en-US" i="1" dirty="0"/>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APRIL 2016</a:t>
            </a:r>
            <a:br>
              <a:rPr lang="en-US" dirty="0">
                <a:solidFill>
                  <a:schemeClr val="bg1"/>
                </a:solidFill>
              </a:rPr>
            </a:br>
            <a:r>
              <a:rPr lang="en-US" sz="4000" dirty="0">
                <a:solidFill>
                  <a:schemeClr val="bg1"/>
                </a:solidFill>
              </a:rPr>
              <a:t>LIRA RE-BENCHMARKED TO AHS-BASED SPENDING ESTIMATES</a:t>
            </a:r>
            <a:br>
              <a:rPr lang="en-US" dirty="0">
                <a:solidFill>
                  <a:schemeClr val="bg1"/>
                </a:solidFill>
              </a:rPr>
            </a:br>
            <a:r>
              <a:rPr lang="en-US" sz="2200" b="0" cap="none" dirty="0">
                <a:solidFill>
                  <a:schemeClr val="bg1"/>
                </a:solidFill>
                <a:hlinkClick r:id="rId2"/>
              </a:rPr>
              <a:t>http://www.jchs.harvard.edu/sites/default/files/n16-4_will_0.pdf</a:t>
            </a:r>
            <a:r>
              <a:rPr lang="en-US" sz="2200" b="0" cap="none" dirty="0">
                <a:solidFill>
                  <a:schemeClr val="bg1"/>
                </a:solidFill>
              </a:rPr>
              <a:t> </a:t>
            </a:r>
            <a:endParaRPr lang="en-US" sz="3200" b="0" cap="none" dirty="0">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2016</a:t>
            </a:r>
            <a:br>
              <a:rPr lang="en-US" sz="3000" dirty="0"/>
            </a:br>
            <a:r>
              <a:rPr lang="en-US" sz="2800" i="1" dirty="0"/>
              <a:t>REBENCHMARKED TO AHS-BASED SERIES</a:t>
            </a:r>
            <a:br>
              <a:rPr lang="en-US" sz="2800" i="1" dirty="0"/>
            </a:br>
            <a:r>
              <a:rPr lang="en-US" sz="1600" i="1" dirty="0"/>
              <a:t>Published: April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2016</a:t>
            </a:r>
            <a:br>
              <a:rPr lang="en-US" sz="3000" dirty="0"/>
            </a:br>
            <a:r>
              <a:rPr lang="en-US" sz="1600" i="1" dirty="0"/>
              <a:t>Published: July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2016 </a:t>
            </a:r>
            <a:r>
              <a:rPr lang="en-US" sz="1600" i="1" dirty="0"/>
              <a:t>Published: October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2016</a:t>
            </a:r>
            <a:br>
              <a:rPr lang="en-US" sz="3000" dirty="0"/>
            </a:br>
            <a:r>
              <a:rPr lang="en-US" sz="1600" i="1" dirty="0"/>
              <a:t>Published: January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2017</a:t>
            </a:r>
            <a:br>
              <a:rPr lang="en-US" sz="3000" dirty="0"/>
            </a:br>
            <a:r>
              <a:rPr lang="en-US" sz="1600" i="1" dirty="0"/>
              <a:t>Published: April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2017</a:t>
            </a:r>
            <a:br>
              <a:rPr lang="en-US" sz="3000" dirty="0"/>
            </a:br>
            <a:r>
              <a:rPr lang="en-US" sz="1600" i="1" dirty="0"/>
              <a:t>Published: July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2017</a:t>
            </a:r>
            <a:br>
              <a:rPr lang="en-US" sz="3000" dirty="0"/>
            </a:br>
            <a:r>
              <a:rPr lang="en-US" sz="1600" i="1" dirty="0"/>
              <a:t>Published: October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2017</a:t>
            </a:r>
            <a:br>
              <a:rPr lang="en-US" sz="3000" dirty="0"/>
            </a:br>
            <a:r>
              <a:rPr lang="en-US" sz="1600" i="1" dirty="0"/>
              <a:t>Published: January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2018</a:t>
            </a:r>
            <a:br>
              <a:rPr lang="en-US" sz="3000" dirty="0"/>
            </a:br>
            <a:r>
              <a:rPr lang="en-US" sz="1600" i="1" dirty="0"/>
              <a:t>Published: April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Third Quarter 2007</a:t>
            </a:r>
            <a:br>
              <a:rPr lang="en-US" dirty="0"/>
            </a:br>
            <a:r>
              <a:rPr lang="en-US" sz="1600" i="1" dirty="0"/>
              <a:t>Published: October 2007</a:t>
            </a:r>
            <a:endParaRPr lang="en-US" i="1" dirty="0"/>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2018</a:t>
            </a:r>
            <a:br>
              <a:rPr lang="en-US" sz="3000" dirty="0"/>
            </a:br>
            <a:r>
              <a:rPr lang="en-US" sz="1600" i="1" dirty="0"/>
              <a:t>Published: July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2018</a:t>
            </a:r>
            <a:br>
              <a:rPr lang="en-US" sz="3000" dirty="0"/>
            </a:br>
            <a:r>
              <a:rPr lang="en-US" sz="1600" i="1" dirty="0"/>
              <a:t>Published: October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2018</a:t>
            </a:r>
            <a:br>
              <a:rPr lang="en-US" sz="3000" dirty="0"/>
            </a:br>
            <a:r>
              <a:rPr lang="en-US" sz="1600" i="1" dirty="0"/>
              <a:t>Published: January 2019</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dirty="0"/>
              <a:t>Leading Indicator of Remodeling Activity – First Quarter 2019</a:t>
            </a:r>
            <a:br>
              <a:rPr lang="en-US" dirty="0"/>
            </a:br>
            <a:r>
              <a:rPr lang="en-US" sz="1600" i="1" dirty="0"/>
              <a:t>Published: April 2019</a:t>
            </a:r>
            <a:endParaRPr lang="en-US"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2019</a:t>
            </a:r>
            <a:br>
              <a:rPr lang="en-US" sz="3100" dirty="0"/>
            </a:br>
            <a:r>
              <a:rPr lang="en-US" sz="1600" i="1" dirty="0"/>
              <a:t>Published: July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2019</a:t>
            </a:r>
            <a:br>
              <a:rPr lang="en-US" sz="3100" dirty="0"/>
            </a:br>
            <a:r>
              <a:rPr lang="en-US" sz="1600" i="1" dirty="0"/>
              <a:t>Published: October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2019</a:t>
            </a:r>
            <a:br>
              <a:rPr lang="en-US" sz="3100" dirty="0"/>
            </a:br>
            <a:r>
              <a:rPr lang="en-US" sz="1600" i="1" dirty="0"/>
              <a:t>Published: January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2020</a:t>
            </a:r>
            <a:br>
              <a:rPr lang="en-US" sz="3100" dirty="0"/>
            </a:br>
            <a:r>
              <a:rPr lang="en-US" sz="1600" i="1" dirty="0"/>
              <a:t>Published: April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Alternative Scenario 3, April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2020</a:t>
            </a:r>
            <a:br>
              <a:rPr lang="en-US" sz="3100" dirty="0"/>
            </a:br>
            <a:r>
              <a:rPr lang="en-US" sz="1600" i="1" dirty="0"/>
              <a:t>Published: July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Baseline Scenario, July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2020</a:t>
            </a:r>
            <a:br>
              <a:rPr lang="en-US" sz="3100" dirty="0"/>
            </a:br>
            <a:r>
              <a:rPr lang="en-US" sz="1600" i="1" dirty="0"/>
              <a:t>Published: October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1948526176"/>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16798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Fourth Quarter 2007</a:t>
            </a:r>
            <a:br>
              <a:rPr lang="en-US" dirty="0"/>
            </a:br>
            <a:r>
              <a:rPr lang="en-US" sz="1600" i="1" dirty="0"/>
              <a:t>Published: January 2008</a:t>
            </a:r>
            <a:endParaRPr lang="en-US" i="1" dirty="0"/>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2020</a:t>
            </a:r>
            <a:br>
              <a:rPr lang="en-US" sz="3100" dirty="0"/>
            </a:br>
            <a:r>
              <a:rPr lang="en-US" sz="1600" i="1" dirty="0"/>
              <a:t>Published: January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54727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2021</a:t>
            </a:r>
            <a:br>
              <a:rPr lang="en-US" sz="3100" dirty="0"/>
            </a:br>
            <a:r>
              <a:rPr lang="en-US" sz="1600" i="1" dirty="0"/>
              <a:t>Published: April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421110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2021</a:t>
            </a:r>
            <a:br>
              <a:rPr lang="en-US" sz="3100" dirty="0"/>
            </a:br>
            <a:r>
              <a:rPr lang="en-US" sz="1600" i="1" dirty="0"/>
              <a:t>Published: July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70031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2021</a:t>
            </a:r>
            <a:br>
              <a:rPr lang="en-US" sz="3100" dirty="0"/>
            </a:br>
            <a:r>
              <a:rPr lang="en-US" sz="1600" i="1" dirty="0"/>
              <a:t>Published: October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821562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2021</a:t>
            </a:r>
            <a:br>
              <a:rPr lang="en-US" sz="3100" dirty="0"/>
            </a:br>
            <a:r>
              <a:rPr lang="en-US" sz="1600" i="1" dirty="0"/>
              <a:t>Published: January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2365241642"/>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86092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2022</a:t>
            </a:r>
            <a:br>
              <a:rPr lang="en-US" sz="3100" dirty="0"/>
            </a:br>
            <a:r>
              <a:rPr lang="en-US" sz="1600" i="1" dirty="0"/>
              <a:t>Published: April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562872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2022</a:t>
            </a:r>
            <a:br>
              <a:rPr lang="en-US" sz="3100" dirty="0"/>
            </a:br>
            <a:r>
              <a:rPr lang="en-US" sz="1600" i="1" dirty="0"/>
              <a:t>Published: July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598272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2022</a:t>
            </a:r>
            <a:br>
              <a:rPr lang="en-US" sz="3100" dirty="0"/>
            </a:br>
            <a:r>
              <a:rPr lang="en-US" sz="1600" i="1" dirty="0"/>
              <a:t>Published</a:t>
            </a:r>
            <a:r>
              <a:rPr lang="en-US" sz="1600" i="1"/>
              <a:t>: October </a:t>
            </a:r>
            <a:r>
              <a:rPr lang="en-US" sz="1600" i="1" dirty="0"/>
              <a:t>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62914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dirty="0"/>
              <a:t>Leading Indicator of Remodeling Activity – First Quarter 2008</a:t>
            </a:r>
            <a:br>
              <a:rPr lang="en-US" dirty="0"/>
            </a:br>
            <a:r>
              <a:rPr lang="en-US" sz="1600" i="1" dirty="0"/>
              <a:t>Published: April 2008</a:t>
            </a:r>
            <a:endParaRPr lang="en-US" i="1" dirty="0"/>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JULY 2008</a:t>
            </a:r>
            <a:br>
              <a:rPr lang="en-US" dirty="0">
                <a:solidFill>
                  <a:schemeClr val="bg1"/>
                </a:solidFill>
              </a:rPr>
            </a:br>
            <a:r>
              <a:rPr lang="en-US" sz="4000" dirty="0">
                <a:solidFill>
                  <a:schemeClr val="bg1"/>
                </a:solidFill>
              </a:rPr>
              <a:t>LIRA RE-BENCHMARKED TO CENSUS </a:t>
            </a:r>
            <a:br>
              <a:rPr lang="en-US" sz="4000" dirty="0">
                <a:solidFill>
                  <a:schemeClr val="bg1"/>
                </a:solidFill>
              </a:rPr>
            </a:br>
            <a:r>
              <a:rPr lang="en-US" sz="4000" dirty="0">
                <a:solidFill>
                  <a:schemeClr val="bg1"/>
                </a:solidFill>
              </a:rPr>
              <a:t>C-30 SPENDING ESTIMATES</a:t>
            </a:r>
            <a:br>
              <a:rPr lang="en-US" sz="4000"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endParaRPr lang="en-US" dirty="0"/>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dirty="0"/>
              <a:t>Leading Indicator of Remodeling Activity – Second Quarter 2008</a:t>
            </a:r>
            <a:br>
              <a:rPr lang="en-US" dirty="0"/>
            </a:br>
            <a:r>
              <a:rPr lang="en-US" sz="2800" i="1" dirty="0"/>
              <a:t>REBENCHMARKED TO C-30</a:t>
            </a:r>
            <a:br>
              <a:rPr lang="en-US" dirty="0"/>
            </a:br>
            <a:r>
              <a:rPr lang="en-US" sz="1600" i="1" dirty="0"/>
              <a:t>Published: July 2008</a:t>
            </a:r>
            <a:endParaRPr lang="en-US" i="1" dirty="0"/>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p:properties xmlns:p="http://schemas.microsoft.com/office/2006/metadata/properties" xmlns:xsi="http://www.w3.org/2001/XMLSchema-instance" xmlns:pc="http://schemas.microsoft.com/office/infopath/2007/PartnerControls">
  <documentManagement>
    <TaxCatchAll xmlns="9c20ecd8-7b1b-40af-ad3c-24c512db6f5f" xsi:nil="true"/>
    <lcf76f155ced4ddcb4097134ff3c332f xmlns="9279c62e-a2e7-41c7-b9ab-0a0f87ad47c5">
      <Terms xmlns="http://schemas.microsoft.com/office/infopath/2007/PartnerControls"/>
    </lcf76f155ced4ddcb4097134ff3c332f>
  </documentManagement>
</p:properties>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6" ma:contentTypeDescription="Create a new document." ma:contentTypeScope="" ma:versionID="b13c4f91e73a6a257375d61778a107b8">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c729e5d8883aaca80f0675920a43b8a6"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10.xml><?xml version="1.0" encoding="utf-8"?>
<ds:datastoreItem xmlns:ds="http://schemas.openxmlformats.org/officeDocument/2006/customXml" ds:itemID="{D04E5707-6745-453B-A6C5-183D7CAA37CD}"/>
</file>

<file path=customXml/itemProps2.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3.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4.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5.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6.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7.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8.xml><?xml version="1.0" encoding="utf-8"?>
<ds:datastoreItem xmlns:ds="http://schemas.openxmlformats.org/officeDocument/2006/customXml" ds:itemID="{360F6CAA-CB7B-49E0-88C6-AD4B60787D00}"/>
</file>

<file path=customXml/itemProps9.xml><?xml version="1.0" encoding="utf-8"?>
<ds:datastoreItem xmlns:ds="http://schemas.openxmlformats.org/officeDocument/2006/customXml" ds:itemID="{718F6CA9-44EC-4459-823C-5D5C3B6DFA3F}"/>
</file>

<file path=docProps/app.xml><?xml version="1.0" encoding="utf-8"?>
<Properties xmlns="http://schemas.openxmlformats.org/officeDocument/2006/extended-properties" xmlns:vt="http://schemas.openxmlformats.org/officeDocument/2006/docPropsVTypes">
  <Template>Default Theme</Template>
  <TotalTime>8125</TotalTime>
  <Words>3945</Words>
  <Application>Microsoft Office PowerPoint</Application>
  <PresentationFormat>Widescreen</PresentationFormat>
  <Paragraphs>541</Paragraphs>
  <Slides>67</Slides>
  <Notes>48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67</vt:i4>
      </vt:variant>
    </vt:vector>
  </HeadingPairs>
  <TitlesOfParts>
    <vt:vector size="74"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Indicator of Remodeling Activity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lpstr>Leading Indicator of Remodeling Activity – Third Quarter 2020 Published: October 2020</vt:lpstr>
      <vt:lpstr>Leading Indicator of Remodeling Activity – Fourth Quarter 2020 Published: January 2021</vt:lpstr>
      <vt:lpstr>Leading Indicator of Remodeling Activity – First Quarter 2021 Published: April 2021</vt:lpstr>
      <vt:lpstr>Leading Indicator of Remodeling Activity – Second Quarter 2021 Published: July 2021</vt:lpstr>
      <vt:lpstr>Leading Indicator of Remodeling Activity – Third Quarter 2021 Published: October 2021</vt:lpstr>
      <vt:lpstr>Leading Indicator of Remodeling Activity – Fourth Quarter 2021 Published: January 2022</vt:lpstr>
      <vt:lpstr>Leading Indicator of Remodeling Activity – First Quarter 2022 Published: April 2022</vt:lpstr>
      <vt:lpstr>Leading Indicator of Remodeling Activity – Second Quarter 2022 Published: July 2022</vt:lpstr>
      <vt:lpstr>Leading Indicator of Remodeling Activity – Third Quarter 2022 Published: October 2022</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Will, Abbe H</cp:lastModifiedBy>
  <cp:revision>446</cp:revision>
  <cp:lastPrinted>2001-07-13T19:47:49Z</cp:lastPrinted>
  <dcterms:created xsi:type="dcterms:W3CDTF">2000-03-09T22:17:52Z</dcterms:created>
  <dcterms:modified xsi:type="dcterms:W3CDTF">2022-10-14T16:32:48Z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ies>
</file>