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theme/themeOverride3.xml" ContentType="application/vnd.openxmlformats-officedocument.themeOverride+xml"/>
  <Override PartName="/ppt/drawings/drawing5.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6.xml" ContentType="application/vnd.openxmlformats-officedocument.drawingml.chartshapes+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5.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6.xml" ContentType="application/vnd.openxmlformats-officedocument.themeOverride+xml"/>
  <Override PartName="/ppt/drawings/drawing7.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37"/>
  </p:notesMasterIdLst>
  <p:sldIdLst>
    <p:sldId id="1646" r:id="rId5"/>
    <p:sldId id="4725" r:id="rId6"/>
    <p:sldId id="4730" r:id="rId7"/>
    <p:sldId id="4726" r:id="rId8"/>
    <p:sldId id="4683" r:id="rId9"/>
    <p:sldId id="4715" r:id="rId10"/>
    <p:sldId id="4649" r:id="rId11"/>
    <p:sldId id="4693" r:id="rId12"/>
    <p:sldId id="4685" r:id="rId13"/>
    <p:sldId id="4727" r:id="rId14"/>
    <p:sldId id="4686" r:id="rId15"/>
    <p:sldId id="4728" r:id="rId16"/>
    <p:sldId id="4650" r:id="rId17"/>
    <p:sldId id="4651" r:id="rId18"/>
    <p:sldId id="4709" r:id="rId19"/>
    <p:sldId id="4711" r:id="rId20"/>
    <p:sldId id="4710" r:id="rId21"/>
    <p:sldId id="4706" r:id="rId22"/>
    <p:sldId id="4712" r:id="rId23"/>
    <p:sldId id="4653" r:id="rId24"/>
    <p:sldId id="4724" r:id="rId25"/>
    <p:sldId id="4722" r:id="rId26"/>
    <p:sldId id="4729" r:id="rId27"/>
    <p:sldId id="4655" r:id="rId28"/>
    <p:sldId id="4716" r:id="rId29"/>
    <p:sldId id="4656" r:id="rId30"/>
    <p:sldId id="4657" r:id="rId31"/>
    <p:sldId id="4658" r:id="rId32"/>
    <p:sldId id="4714" r:id="rId33"/>
    <p:sldId id="4688" r:id="rId34"/>
    <p:sldId id="4659" r:id="rId35"/>
    <p:sldId id="46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D4630-CCDF-7D66-4C68-345A951670A9}" name="Hermann, Alexander" initials="HA" userId="S::alexander_hermann@harvard.edu::5d2c7d74-7d05-4968-8c35-9e1a058b1c81" providerId="AD"/>
  <p188:author id="{8E566ED2-3845-3A5C-B827-BDA23B98B29D}" name="Wedeen, Sophia" initials="WS" userId="S::sophia_wedeen@harvard.edu::fb8ba8c3-7e1b-4782-9e4a-8d94893ff152" providerId="AD"/>
  <p188:author id="{80FDC1EA-82B0-3914-1E7F-830AD9A08F2E}" name="Airgood-Obrycki, Whitney Leigh" initials="AOWL" userId="S::whitney_airgood-obrycki@harvard.edu::89f3f4c7-44cc-4a68-9f30-a54c062d3aa3" providerId="AD"/>
  <p188:author id="{D2C99AF8-9C81-30B5-2603-9583673119A9}" name="McCue, Daniel T." initials="MDT" userId="S::daniel_mccue@harvard.edu::deb020d9-0c57-49a0-aef3-43e4a7f1f0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nifa, Raheem" initials="HR" lastIdx="2" clrIdx="6">
    <p:extLst>
      <p:ext uri="{19B8F6BF-5375-455C-9EA6-DF929625EA0E}">
        <p15:presenceInfo xmlns:p15="http://schemas.microsoft.com/office/powerpoint/2012/main" userId="S::raheem_hanifa@harvard.edu::75173ef6-61a0-4303-aa81-0d0eefb23665" providerId="AD"/>
      </p:ext>
    </p:extLst>
  </p:cmAuthor>
  <p:cmAuthor id="1" name="Hermann, Alexander" initials="HA" lastIdx="1" clrIdx="0">
    <p:extLst>
      <p:ext uri="{19B8F6BF-5375-455C-9EA6-DF929625EA0E}">
        <p15:presenceInfo xmlns:p15="http://schemas.microsoft.com/office/powerpoint/2012/main" userId="S-1-5-21-1191599065-4274392095-3078430509-710108" providerId="AD"/>
      </p:ext>
    </p:extLst>
  </p:cmAuthor>
  <p:cmAuthor id="8" name="Wedeen, Sophia" initials="WS" lastIdx="1" clrIdx="7">
    <p:extLst>
      <p:ext uri="{19B8F6BF-5375-455C-9EA6-DF929625EA0E}">
        <p15:presenceInfo xmlns:p15="http://schemas.microsoft.com/office/powerpoint/2012/main" userId="S::sophia_wedeen@harvard.edu::fb8ba8c3-7e1b-4782-9e4a-8d94893ff152" providerId="AD"/>
      </p:ext>
    </p:extLst>
  </p:cmAuthor>
  <p:cmAuthor id="2" name="Marcia Fernald" initials="MF" lastIdx="75" clrIdx="1">
    <p:extLst>
      <p:ext uri="{19B8F6BF-5375-455C-9EA6-DF929625EA0E}">
        <p15:presenceInfo xmlns:p15="http://schemas.microsoft.com/office/powerpoint/2012/main" userId="6091802fd17cbb34" providerId="Windows Live"/>
      </p:ext>
    </p:extLst>
  </p:cmAuthor>
  <p:cmAuthor id="3" name="McCue, Daniel T." initials="MDT" lastIdx="20" clrIdx="2">
    <p:extLst>
      <p:ext uri="{19B8F6BF-5375-455C-9EA6-DF929625EA0E}">
        <p15:presenceInfo xmlns:p15="http://schemas.microsoft.com/office/powerpoint/2012/main" userId="S::daniel_mccue@harvard.edu::deb020d9-0c57-49a0-aef3-43e4a7f1f00f" providerId="AD"/>
      </p:ext>
    </p:extLst>
  </p:cmAuthor>
  <p:cmAuthor id="4" name="Hermann, Alexander" initials="HA [2]" lastIdx="13" clrIdx="3">
    <p:extLst>
      <p:ext uri="{19B8F6BF-5375-455C-9EA6-DF929625EA0E}">
        <p15:presenceInfo xmlns:p15="http://schemas.microsoft.com/office/powerpoint/2012/main" userId="S::alexander_hermann@harvard.edu::5d2c7d74-7d05-4968-8c35-9e1a058b1c81" providerId="AD"/>
      </p:ext>
    </p:extLst>
  </p:cmAuthor>
  <p:cmAuthor id="5" name="Frost, Riordan" initials="FR" lastIdx="1" clrIdx="4">
    <p:extLst>
      <p:ext uri="{19B8F6BF-5375-455C-9EA6-DF929625EA0E}">
        <p15:presenceInfo xmlns:p15="http://schemas.microsoft.com/office/powerpoint/2012/main" userId="S::riordan_frost@harvard.edu::b14bf581-ae9f-4773-9310-d61770456eea" providerId="AD"/>
      </p:ext>
    </p:extLst>
  </p:cmAuthor>
  <p:cmAuthor id="6" name="Luberoff, David" initials="LD" lastIdx="11" clrIdx="5">
    <p:extLst>
      <p:ext uri="{19B8F6BF-5375-455C-9EA6-DF929625EA0E}">
        <p15:presenceInfo xmlns:p15="http://schemas.microsoft.com/office/powerpoint/2012/main" userId="S::david_luberoff@harvard.edu::94dbf91a-a3ed-4214-966d-734fc25289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052"/>
    <a:srgbClr val="C05227"/>
    <a:srgbClr val="F1885F"/>
    <a:srgbClr val="F89F5C"/>
    <a:srgbClr val="507687"/>
    <a:srgbClr val="F3C669"/>
    <a:srgbClr val="9FCC46"/>
    <a:srgbClr val="1F3B7A"/>
    <a:srgbClr val="105F54"/>
    <a:srgbClr val="4EA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F977C-5852-47AF-B945-90DD5D200DE3}" v="154" dt="2023-06-12T21:04:37.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3" d="100"/>
          <a:sy n="103" d="100"/>
        </p:scale>
        <p:origin x="13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Corinna" userId="6f384d72-8e04-441d-9fd5-f525f44a0e36" providerId="ADAL" clId="{4D0F977C-5852-47AF-B945-90DD5D200DE3}"/>
    <pc:docChg chg="modSld">
      <pc:chgData name="Anderson, Corinna" userId="6f384d72-8e04-441d-9fd5-f525f44a0e36" providerId="ADAL" clId="{4D0F977C-5852-47AF-B945-90DD5D200DE3}" dt="2023-06-12T21:04:37.481" v="215" actId="962"/>
      <pc:docMkLst>
        <pc:docMk/>
      </pc:docMkLst>
      <pc:sldChg chg="modSp mod">
        <pc:chgData name="Anderson, Corinna" userId="6f384d72-8e04-441d-9fd5-f525f44a0e36" providerId="ADAL" clId="{4D0F977C-5852-47AF-B945-90DD5D200DE3}" dt="2023-06-12T20:35:01.390" v="48" actId="962"/>
        <pc:sldMkLst>
          <pc:docMk/>
          <pc:sldMk cId="1084962657" sldId="4649"/>
        </pc:sldMkLst>
        <pc:spChg chg="mod">
          <ac:chgData name="Anderson, Corinna" userId="6f384d72-8e04-441d-9fd5-f525f44a0e36" providerId="ADAL" clId="{4D0F977C-5852-47AF-B945-90DD5D200DE3}" dt="2023-06-12T20:34:23.184" v="45" actId="962"/>
          <ac:spMkLst>
            <pc:docMk/>
            <pc:sldMk cId="1084962657" sldId="4649"/>
            <ac:spMk id="2" creationId="{16A6E1FA-23A0-7F79-A4D8-5299EC96EA4F}"/>
          </ac:spMkLst>
        </pc:spChg>
        <pc:spChg chg="mod">
          <ac:chgData name="Anderson, Corinna" userId="6f384d72-8e04-441d-9fd5-f525f44a0e36" providerId="ADAL" clId="{4D0F977C-5852-47AF-B945-90DD5D200DE3}" dt="2023-06-12T20:34:54.361" v="47" actId="962"/>
          <ac:spMkLst>
            <pc:docMk/>
            <pc:sldMk cId="1084962657" sldId="4649"/>
            <ac:spMk id="4" creationId="{BEC4D84E-7037-BB5A-D50F-44E4E3335645}"/>
          </ac:spMkLst>
        </pc:spChg>
        <pc:spChg chg="mod">
          <ac:chgData name="Anderson, Corinna" userId="6f384d72-8e04-441d-9fd5-f525f44a0e36" providerId="ADAL" clId="{4D0F977C-5852-47AF-B945-90DD5D200DE3}" dt="2023-06-12T20:35:01.390" v="48" actId="962"/>
          <ac:spMkLst>
            <pc:docMk/>
            <pc:sldMk cId="1084962657" sldId="4649"/>
            <ac:spMk id="5" creationId="{40B356D3-8E20-7C07-7F11-8A0FA331B6D6}"/>
          </ac:spMkLst>
        </pc:spChg>
        <pc:graphicFrameChg chg="mod">
          <ac:chgData name="Anderson, Corinna" userId="6f384d72-8e04-441d-9fd5-f525f44a0e36" providerId="ADAL" clId="{4D0F977C-5852-47AF-B945-90DD5D200DE3}" dt="2023-06-12T20:34:34.713" v="46" actId="962"/>
          <ac:graphicFrameMkLst>
            <pc:docMk/>
            <pc:sldMk cId="1084962657" sldId="4649"/>
            <ac:graphicFrameMk id="7" creationId="{B0055967-5AED-E4A4-6454-AAE85E30D04E}"/>
          </ac:graphicFrameMkLst>
        </pc:graphicFrameChg>
      </pc:sldChg>
      <pc:sldChg chg="modSp mod">
        <pc:chgData name="Anderson, Corinna" userId="6f384d72-8e04-441d-9fd5-f525f44a0e36" providerId="ADAL" clId="{4D0F977C-5852-47AF-B945-90DD5D200DE3}" dt="2023-06-12T20:41:35.082" v="92" actId="13244"/>
        <pc:sldMkLst>
          <pc:docMk/>
          <pc:sldMk cId="3799903108" sldId="4650"/>
        </pc:sldMkLst>
        <pc:spChg chg="mod">
          <ac:chgData name="Anderson, Corinna" userId="6f384d72-8e04-441d-9fd5-f525f44a0e36" providerId="ADAL" clId="{4D0F977C-5852-47AF-B945-90DD5D200DE3}" dt="2023-06-12T20:41:21.282" v="89" actId="962"/>
          <ac:spMkLst>
            <pc:docMk/>
            <pc:sldMk cId="3799903108" sldId="4650"/>
            <ac:spMk id="2" creationId="{0E43343D-CCC9-1948-BD81-0BCE343D8DDC}"/>
          </ac:spMkLst>
        </pc:spChg>
        <pc:spChg chg="mod ord">
          <ac:chgData name="Anderson, Corinna" userId="6f384d72-8e04-441d-9fd5-f525f44a0e36" providerId="ADAL" clId="{4D0F977C-5852-47AF-B945-90DD5D200DE3}" dt="2023-06-12T20:41:35.082" v="92" actId="13244"/>
          <ac:spMkLst>
            <pc:docMk/>
            <pc:sldMk cId="3799903108" sldId="4650"/>
            <ac:spMk id="3" creationId="{D7EDB3FB-9DAE-DE4B-8270-FA294774D15B}"/>
          </ac:spMkLst>
        </pc:spChg>
        <pc:graphicFrameChg chg="mod">
          <ac:chgData name="Anderson, Corinna" userId="6f384d72-8e04-441d-9fd5-f525f44a0e36" providerId="ADAL" clId="{4D0F977C-5852-47AF-B945-90DD5D200DE3}" dt="2023-06-12T20:41:33.624" v="91" actId="962"/>
          <ac:graphicFrameMkLst>
            <pc:docMk/>
            <pc:sldMk cId="3799903108" sldId="4650"/>
            <ac:graphicFrameMk id="9" creationId="{3234D256-F2DE-A345-90A4-3F561BF9DE68}"/>
          </ac:graphicFrameMkLst>
        </pc:graphicFrameChg>
      </pc:sldChg>
      <pc:sldChg chg="modSp">
        <pc:chgData name="Anderson, Corinna" userId="6f384d72-8e04-441d-9fd5-f525f44a0e36" providerId="ADAL" clId="{4D0F977C-5852-47AF-B945-90DD5D200DE3}" dt="2023-06-12T20:42:16.264" v="98" actId="13244"/>
        <pc:sldMkLst>
          <pc:docMk/>
          <pc:sldMk cId="1115224775" sldId="4651"/>
        </pc:sldMkLst>
        <pc:spChg chg="mod">
          <ac:chgData name="Anderson, Corinna" userId="6f384d72-8e04-441d-9fd5-f525f44a0e36" providerId="ADAL" clId="{4D0F977C-5852-47AF-B945-90DD5D200DE3}" dt="2023-06-12T20:41:58.064" v="95" actId="962"/>
          <ac:spMkLst>
            <pc:docMk/>
            <pc:sldMk cId="1115224775" sldId="4651"/>
            <ac:spMk id="2" creationId="{0E43343D-CCC9-1948-BD81-0BCE343D8DDC}"/>
          </ac:spMkLst>
        </pc:spChg>
        <pc:spChg chg="mod">
          <ac:chgData name="Anderson, Corinna" userId="6f384d72-8e04-441d-9fd5-f525f44a0e36" providerId="ADAL" clId="{4D0F977C-5852-47AF-B945-90DD5D200DE3}" dt="2023-06-12T20:42:08.258" v="96" actId="962"/>
          <ac:spMkLst>
            <pc:docMk/>
            <pc:sldMk cId="1115224775" sldId="4651"/>
            <ac:spMk id="3" creationId="{D7EDB3FB-9DAE-DE4B-8270-FA294774D15B}"/>
          </ac:spMkLst>
        </pc:spChg>
        <pc:graphicFrameChg chg="mod">
          <ac:chgData name="Anderson, Corinna" userId="6f384d72-8e04-441d-9fd5-f525f44a0e36" providerId="ADAL" clId="{4D0F977C-5852-47AF-B945-90DD5D200DE3}" dt="2023-06-12T20:42:16.264" v="98" actId="13244"/>
          <ac:graphicFrameMkLst>
            <pc:docMk/>
            <pc:sldMk cId="1115224775" sldId="4651"/>
            <ac:graphicFrameMk id="9" creationId="{3234D256-F2DE-A345-90A4-3F561BF9DE68}"/>
          </ac:graphicFrameMkLst>
        </pc:graphicFrameChg>
      </pc:sldChg>
      <pc:sldChg chg="modSp">
        <pc:chgData name="Anderson, Corinna" userId="6f384d72-8e04-441d-9fd5-f525f44a0e36" providerId="ADAL" clId="{4D0F977C-5852-47AF-B945-90DD5D200DE3}" dt="2023-06-12T20:54:14.519" v="139" actId="962"/>
        <pc:sldMkLst>
          <pc:docMk/>
          <pc:sldMk cId="3469658840" sldId="4653"/>
        </pc:sldMkLst>
        <pc:spChg chg="mod">
          <ac:chgData name="Anderson, Corinna" userId="6f384d72-8e04-441d-9fd5-f525f44a0e36" providerId="ADAL" clId="{4D0F977C-5852-47AF-B945-90DD5D200DE3}" dt="2023-06-12T20:53:58.722" v="137" actId="962"/>
          <ac:spMkLst>
            <pc:docMk/>
            <pc:sldMk cId="3469658840" sldId="4653"/>
            <ac:spMk id="4" creationId="{4D1C01A9-A0E1-44B5-B557-B1B75C72B533}"/>
          </ac:spMkLst>
        </pc:spChg>
        <pc:spChg chg="mod">
          <ac:chgData name="Anderson, Corinna" userId="6f384d72-8e04-441d-9fd5-f525f44a0e36" providerId="ADAL" clId="{4D0F977C-5852-47AF-B945-90DD5D200DE3}" dt="2023-06-12T20:54:14.519" v="139" actId="962"/>
          <ac:spMkLst>
            <pc:docMk/>
            <pc:sldMk cId="3469658840" sldId="4653"/>
            <ac:spMk id="6" creationId="{029F42DA-64CA-4D89-BC0F-0F8E60981719}"/>
          </ac:spMkLst>
        </pc:spChg>
        <pc:graphicFrameChg chg="mod">
          <ac:chgData name="Anderson, Corinna" userId="6f384d72-8e04-441d-9fd5-f525f44a0e36" providerId="ADAL" clId="{4D0F977C-5852-47AF-B945-90DD5D200DE3}" dt="2023-06-12T20:54:04.246" v="138" actId="962"/>
          <ac:graphicFrameMkLst>
            <pc:docMk/>
            <pc:sldMk cId="3469658840" sldId="4653"/>
            <ac:graphicFrameMk id="9" creationId="{FF15B282-D7FB-4ACC-A890-4FA16A846B2B}"/>
          </ac:graphicFrameMkLst>
        </pc:graphicFrameChg>
      </pc:sldChg>
      <pc:sldChg chg="modSp mod">
        <pc:chgData name="Anderson, Corinna" userId="6f384d72-8e04-441d-9fd5-f525f44a0e36" providerId="ADAL" clId="{4D0F977C-5852-47AF-B945-90DD5D200DE3}" dt="2023-06-12T20:57:55.088" v="167" actId="13244"/>
        <pc:sldMkLst>
          <pc:docMk/>
          <pc:sldMk cId="2695027652" sldId="4655"/>
        </pc:sldMkLst>
        <pc:spChg chg="mod">
          <ac:chgData name="Anderson, Corinna" userId="6f384d72-8e04-441d-9fd5-f525f44a0e36" providerId="ADAL" clId="{4D0F977C-5852-47AF-B945-90DD5D200DE3}" dt="2023-06-12T20:57:41.704" v="164" actId="962"/>
          <ac:spMkLst>
            <pc:docMk/>
            <pc:sldMk cId="2695027652" sldId="4655"/>
            <ac:spMk id="2" creationId="{2D2E7B72-F628-4F9B-9DCD-4087FDFE4677}"/>
          </ac:spMkLst>
        </pc:spChg>
        <pc:spChg chg="mod ord">
          <ac:chgData name="Anderson, Corinna" userId="6f384d72-8e04-441d-9fd5-f525f44a0e36" providerId="ADAL" clId="{4D0F977C-5852-47AF-B945-90DD5D200DE3}" dt="2023-06-12T20:57:55.088" v="167" actId="13244"/>
          <ac:spMkLst>
            <pc:docMk/>
            <pc:sldMk cId="2695027652" sldId="4655"/>
            <ac:spMk id="4" creationId="{53D2A17F-E231-4760-BC7D-B265BD8FEF7F}"/>
          </ac:spMkLst>
        </pc:spChg>
        <pc:picChg chg="mod">
          <ac:chgData name="Anderson, Corinna" userId="6f384d72-8e04-441d-9fd5-f525f44a0e36" providerId="ADAL" clId="{4D0F977C-5852-47AF-B945-90DD5D200DE3}" dt="2023-06-12T20:57:53.605" v="166" actId="962"/>
          <ac:picMkLst>
            <pc:docMk/>
            <pc:sldMk cId="2695027652" sldId="4655"/>
            <ac:picMk id="7" creationId="{7C64B441-ED1F-03EC-3CC5-10F1D4AD57FF}"/>
          </ac:picMkLst>
        </pc:picChg>
      </pc:sldChg>
      <pc:sldChg chg="modSp">
        <pc:chgData name="Anderson, Corinna" userId="6f384d72-8e04-441d-9fd5-f525f44a0e36" providerId="ADAL" clId="{4D0F977C-5852-47AF-B945-90DD5D200DE3}" dt="2023-06-12T20:59:31.761" v="178" actId="962"/>
        <pc:sldMkLst>
          <pc:docMk/>
          <pc:sldMk cId="1440107223" sldId="4656"/>
        </pc:sldMkLst>
        <pc:spChg chg="mod">
          <ac:chgData name="Anderson, Corinna" userId="6f384d72-8e04-441d-9fd5-f525f44a0e36" providerId="ADAL" clId="{4D0F977C-5852-47AF-B945-90DD5D200DE3}" dt="2023-06-12T20:59:15.880" v="176" actId="962"/>
          <ac:spMkLst>
            <pc:docMk/>
            <pc:sldMk cId="1440107223" sldId="4656"/>
            <ac:spMk id="2" creationId="{A5D07BDB-F95F-4BBF-9F17-EBDB5E85A38B}"/>
          </ac:spMkLst>
        </pc:spChg>
        <pc:spChg chg="mod">
          <ac:chgData name="Anderson, Corinna" userId="6f384d72-8e04-441d-9fd5-f525f44a0e36" providerId="ADAL" clId="{4D0F977C-5852-47AF-B945-90DD5D200DE3}" dt="2023-06-12T20:59:31.761" v="178" actId="962"/>
          <ac:spMkLst>
            <pc:docMk/>
            <pc:sldMk cId="1440107223" sldId="4656"/>
            <ac:spMk id="5" creationId="{2DCD911E-F21A-4706-9590-23E8F7A7F5FE}"/>
          </ac:spMkLst>
        </pc:spChg>
        <pc:graphicFrameChg chg="mod">
          <ac:chgData name="Anderson, Corinna" userId="6f384d72-8e04-441d-9fd5-f525f44a0e36" providerId="ADAL" clId="{4D0F977C-5852-47AF-B945-90DD5D200DE3}" dt="2023-06-12T20:59:21.972" v="177" actId="962"/>
          <ac:graphicFrameMkLst>
            <pc:docMk/>
            <pc:sldMk cId="1440107223" sldId="4656"/>
            <ac:graphicFrameMk id="8" creationId="{C9AD2877-029C-4887-8B59-72B5F53E73A4}"/>
          </ac:graphicFrameMkLst>
        </pc:graphicFrameChg>
      </pc:sldChg>
      <pc:sldChg chg="modSp mod">
        <pc:chgData name="Anderson, Corinna" userId="6f384d72-8e04-441d-9fd5-f525f44a0e36" providerId="ADAL" clId="{4D0F977C-5852-47AF-B945-90DD5D200DE3}" dt="2023-06-12T21:00:50.299" v="182" actId="13244"/>
        <pc:sldMkLst>
          <pc:docMk/>
          <pc:sldMk cId="3930550353" sldId="4657"/>
        </pc:sldMkLst>
        <pc:spChg chg="mod ord">
          <ac:chgData name="Anderson, Corinna" userId="6f384d72-8e04-441d-9fd5-f525f44a0e36" providerId="ADAL" clId="{4D0F977C-5852-47AF-B945-90DD5D200DE3}" dt="2023-06-12T21:00:50.299" v="182" actId="13244"/>
          <ac:spMkLst>
            <pc:docMk/>
            <pc:sldMk cId="3930550353" sldId="4657"/>
            <ac:spMk id="2" creationId="{007FB942-CA43-43CC-B7C3-27DED21553AD}"/>
          </ac:spMkLst>
        </pc:spChg>
        <pc:graphicFrameChg chg="mod">
          <ac:chgData name="Anderson, Corinna" userId="6f384d72-8e04-441d-9fd5-f525f44a0e36" providerId="ADAL" clId="{4D0F977C-5852-47AF-B945-90DD5D200DE3}" dt="2023-06-12T21:00:32.007" v="180" actId="962"/>
          <ac:graphicFrameMkLst>
            <pc:docMk/>
            <pc:sldMk cId="3930550353" sldId="4657"/>
            <ac:graphicFrameMk id="8" creationId="{70AA8948-D3BE-4684-9982-2236358D42A8}"/>
          </ac:graphicFrameMkLst>
        </pc:graphicFrameChg>
      </pc:sldChg>
      <pc:sldChg chg="modSp mod">
        <pc:chgData name="Anderson, Corinna" userId="6f384d72-8e04-441d-9fd5-f525f44a0e36" providerId="ADAL" clId="{4D0F977C-5852-47AF-B945-90DD5D200DE3}" dt="2023-06-12T21:01:37.331" v="189" actId="13244"/>
        <pc:sldMkLst>
          <pc:docMk/>
          <pc:sldMk cId="2982089732" sldId="4658"/>
        </pc:sldMkLst>
        <pc:spChg chg="mod ord">
          <ac:chgData name="Anderson, Corinna" userId="6f384d72-8e04-441d-9fd5-f525f44a0e36" providerId="ADAL" clId="{4D0F977C-5852-47AF-B945-90DD5D200DE3}" dt="2023-06-12T21:01:37.331" v="189" actId="13244"/>
          <ac:spMkLst>
            <pc:docMk/>
            <pc:sldMk cId="2982089732" sldId="4658"/>
            <ac:spMk id="2" creationId="{5E8770E0-CB08-4A77-84AC-AAA438E797EA}"/>
          </ac:spMkLst>
        </pc:spChg>
        <pc:spChg chg="mod">
          <ac:chgData name="Anderson, Corinna" userId="6f384d72-8e04-441d-9fd5-f525f44a0e36" providerId="ADAL" clId="{4D0F977C-5852-47AF-B945-90DD5D200DE3}" dt="2023-06-12T21:01:34.957" v="188" actId="962"/>
          <ac:spMkLst>
            <pc:docMk/>
            <pc:sldMk cId="2982089732" sldId="4658"/>
            <ac:spMk id="4" creationId="{3744DFDC-F99A-4CF5-80D1-29E13BE39988}"/>
          </ac:spMkLst>
        </pc:spChg>
        <pc:graphicFrameChg chg="mod">
          <ac:chgData name="Anderson, Corinna" userId="6f384d72-8e04-441d-9fd5-f525f44a0e36" providerId="ADAL" clId="{4D0F977C-5852-47AF-B945-90DD5D200DE3}" dt="2023-06-12T21:01:28.881" v="187" actId="962"/>
          <ac:graphicFrameMkLst>
            <pc:docMk/>
            <pc:sldMk cId="2982089732" sldId="4658"/>
            <ac:graphicFrameMk id="7" creationId="{B56E48FD-FF5E-4F72-B56E-E1F7BA4A6B5C}"/>
          </ac:graphicFrameMkLst>
        </pc:graphicFrameChg>
      </pc:sldChg>
      <pc:sldChg chg="modSp mod">
        <pc:chgData name="Anderson, Corinna" userId="6f384d72-8e04-441d-9fd5-f525f44a0e36" providerId="ADAL" clId="{4D0F977C-5852-47AF-B945-90DD5D200DE3}" dt="2023-06-12T21:04:01.790" v="210" actId="962"/>
        <pc:sldMkLst>
          <pc:docMk/>
          <pc:sldMk cId="3367826601" sldId="4659"/>
        </pc:sldMkLst>
        <pc:spChg chg="mod">
          <ac:chgData name="Anderson, Corinna" userId="6f384d72-8e04-441d-9fd5-f525f44a0e36" providerId="ADAL" clId="{4D0F977C-5852-47AF-B945-90DD5D200DE3}" dt="2023-06-12T21:03:32.880" v="204" actId="962"/>
          <ac:spMkLst>
            <pc:docMk/>
            <pc:sldMk cId="3367826601" sldId="4659"/>
            <ac:spMk id="2" creationId="{2F2C0774-8342-4092-9F1A-155F4C19A999}"/>
          </ac:spMkLst>
        </pc:spChg>
        <pc:spChg chg="mod ord">
          <ac:chgData name="Anderson, Corinna" userId="6f384d72-8e04-441d-9fd5-f525f44a0e36" providerId="ADAL" clId="{4D0F977C-5852-47AF-B945-90DD5D200DE3}" dt="2023-06-12T21:03:55.882" v="207" actId="13244"/>
          <ac:spMkLst>
            <pc:docMk/>
            <pc:sldMk cId="3367826601" sldId="4659"/>
            <ac:spMk id="4" creationId="{FEDC1E77-6130-4087-8987-77EB8589FAFD}"/>
          </ac:spMkLst>
        </pc:spChg>
        <pc:spChg chg="mod">
          <ac:chgData name="Anderson, Corinna" userId="6f384d72-8e04-441d-9fd5-f525f44a0e36" providerId="ADAL" clId="{4D0F977C-5852-47AF-B945-90DD5D200DE3}" dt="2023-06-12T21:04:00.819" v="208" actId="962"/>
          <ac:spMkLst>
            <pc:docMk/>
            <pc:sldMk cId="3367826601" sldId="4659"/>
            <ac:spMk id="13" creationId="{0121EF1A-22E5-4D99-B3C7-5D2902ABFA8F}"/>
          </ac:spMkLst>
        </pc:spChg>
        <pc:spChg chg="mod">
          <ac:chgData name="Anderson, Corinna" userId="6f384d72-8e04-441d-9fd5-f525f44a0e36" providerId="ADAL" clId="{4D0F977C-5852-47AF-B945-90DD5D200DE3}" dt="2023-06-12T21:04:01.338" v="209" actId="962"/>
          <ac:spMkLst>
            <pc:docMk/>
            <pc:sldMk cId="3367826601" sldId="4659"/>
            <ac:spMk id="17" creationId="{0078D603-A3F6-4D6A-80D8-80B30DA9251B}"/>
          </ac:spMkLst>
        </pc:spChg>
        <pc:spChg chg="mod">
          <ac:chgData name="Anderson, Corinna" userId="6f384d72-8e04-441d-9fd5-f525f44a0e36" providerId="ADAL" clId="{4D0F977C-5852-47AF-B945-90DD5D200DE3}" dt="2023-06-12T21:04:01.790" v="210" actId="962"/>
          <ac:spMkLst>
            <pc:docMk/>
            <pc:sldMk cId="3367826601" sldId="4659"/>
            <ac:spMk id="18" creationId="{DEE284D9-08E1-41B5-9234-9090CB326703}"/>
          </ac:spMkLst>
        </pc:spChg>
        <pc:picChg chg="mod">
          <ac:chgData name="Anderson, Corinna" userId="6f384d72-8e04-441d-9fd5-f525f44a0e36" providerId="ADAL" clId="{4D0F977C-5852-47AF-B945-90DD5D200DE3}" dt="2023-06-12T21:03:53.581" v="206" actId="962"/>
          <ac:picMkLst>
            <pc:docMk/>
            <pc:sldMk cId="3367826601" sldId="4659"/>
            <ac:picMk id="8" creationId="{BF3EB4F9-3534-13C9-703F-C85BA89953A6}"/>
          </ac:picMkLst>
        </pc:picChg>
      </pc:sldChg>
      <pc:sldChg chg="modSp">
        <pc:chgData name="Anderson, Corinna" userId="6f384d72-8e04-441d-9fd5-f525f44a0e36" providerId="ADAL" clId="{4D0F977C-5852-47AF-B945-90DD5D200DE3}" dt="2023-06-12T21:04:37.481" v="215" actId="962"/>
        <pc:sldMkLst>
          <pc:docMk/>
          <pc:sldMk cId="2258176308" sldId="4660"/>
        </pc:sldMkLst>
        <pc:spChg chg="mod">
          <ac:chgData name="Anderson, Corinna" userId="6f384d72-8e04-441d-9fd5-f525f44a0e36" providerId="ADAL" clId="{4D0F977C-5852-47AF-B945-90DD5D200DE3}" dt="2023-06-12T21:04:21.468" v="213" actId="962"/>
          <ac:spMkLst>
            <pc:docMk/>
            <pc:sldMk cId="2258176308" sldId="4660"/>
            <ac:spMk id="2" creationId="{59BDE773-240C-EF28-ADF4-F91D08C1634D}"/>
          </ac:spMkLst>
        </pc:spChg>
        <pc:spChg chg="mod">
          <ac:chgData name="Anderson, Corinna" userId="6f384d72-8e04-441d-9fd5-f525f44a0e36" providerId="ADAL" clId="{4D0F977C-5852-47AF-B945-90DD5D200DE3}" dt="2023-06-12T21:04:37.481" v="215" actId="962"/>
          <ac:spMkLst>
            <pc:docMk/>
            <pc:sldMk cId="2258176308" sldId="4660"/>
            <ac:spMk id="4" creationId="{2FD17C5E-94A7-8024-B547-8C96B58F1A29}"/>
          </ac:spMkLst>
        </pc:spChg>
        <pc:graphicFrameChg chg="mod">
          <ac:chgData name="Anderson, Corinna" userId="6f384d72-8e04-441d-9fd5-f525f44a0e36" providerId="ADAL" clId="{4D0F977C-5852-47AF-B945-90DD5D200DE3}" dt="2023-06-12T21:04:27.055" v="214" actId="962"/>
          <ac:graphicFrameMkLst>
            <pc:docMk/>
            <pc:sldMk cId="2258176308" sldId="4660"/>
            <ac:graphicFrameMk id="7" creationId="{867FC33A-04D2-0546-9624-273BED5A0344}"/>
          </ac:graphicFrameMkLst>
        </pc:graphicFrameChg>
      </pc:sldChg>
      <pc:sldChg chg="modSp">
        <pc:chgData name="Anderson, Corinna" userId="6f384d72-8e04-441d-9fd5-f525f44a0e36" providerId="ADAL" clId="{4D0F977C-5852-47AF-B945-90DD5D200DE3}" dt="2023-06-12T20:29:46.947" v="30" actId="962"/>
        <pc:sldMkLst>
          <pc:docMk/>
          <pc:sldMk cId="1928698256" sldId="4683"/>
        </pc:sldMkLst>
        <pc:spChg chg="mod">
          <ac:chgData name="Anderson, Corinna" userId="6f384d72-8e04-441d-9fd5-f525f44a0e36" providerId="ADAL" clId="{4D0F977C-5852-47AF-B945-90DD5D200DE3}" dt="2023-06-12T20:29:35.514" v="28" actId="962"/>
          <ac:spMkLst>
            <pc:docMk/>
            <pc:sldMk cId="1928698256" sldId="4683"/>
            <ac:spMk id="2" creationId="{69F86B94-C9F6-44AE-BFCE-A524FD898143}"/>
          </ac:spMkLst>
        </pc:spChg>
        <pc:spChg chg="mod">
          <ac:chgData name="Anderson, Corinna" userId="6f384d72-8e04-441d-9fd5-f525f44a0e36" providerId="ADAL" clId="{4D0F977C-5852-47AF-B945-90DD5D200DE3}" dt="2023-06-12T20:29:46.947" v="30" actId="962"/>
          <ac:spMkLst>
            <pc:docMk/>
            <pc:sldMk cId="1928698256" sldId="4683"/>
            <ac:spMk id="4" creationId="{55771340-CFB6-411F-925E-0C6D02975ECE}"/>
          </ac:spMkLst>
        </pc:spChg>
        <pc:graphicFrameChg chg="mod">
          <ac:chgData name="Anderson, Corinna" userId="6f384d72-8e04-441d-9fd5-f525f44a0e36" providerId="ADAL" clId="{4D0F977C-5852-47AF-B945-90DD5D200DE3}" dt="2023-06-12T20:29:39.557" v="29" actId="962"/>
          <ac:graphicFrameMkLst>
            <pc:docMk/>
            <pc:sldMk cId="1928698256" sldId="4683"/>
            <ac:graphicFrameMk id="7" creationId="{8F696AFA-12E5-4A5F-9078-77F8856C7344}"/>
          </ac:graphicFrameMkLst>
        </pc:graphicFrameChg>
      </pc:sldChg>
      <pc:sldChg chg="modSp mod">
        <pc:chgData name="Anderson, Corinna" userId="6f384d72-8e04-441d-9fd5-f525f44a0e36" providerId="ADAL" clId="{4D0F977C-5852-47AF-B945-90DD5D200DE3}" dt="2023-06-12T20:38:15.020" v="63" actId="962"/>
        <pc:sldMkLst>
          <pc:docMk/>
          <pc:sldMk cId="175763530" sldId="4685"/>
        </pc:sldMkLst>
        <pc:spChg chg="mod">
          <ac:chgData name="Anderson, Corinna" userId="6f384d72-8e04-441d-9fd5-f525f44a0e36" providerId="ADAL" clId="{4D0F977C-5852-47AF-B945-90DD5D200DE3}" dt="2023-06-12T20:37:50.908" v="59" actId="962"/>
          <ac:spMkLst>
            <pc:docMk/>
            <pc:sldMk cId="175763530" sldId="4685"/>
            <ac:spMk id="2" creationId="{0E43343D-CCC9-1948-BD81-0BCE343D8DDC}"/>
          </ac:spMkLst>
        </pc:spChg>
        <pc:spChg chg="mod ord">
          <ac:chgData name="Anderson, Corinna" userId="6f384d72-8e04-441d-9fd5-f525f44a0e36" providerId="ADAL" clId="{4D0F977C-5852-47AF-B945-90DD5D200DE3}" dt="2023-06-12T20:38:10.088" v="62" actId="13244"/>
          <ac:spMkLst>
            <pc:docMk/>
            <pc:sldMk cId="175763530" sldId="4685"/>
            <ac:spMk id="3" creationId="{D7EDB3FB-9DAE-DE4B-8270-FA294774D15B}"/>
          </ac:spMkLst>
        </pc:spChg>
        <pc:spChg chg="mod">
          <ac:chgData name="Anderson, Corinna" userId="6f384d72-8e04-441d-9fd5-f525f44a0e36" providerId="ADAL" clId="{4D0F977C-5852-47AF-B945-90DD5D200DE3}" dt="2023-06-12T20:38:15.020" v="63" actId="962"/>
          <ac:spMkLst>
            <pc:docMk/>
            <pc:sldMk cId="175763530" sldId="4685"/>
            <ac:spMk id="4" creationId="{9E14E2EF-D612-9190-6E9E-F980CCBA4177}"/>
          </ac:spMkLst>
        </pc:spChg>
        <pc:picChg chg="mod">
          <ac:chgData name="Anderson, Corinna" userId="6f384d72-8e04-441d-9fd5-f525f44a0e36" providerId="ADAL" clId="{4D0F977C-5852-47AF-B945-90DD5D200DE3}" dt="2023-06-12T20:37:56.705" v="60" actId="962"/>
          <ac:picMkLst>
            <pc:docMk/>
            <pc:sldMk cId="175763530" sldId="4685"/>
            <ac:picMk id="11" creationId="{224BD6E3-9589-D5B5-59B4-67A154A491A0}"/>
          </ac:picMkLst>
        </pc:picChg>
      </pc:sldChg>
      <pc:sldChg chg="modSp mod">
        <pc:chgData name="Anderson, Corinna" userId="6f384d72-8e04-441d-9fd5-f525f44a0e36" providerId="ADAL" clId="{4D0F977C-5852-47AF-B945-90DD5D200DE3}" dt="2023-06-12T20:40:15.268" v="81" actId="13244"/>
        <pc:sldMkLst>
          <pc:docMk/>
          <pc:sldMk cId="3661724032" sldId="4686"/>
        </pc:sldMkLst>
        <pc:spChg chg="mod">
          <ac:chgData name="Anderson, Corinna" userId="6f384d72-8e04-441d-9fd5-f525f44a0e36" providerId="ADAL" clId="{4D0F977C-5852-47AF-B945-90DD5D200DE3}" dt="2023-06-12T20:39:56.933" v="78" actId="962"/>
          <ac:spMkLst>
            <pc:docMk/>
            <pc:sldMk cId="3661724032" sldId="4686"/>
            <ac:spMk id="2" creationId="{47C9A441-12C4-4D07-B8E1-18E16102C7F9}"/>
          </ac:spMkLst>
        </pc:spChg>
        <pc:spChg chg="mod ord">
          <ac:chgData name="Anderson, Corinna" userId="6f384d72-8e04-441d-9fd5-f525f44a0e36" providerId="ADAL" clId="{4D0F977C-5852-47AF-B945-90DD5D200DE3}" dt="2023-06-12T20:40:15.268" v="81" actId="13244"/>
          <ac:spMkLst>
            <pc:docMk/>
            <pc:sldMk cId="3661724032" sldId="4686"/>
            <ac:spMk id="4" creationId="{B221E26B-6F48-46C2-B28D-34FBD405ABDF}"/>
          </ac:spMkLst>
        </pc:spChg>
        <pc:picChg chg="mod">
          <ac:chgData name="Anderson, Corinna" userId="6f384d72-8e04-441d-9fd5-f525f44a0e36" providerId="ADAL" clId="{4D0F977C-5852-47AF-B945-90DD5D200DE3}" dt="2023-06-12T20:40:13.411" v="80" actId="962"/>
          <ac:picMkLst>
            <pc:docMk/>
            <pc:sldMk cId="3661724032" sldId="4686"/>
            <ac:picMk id="7" creationId="{D0D719F5-C205-6088-DC1C-4F95DAD59DD2}"/>
          </ac:picMkLst>
        </pc:picChg>
      </pc:sldChg>
      <pc:sldChg chg="modSp mod">
        <pc:chgData name="Anderson, Corinna" userId="6f384d72-8e04-441d-9fd5-f525f44a0e36" providerId="ADAL" clId="{4D0F977C-5852-47AF-B945-90DD5D200DE3}" dt="2023-06-12T21:03:05.980" v="201" actId="13244"/>
        <pc:sldMkLst>
          <pc:docMk/>
          <pc:sldMk cId="1864826467" sldId="4688"/>
        </pc:sldMkLst>
        <pc:spChg chg="mod">
          <ac:chgData name="Anderson, Corinna" userId="6f384d72-8e04-441d-9fd5-f525f44a0e36" providerId="ADAL" clId="{4D0F977C-5852-47AF-B945-90DD5D200DE3}" dt="2023-06-12T21:02:49.140" v="198" actId="962"/>
          <ac:spMkLst>
            <pc:docMk/>
            <pc:sldMk cId="1864826467" sldId="4688"/>
            <ac:spMk id="2" creationId="{4353937F-A05C-403E-AFBA-F43E446E11F2}"/>
          </ac:spMkLst>
        </pc:spChg>
        <pc:spChg chg="mod ord">
          <ac:chgData name="Anderson, Corinna" userId="6f384d72-8e04-441d-9fd5-f525f44a0e36" providerId="ADAL" clId="{4D0F977C-5852-47AF-B945-90DD5D200DE3}" dt="2023-06-12T21:03:05.980" v="201" actId="13244"/>
          <ac:spMkLst>
            <pc:docMk/>
            <pc:sldMk cId="1864826467" sldId="4688"/>
            <ac:spMk id="4" creationId="{EE64411B-519D-47DA-B062-4D15A6094A9A}"/>
          </ac:spMkLst>
        </pc:spChg>
        <pc:graphicFrameChg chg="mod">
          <ac:chgData name="Anderson, Corinna" userId="6f384d72-8e04-441d-9fd5-f525f44a0e36" providerId="ADAL" clId="{4D0F977C-5852-47AF-B945-90DD5D200DE3}" dt="2023-06-12T21:02:56.035" v="199" actId="962"/>
          <ac:graphicFrameMkLst>
            <pc:docMk/>
            <pc:sldMk cId="1864826467" sldId="4688"/>
            <ac:graphicFrameMk id="14" creationId="{6CB2C967-A5CE-4DC7-A8F1-71C60EF6E198}"/>
          </ac:graphicFrameMkLst>
        </pc:graphicFrameChg>
      </pc:sldChg>
      <pc:sldChg chg="modSp mod">
        <pc:chgData name="Anderson, Corinna" userId="6f384d72-8e04-441d-9fd5-f525f44a0e36" providerId="ADAL" clId="{4D0F977C-5852-47AF-B945-90DD5D200DE3}" dt="2023-06-12T20:36:00.722" v="56" actId="962"/>
        <pc:sldMkLst>
          <pc:docMk/>
          <pc:sldMk cId="195574334" sldId="4693"/>
        </pc:sldMkLst>
        <pc:spChg chg="mod">
          <ac:chgData name="Anderson, Corinna" userId="6f384d72-8e04-441d-9fd5-f525f44a0e36" providerId="ADAL" clId="{4D0F977C-5852-47AF-B945-90DD5D200DE3}" dt="2023-06-12T20:35:35.973" v="51" actId="962"/>
          <ac:spMkLst>
            <pc:docMk/>
            <pc:sldMk cId="195574334" sldId="4693"/>
            <ac:spMk id="2" creationId="{9FD9F29F-C1B0-4EA4-AEDA-B2C7B4AA685F}"/>
          </ac:spMkLst>
        </pc:spChg>
        <pc:spChg chg="mod ord">
          <ac:chgData name="Anderson, Corinna" userId="6f384d72-8e04-441d-9fd5-f525f44a0e36" providerId="ADAL" clId="{4D0F977C-5852-47AF-B945-90DD5D200DE3}" dt="2023-06-12T20:35:54.731" v="54" actId="13244"/>
          <ac:spMkLst>
            <pc:docMk/>
            <pc:sldMk cId="195574334" sldId="4693"/>
            <ac:spMk id="3" creationId="{84E63AE1-99E7-42FA-93C9-4A1A4A9E41D1}"/>
          </ac:spMkLst>
        </pc:spChg>
        <pc:spChg chg="mod">
          <ac:chgData name="Anderson, Corinna" userId="6f384d72-8e04-441d-9fd5-f525f44a0e36" providerId="ADAL" clId="{4D0F977C-5852-47AF-B945-90DD5D200DE3}" dt="2023-06-12T20:35:59.418" v="55" actId="962"/>
          <ac:spMkLst>
            <pc:docMk/>
            <pc:sldMk cId="195574334" sldId="4693"/>
            <ac:spMk id="7" creationId="{2BFE966B-DE32-4FD8-82D9-B58D50E13137}"/>
          </ac:spMkLst>
        </pc:spChg>
        <pc:spChg chg="mod">
          <ac:chgData name="Anderson, Corinna" userId="6f384d72-8e04-441d-9fd5-f525f44a0e36" providerId="ADAL" clId="{4D0F977C-5852-47AF-B945-90DD5D200DE3}" dt="2023-06-12T20:36:00.722" v="56" actId="962"/>
          <ac:spMkLst>
            <pc:docMk/>
            <pc:sldMk cId="195574334" sldId="4693"/>
            <ac:spMk id="8" creationId="{9D4A1F24-2258-421D-BAC2-92CEB928B7E4}"/>
          </ac:spMkLst>
        </pc:spChg>
        <pc:picChg chg="mod">
          <ac:chgData name="Anderson, Corinna" userId="6f384d72-8e04-441d-9fd5-f525f44a0e36" providerId="ADAL" clId="{4D0F977C-5852-47AF-B945-90DD5D200DE3}" dt="2023-06-12T20:35:44.050" v="52" actId="962"/>
          <ac:picMkLst>
            <pc:docMk/>
            <pc:sldMk cId="195574334" sldId="4693"/>
            <ac:picMk id="5" creationId="{65267A6B-80A5-2B4E-6EAD-06414F166A93}"/>
          </ac:picMkLst>
        </pc:picChg>
      </pc:sldChg>
      <pc:sldChg chg="modSp mod">
        <pc:chgData name="Anderson, Corinna" userId="6f384d72-8e04-441d-9fd5-f525f44a0e36" providerId="ADAL" clId="{4D0F977C-5852-47AF-B945-90DD5D200DE3}" dt="2023-06-12T20:52:26.004" v="125" actId="962"/>
        <pc:sldMkLst>
          <pc:docMk/>
          <pc:sldMk cId="3295867962" sldId="4706"/>
        </pc:sldMkLst>
        <pc:spChg chg="mod">
          <ac:chgData name="Anderson, Corinna" userId="6f384d72-8e04-441d-9fd5-f525f44a0e36" providerId="ADAL" clId="{4D0F977C-5852-47AF-B945-90DD5D200DE3}" dt="2023-06-12T20:52:13.567" v="123" actId="962"/>
          <ac:spMkLst>
            <pc:docMk/>
            <pc:sldMk cId="3295867962" sldId="4706"/>
            <ac:spMk id="2" creationId="{968E73B9-5F51-4436-8066-0BE672E54506}"/>
          </ac:spMkLst>
        </pc:spChg>
        <pc:spChg chg="mod">
          <ac:chgData name="Anderson, Corinna" userId="6f384d72-8e04-441d-9fd5-f525f44a0e36" providerId="ADAL" clId="{4D0F977C-5852-47AF-B945-90DD5D200DE3}" dt="2023-06-12T20:52:26.004" v="125" actId="962"/>
          <ac:spMkLst>
            <pc:docMk/>
            <pc:sldMk cId="3295867962" sldId="4706"/>
            <ac:spMk id="3" creationId="{64C5FFA6-866A-46BB-9FA0-A4C66116B432}"/>
          </ac:spMkLst>
        </pc:spChg>
        <pc:graphicFrameChg chg="mod">
          <ac:chgData name="Anderson, Corinna" userId="6f384d72-8e04-441d-9fd5-f525f44a0e36" providerId="ADAL" clId="{4D0F977C-5852-47AF-B945-90DD5D200DE3}" dt="2023-06-12T20:52:18.527" v="124" actId="962"/>
          <ac:graphicFrameMkLst>
            <pc:docMk/>
            <pc:sldMk cId="3295867962" sldId="4706"/>
            <ac:graphicFrameMk id="6" creationId="{D3B0719E-941C-4667-9326-F0E34583C4B6}"/>
          </ac:graphicFrameMkLst>
        </pc:graphicFrameChg>
      </pc:sldChg>
      <pc:sldChg chg="modSp mod">
        <pc:chgData name="Anderson, Corinna" userId="6f384d72-8e04-441d-9fd5-f525f44a0e36" providerId="ADAL" clId="{4D0F977C-5852-47AF-B945-90DD5D200DE3}" dt="2023-06-12T20:47:45.024" v="105" actId="962"/>
        <pc:sldMkLst>
          <pc:docMk/>
          <pc:sldMk cId="2007545797" sldId="4709"/>
        </pc:sldMkLst>
        <pc:spChg chg="mod">
          <ac:chgData name="Anderson, Corinna" userId="6f384d72-8e04-441d-9fd5-f525f44a0e36" providerId="ADAL" clId="{4D0F977C-5852-47AF-B945-90DD5D200DE3}" dt="2023-06-12T20:47:21.384" v="101" actId="962"/>
          <ac:spMkLst>
            <pc:docMk/>
            <pc:sldMk cId="2007545797" sldId="4709"/>
            <ac:spMk id="2" creationId="{DCC08D1F-67DA-1B90-18A0-8B01294FC726}"/>
          </ac:spMkLst>
        </pc:spChg>
        <pc:spChg chg="mod ord">
          <ac:chgData name="Anderson, Corinna" userId="6f384d72-8e04-441d-9fd5-f525f44a0e36" providerId="ADAL" clId="{4D0F977C-5852-47AF-B945-90DD5D200DE3}" dt="2023-06-12T20:47:38.701" v="104" actId="13244"/>
          <ac:spMkLst>
            <pc:docMk/>
            <pc:sldMk cId="2007545797" sldId="4709"/>
            <ac:spMk id="4" creationId="{8E96F7CE-CFD5-064B-F6F5-D2137B4223D9}"/>
          </ac:spMkLst>
        </pc:spChg>
        <pc:spChg chg="mod">
          <ac:chgData name="Anderson, Corinna" userId="6f384d72-8e04-441d-9fd5-f525f44a0e36" providerId="ADAL" clId="{4D0F977C-5852-47AF-B945-90DD5D200DE3}" dt="2023-06-12T20:47:45.024" v="105" actId="962"/>
          <ac:spMkLst>
            <pc:docMk/>
            <pc:sldMk cId="2007545797" sldId="4709"/>
            <ac:spMk id="7" creationId="{CB146F13-CDCA-B120-2603-8DA934E3AD67}"/>
          </ac:spMkLst>
        </pc:spChg>
        <pc:picChg chg="mod">
          <ac:chgData name="Anderson, Corinna" userId="6f384d72-8e04-441d-9fd5-f525f44a0e36" providerId="ADAL" clId="{4D0F977C-5852-47AF-B945-90DD5D200DE3}" dt="2023-06-12T20:47:28.619" v="102" actId="962"/>
          <ac:picMkLst>
            <pc:docMk/>
            <pc:sldMk cId="2007545797" sldId="4709"/>
            <ac:picMk id="3" creationId="{1878C87A-2017-02CD-1481-ADC737B7C0F0}"/>
          </ac:picMkLst>
        </pc:picChg>
      </pc:sldChg>
      <pc:sldChg chg="modSp mod">
        <pc:chgData name="Anderson, Corinna" userId="6f384d72-8e04-441d-9fd5-f525f44a0e36" providerId="ADAL" clId="{4D0F977C-5852-47AF-B945-90DD5D200DE3}" dt="2023-06-12T20:51:41.303" v="120" actId="962"/>
        <pc:sldMkLst>
          <pc:docMk/>
          <pc:sldMk cId="3924039461" sldId="4710"/>
        </pc:sldMkLst>
        <pc:spChg chg="mod">
          <ac:chgData name="Anderson, Corinna" userId="6f384d72-8e04-441d-9fd5-f525f44a0e36" providerId="ADAL" clId="{4D0F977C-5852-47AF-B945-90DD5D200DE3}" dt="2023-06-12T20:51:20.307" v="116" actId="962"/>
          <ac:spMkLst>
            <pc:docMk/>
            <pc:sldMk cId="3924039461" sldId="4710"/>
            <ac:spMk id="2" creationId="{0E43343D-CCC9-1948-BD81-0BCE343D8DDC}"/>
          </ac:spMkLst>
        </pc:spChg>
        <pc:spChg chg="mod ord">
          <ac:chgData name="Anderson, Corinna" userId="6f384d72-8e04-441d-9fd5-f525f44a0e36" providerId="ADAL" clId="{4D0F977C-5852-47AF-B945-90DD5D200DE3}" dt="2023-06-12T20:51:34.874" v="119" actId="13244"/>
          <ac:spMkLst>
            <pc:docMk/>
            <pc:sldMk cId="3924039461" sldId="4710"/>
            <ac:spMk id="3" creationId="{D7EDB3FB-9DAE-DE4B-8270-FA294774D15B}"/>
          </ac:spMkLst>
        </pc:spChg>
        <pc:spChg chg="mod">
          <ac:chgData name="Anderson, Corinna" userId="6f384d72-8e04-441d-9fd5-f525f44a0e36" providerId="ADAL" clId="{4D0F977C-5852-47AF-B945-90DD5D200DE3}" dt="2023-06-12T20:51:41.303" v="120" actId="962"/>
          <ac:spMkLst>
            <pc:docMk/>
            <pc:sldMk cId="3924039461" sldId="4710"/>
            <ac:spMk id="6" creationId="{60C9DBB5-5554-E234-8812-9142000A84A0}"/>
          </ac:spMkLst>
        </pc:spChg>
        <pc:graphicFrameChg chg="mod">
          <ac:chgData name="Anderson, Corinna" userId="6f384d72-8e04-441d-9fd5-f525f44a0e36" providerId="ADAL" clId="{4D0F977C-5852-47AF-B945-90DD5D200DE3}" dt="2023-06-12T20:51:27.302" v="117" actId="962"/>
          <ac:graphicFrameMkLst>
            <pc:docMk/>
            <pc:sldMk cId="3924039461" sldId="4710"/>
            <ac:graphicFrameMk id="9" creationId="{3234D256-F2DE-A345-90A4-3F561BF9DE68}"/>
          </ac:graphicFrameMkLst>
        </pc:graphicFrameChg>
      </pc:sldChg>
      <pc:sldChg chg="modSp mod">
        <pc:chgData name="Anderson, Corinna" userId="6f384d72-8e04-441d-9fd5-f525f44a0e36" providerId="ADAL" clId="{4D0F977C-5852-47AF-B945-90DD5D200DE3}" dt="2023-06-12T20:50:05.826" v="113" actId="962"/>
        <pc:sldMkLst>
          <pc:docMk/>
          <pc:sldMk cId="1745091891" sldId="4711"/>
        </pc:sldMkLst>
        <pc:spChg chg="mod">
          <ac:chgData name="Anderson, Corinna" userId="6f384d72-8e04-441d-9fd5-f525f44a0e36" providerId="ADAL" clId="{4D0F977C-5852-47AF-B945-90DD5D200DE3}" dt="2023-06-12T20:49:31.459" v="108" actId="962"/>
          <ac:spMkLst>
            <pc:docMk/>
            <pc:sldMk cId="1745091891" sldId="4711"/>
            <ac:spMk id="2" creationId="{0E43343D-CCC9-1948-BD81-0BCE343D8DDC}"/>
          </ac:spMkLst>
        </pc:spChg>
        <pc:spChg chg="mod ord">
          <ac:chgData name="Anderson, Corinna" userId="6f384d72-8e04-441d-9fd5-f525f44a0e36" providerId="ADAL" clId="{4D0F977C-5852-47AF-B945-90DD5D200DE3}" dt="2023-06-12T20:50:01.254" v="111" actId="13244"/>
          <ac:spMkLst>
            <pc:docMk/>
            <pc:sldMk cId="1745091891" sldId="4711"/>
            <ac:spMk id="3" creationId="{D7EDB3FB-9DAE-DE4B-8270-FA294774D15B}"/>
          </ac:spMkLst>
        </pc:spChg>
        <pc:spChg chg="mod">
          <ac:chgData name="Anderson, Corinna" userId="6f384d72-8e04-441d-9fd5-f525f44a0e36" providerId="ADAL" clId="{4D0F977C-5852-47AF-B945-90DD5D200DE3}" dt="2023-06-12T20:50:04.673" v="112" actId="962"/>
          <ac:spMkLst>
            <pc:docMk/>
            <pc:sldMk cId="1745091891" sldId="4711"/>
            <ac:spMk id="4" creationId="{61208446-F12D-B0A7-4003-8B33BA29204A}"/>
          </ac:spMkLst>
        </pc:spChg>
        <pc:spChg chg="mod">
          <ac:chgData name="Anderson, Corinna" userId="6f384d72-8e04-441d-9fd5-f525f44a0e36" providerId="ADAL" clId="{4D0F977C-5852-47AF-B945-90DD5D200DE3}" dt="2023-06-12T20:50:05.826" v="113" actId="962"/>
          <ac:spMkLst>
            <pc:docMk/>
            <pc:sldMk cId="1745091891" sldId="4711"/>
            <ac:spMk id="8" creationId="{63A5A53C-8835-55FF-26A9-EEDCF622D9B7}"/>
          </ac:spMkLst>
        </pc:spChg>
        <pc:graphicFrameChg chg="mod">
          <ac:chgData name="Anderson, Corinna" userId="6f384d72-8e04-441d-9fd5-f525f44a0e36" providerId="ADAL" clId="{4D0F977C-5852-47AF-B945-90DD5D200DE3}" dt="2023-06-12T20:49:38.795" v="109" actId="962"/>
          <ac:graphicFrameMkLst>
            <pc:docMk/>
            <pc:sldMk cId="1745091891" sldId="4711"/>
            <ac:graphicFrameMk id="9" creationId="{3234D256-F2DE-A345-90A4-3F561BF9DE68}"/>
          </ac:graphicFrameMkLst>
        </pc:graphicFrameChg>
      </pc:sldChg>
      <pc:sldChg chg="modSp">
        <pc:chgData name="Anderson, Corinna" userId="6f384d72-8e04-441d-9fd5-f525f44a0e36" providerId="ADAL" clId="{4D0F977C-5852-47AF-B945-90DD5D200DE3}" dt="2023-06-12T20:53:19.393" v="134" actId="962"/>
        <pc:sldMkLst>
          <pc:docMk/>
          <pc:sldMk cId="3235752404" sldId="4712"/>
        </pc:sldMkLst>
        <pc:spChg chg="mod">
          <ac:chgData name="Anderson, Corinna" userId="6f384d72-8e04-441d-9fd5-f525f44a0e36" providerId="ADAL" clId="{4D0F977C-5852-47AF-B945-90DD5D200DE3}" dt="2023-06-12T20:53:06.084" v="132" actId="962"/>
          <ac:spMkLst>
            <pc:docMk/>
            <pc:sldMk cId="3235752404" sldId="4712"/>
            <ac:spMk id="2" creationId="{69F86B94-C9F6-44AE-BFCE-A524FD898143}"/>
          </ac:spMkLst>
        </pc:spChg>
        <pc:spChg chg="mod">
          <ac:chgData name="Anderson, Corinna" userId="6f384d72-8e04-441d-9fd5-f525f44a0e36" providerId="ADAL" clId="{4D0F977C-5852-47AF-B945-90DD5D200DE3}" dt="2023-06-12T20:53:19.393" v="134" actId="962"/>
          <ac:spMkLst>
            <pc:docMk/>
            <pc:sldMk cId="3235752404" sldId="4712"/>
            <ac:spMk id="4" creationId="{55771340-CFB6-411F-925E-0C6D02975ECE}"/>
          </ac:spMkLst>
        </pc:spChg>
        <pc:graphicFrameChg chg="mod">
          <ac:chgData name="Anderson, Corinna" userId="6f384d72-8e04-441d-9fd5-f525f44a0e36" providerId="ADAL" clId="{4D0F977C-5852-47AF-B945-90DD5D200DE3}" dt="2023-06-12T20:53:10.793" v="133" actId="962"/>
          <ac:graphicFrameMkLst>
            <pc:docMk/>
            <pc:sldMk cId="3235752404" sldId="4712"/>
            <ac:graphicFrameMk id="7" creationId="{8F696AFA-12E5-4A5F-9078-77F8856C7344}"/>
          </ac:graphicFrameMkLst>
        </pc:graphicFrameChg>
      </pc:sldChg>
      <pc:sldChg chg="modSp mod">
        <pc:chgData name="Anderson, Corinna" userId="6f384d72-8e04-441d-9fd5-f525f44a0e36" providerId="ADAL" clId="{4D0F977C-5852-47AF-B945-90DD5D200DE3}" dt="2023-06-12T21:02:18.475" v="195" actId="13244"/>
        <pc:sldMkLst>
          <pc:docMk/>
          <pc:sldMk cId="1842546384" sldId="4714"/>
        </pc:sldMkLst>
        <pc:spChg chg="mod">
          <ac:chgData name="Anderson, Corinna" userId="6f384d72-8e04-441d-9fd5-f525f44a0e36" providerId="ADAL" clId="{4D0F977C-5852-47AF-B945-90DD5D200DE3}" dt="2023-06-12T21:02:02.210" v="192" actId="962"/>
          <ac:spMkLst>
            <pc:docMk/>
            <pc:sldMk cId="1842546384" sldId="4714"/>
            <ac:spMk id="2" creationId="{3CF7B09D-09ED-9C6B-9C17-FC6B7326034E}"/>
          </ac:spMkLst>
        </pc:spChg>
        <pc:spChg chg="mod ord">
          <ac:chgData name="Anderson, Corinna" userId="6f384d72-8e04-441d-9fd5-f525f44a0e36" providerId="ADAL" clId="{4D0F977C-5852-47AF-B945-90DD5D200DE3}" dt="2023-06-12T21:02:18.475" v="195" actId="13244"/>
          <ac:spMkLst>
            <pc:docMk/>
            <pc:sldMk cId="1842546384" sldId="4714"/>
            <ac:spMk id="3" creationId="{19FFFD2D-2735-5B16-490E-DA7B6664FB32}"/>
          </ac:spMkLst>
        </pc:spChg>
        <pc:graphicFrameChg chg="mod">
          <ac:chgData name="Anderson, Corinna" userId="6f384d72-8e04-441d-9fd5-f525f44a0e36" providerId="ADAL" clId="{4D0F977C-5852-47AF-B945-90DD5D200DE3}" dt="2023-06-12T21:02:09.245" v="193" actId="962"/>
          <ac:graphicFrameMkLst>
            <pc:docMk/>
            <pc:sldMk cId="1842546384" sldId="4714"/>
            <ac:graphicFrameMk id="7" creationId="{7E46BF96-8C95-98DB-8942-558E3824BF02}"/>
          </ac:graphicFrameMkLst>
        </pc:graphicFrameChg>
      </pc:sldChg>
      <pc:sldChg chg="modSp mod">
        <pc:chgData name="Anderson, Corinna" userId="6f384d72-8e04-441d-9fd5-f525f44a0e36" providerId="ADAL" clId="{4D0F977C-5852-47AF-B945-90DD5D200DE3}" dt="2023-06-12T20:32:17.623" v="42" actId="13244"/>
        <pc:sldMkLst>
          <pc:docMk/>
          <pc:sldMk cId="1583242650" sldId="4715"/>
        </pc:sldMkLst>
        <pc:spChg chg="mod">
          <ac:chgData name="Anderson, Corinna" userId="6f384d72-8e04-441d-9fd5-f525f44a0e36" providerId="ADAL" clId="{4D0F977C-5852-47AF-B945-90DD5D200DE3}" dt="2023-06-12T20:31:32.034" v="36" actId="962"/>
          <ac:spMkLst>
            <pc:docMk/>
            <pc:sldMk cId="1583242650" sldId="4715"/>
            <ac:spMk id="2" creationId="{9E668B20-E7B0-4DCE-9ED8-5901E18D54F5}"/>
          </ac:spMkLst>
        </pc:spChg>
        <pc:spChg chg="mod ord">
          <ac:chgData name="Anderson, Corinna" userId="6f384d72-8e04-441d-9fd5-f525f44a0e36" providerId="ADAL" clId="{4D0F977C-5852-47AF-B945-90DD5D200DE3}" dt="2023-06-12T20:32:17.623" v="42" actId="13244"/>
          <ac:spMkLst>
            <pc:docMk/>
            <pc:sldMk cId="1583242650" sldId="4715"/>
            <ac:spMk id="4" creationId="{BAB80589-C15E-4827-99D2-09B5D447388E}"/>
          </ac:spMkLst>
        </pc:spChg>
        <pc:graphicFrameChg chg="mod">
          <ac:chgData name="Anderson, Corinna" userId="6f384d72-8e04-441d-9fd5-f525f44a0e36" providerId="ADAL" clId="{4D0F977C-5852-47AF-B945-90DD5D200DE3}" dt="2023-06-12T20:32:14.267" v="40" actId="962"/>
          <ac:graphicFrameMkLst>
            <pc:docMk/>
            <pc:sldMk cId="1583242650" sldId="4715"/>
            <ac:graphicFrameMk id="9" creationId="{D8C4B274-3CD0-4C13-855F-36B1DD7E39FD}"/>
          </ac:graphicFrameMkLst>
        </pc:graphicFrameChg>
      </pc:sldChg>
      <pc:sldChg chg="modSp mod">
        <pc:chgData name="Anderson, Corinna" userId="6f384d72-8e04-441d-9fd5-f525f44a0e36" providerId="ADAL" clId="{4D0F977C-5852-47AF-B945-90DD5D200DE3}" dt="2023-06-12T20:58:47.895" v="173" actId="962"/>
        <pc:sldMkLst>
          <pc:docMk/>
          <pc:sldMk cId="3523688807" sldId="4716"/>
        </pc:sldMkLst>
        <pc:spChg chg="mod">
          <ac:chgData name="Anderson, Corinna" userId="6f384d72-8e04-441d-9fd5-f525f44a0e36" providerId="ADAL" clId="{4D0F977C-5852-47AF-B945-90DD5D200DE3}" dt="2023-06-12T20:58:26.702" v="170" actId="962"/>
          <ac:spMkLst>
            <pc:docMk/>
            <pc:sldMk cId="3523688807" sldId="4716"/>
            <ac:spMk id="2" creationId="{2BA3C509-8EE0-90BB-FCD4-86B63D36266C}"/>
          </ac:spMkLst>
        </pc:spChg>
        <pc:spChg chg="mod">
          <ac:chgData name="Anderson, Corinna" userId="6f384d72-8e04-441d-9fd5-f525f44a0e36" providerId="ADAL" clId="{4D0F977C-5852-47AF-B945-90DD5D200DE3}" dt="2023-06-12T20:58:41.133" v="172" actId="962"/>
          <ac:spMkLst>
            <pc:docMk/>
            <pc:sldMk cId="3523688807" sldId="4716"/>
            <ac:spMk id="4" creationId="{C531F8E7-E608-49F0-7034-0BFBA72457CE}"/>
          </ac:spMkLst>
        </pc:spChg>
        <pc:spChg chg="mod">
          <ac:chgData name="Anderson, Corinna" userId="6f384d72-8e04-441d-9fd5-f525f44a0e36" providerId="ADAL" clId="{4D0F977C-5852-47AF-B945-90DD5D200DE3}" dt="2023-06-12T20:58:47.895" v="173" actId="962"/>
          <ac:spMkLst>
            <pc:docMk/>
            <pc:sldMk cId="3523688807" sldId="4716"/>
            <ac:spMk id="9" creationId="{C55F7A36-CAA1-766A-382D-2B8629038C8F}"/>
          </ac:spMkLst>
        </pc:spChg>
        <pc:graphicFrameChg chg="mod">
          <ac:chgData name="Anderson, Corinna" userId="6f384d72-8e04-441d-9fd5-f525f44a0e36" providerId="ADAL" clId="{4D0F977C-5852-47AF-B945-90DD5D200DE3}" dt="2023-06-12T20:58:31.472" v="171" actId="962"/>
          <ac:graphicFrameMkLst>
            <pc:docMk/>
            <pc:sldMk cId="3523688807" sldId="4716"/>
            <ac:graphicFrameMk id="7" creationId="{AA8FE08D-CD4E-8070-C525-93D581515F6A}"/>
          </ac:graphicFrameMkLst>
        </pc:graphicFrameChg>
      </pc:sldChg>
      <pc:sldChg chg="modSp mod">
        <pc:chgData name="Anderson, Corinna" userId="6f384d72-8e04-441d-9fd5-f525f44a0e36" providerId="ADAL" clId="{4D0F977C-5852-47AF-B945-90DD5D200DE3}" dt="2023-06-12T20:56:00.084" v="156" actId="962"/>
        <pc:sldMkLst>
          <pc:docMk/>
          <pc:sldMk cId="2297288322" sldId="4722"/>
        </pc:sldMkLst>
        <pc:spChg chg="mod">
          <ac:chgData name="Anderson, Corinna" userId="6f384d72-8e04-441d-9fd5-f525f44a0e36" providerId="ADAL" clId="{4D0F977C-5852-47AF-B945-90DD5D200DE3}" dt="2023-06-12T20:55:43.620" v="153" actId="962"/>
          <ac:spMkLst>
            <pc:docMk/>
            <pc:sldMk cId="2297288322" sldId="4722"/>
            <ac:spMk id="2" creationId="{3D219286-DC2D-C60C-4BC6-C0802FCD238E}"/>
          </ac:spMkLst>
        </pc:spChg>
        <pc:spChg chg="mod">
          <ac:chgData name="Anderson, Corinna" userId="6f384d72-8e04-441d-9fd5-f525f44a0e36" providerId="ADAL" clId="{4D0F977C-5852-47AF-B945-90DD5D200DE3}" dt="2023-06-12T20:56:00.084" v="156" actId="962"/>
          <ac:spMkLst>
            <pc:docMk/>
            <pc:sldMk cId="2297288322" sldId="4722"/>
            <ac:spMk id="3" creationId="{B044C4E6-8952-DF17-55DE-6E05B05B8B60}"/>
          </ac:spMkLst>
        </pc:spChg>
        <pc:spChg chg="mod">
          <ac:chgData name="Anderson, Corinna" userId="6f384d72-8e04-441d-9fd5-f525f44a0e36" providerId="ADAL" clId="{4D0F977C-5852-47AF-B945-90DD5D200DE3}" dt="2023-06-12T20:55:56.619" v="155" actId="962"/>
          <ac:spMkLst>
            <pc:docMk/>
            <pc:sldMk cId="2297288322" sldId="4722"/>
            <ac:spMk id="4" creationId="{5BF4BC77-9A5C-E279-AB48-530A67859634}"/>
          </ac:spMkLst>
        </pc:spChg>
        <pc:graphicFrameChg chg="mod">
          <ac:chgData name="Anderson, Corinna" userId="6f384d72-8e04-441d-9fd5-f525f44a0e36" providerId="ADAL" clId="{4D0F977C-5852-47AF-B945-90DD5D200DE3}" dt="2023-06-12T20:55:48.096" v="154" actId="962"/>
          <ac:graphicFrameMkLst>
            <pc:docMk/>
            <pc:sldMk cId="2297288322" sldId="4722"/>
            <ac:graphicFrameMk id="7" creationId="{65CE0B9E-9264-7CCC-8D83-F3698228C4C6}"/>
          </ac:graphicFrameMkLst>
        </pc:graphicFrameChg>
      </pc:sldChg>
      <pc:sldChg chg="modSp">
        <pc:chgData name="Anderson, Corinna" userId="6f384d72-8e04-441d-9fd5-f525f44a0e36" providerId="ADAL" clId="{4D0F977C-5852-47AF-B945-90DD5D200DE3}" dt="2023-06-12T20:55:22.355" v="146" actId="962"/>
        <pc:sldMkLst>
          <pc:docMk/>
          <pc:sldMk cId="1834448234" sldId="4724"/>
        </pc:sldMkLst>
        <pc:spChg chg="mod">
          <ac:chgData name="Anderson, Corinna" userId="6f384d72-8e04-441d-9fd5-f525f44a0e36" providerId="ADAL" clId="{4D0F977C-5852-47AF-B945-90DD5D200DE3}" dt="2023-06-12T20:54:38.770" v="142" actId="962"/>
          <ac:spMkLst>
            <pc:docMk/>
            <pc:sldMk cId="1834448234" sldId="4724"/>
            <ac:spMk id="2" creationId="{3D219286-DC2D-C60C-4BC6-C0802FCD238E}"/>
          </ac:spMkLst>
        </pc:spChg>
        <pc:spChg chg="mod">
          <ac:chgData name="Anderson, Corinna" userId="6f384d72-8e04-441d-9fd5-f525f44a0e36" providerId="ADAL" clId="{4D0F977C-5852-47AF-B945-90DD5D200DE3}" dt="2023-06-12T20:54:55.248" v="144" actId="962"/>
          <ac:spMkLst>
            <pc:docMk/>
            <pc:sldMk cId="1834448234" sldId="4724"/>
            <ac:spMk id="4" creationId="{5BF4BC77-9A5C-E279-AB48-530A67859634}"/>
          </ac:spMkLst>
        </pc:spChg>
        <pc:graphicFrameChg chg="mod">
          <ac:chgData name="Anderson, Corinna" userId="6f384d72-8e04-441d-9fd5-f525f44a0e36" providerId="ADAL" clId="{4D0F977C-5852-47AF-B945-90DD5D200DE3}" dt="2023-06-12T20:55:22.355" v="146" actId="962"/>
          <ac:graphicFrameMkLst>
            <pc:docMk/>
            <pc:sldMk cId="1834448234" sldId="4724"/>
            <ac:graphicFrameMk id="7" creationId="{65CE0B9E-9264-7CCC-8D83-F3698228C4C6}"/>
          </ac:graphicFrameMkLst>
        </pc:graphicFrameChg>
      </pc:sldChg>
      <pc:sldChg chg="modSp mod">
        <pc:chgData name="Anderson, Corinna" userId="6f384d72-8e04-441d-9fd5-f525f44a0e36" providerId="ADAL" clId="{4D0F977C-5852-47AF-B945-90DD5D200DE3}" dt="2023-06-12T20:30:34.931" v="33" actId="962"/>
        <pc:sldMkLst>
          <pc:docMk/>
          <pc:sldMk cId="1072105975" sldId="4725"/>
        </pc:sldMkLst>
        <pc:spChg chg="mod">
          <ac:chgData name="Anderson, Corinna" userId="6f384d72-8e04-441d-9fd5-f525f44a0e36" providerId="ADAL" clId="{4D0F977C-5852-47AF-B945-90DD5D200DE3}" dt="2023-06-12T20:30:34.931" v="33" actId="962"/>
          <ac:spMkLst>
            <pc:docMk/>
            <pc:sldMk cId="1072105975" sldId="4725"/>
            <ac:spMk id="2" creationId="{033060E2-DE98-4ED6-87DD-59480F9E4AE6}"/>
          </ac:spMkLst>
        </pc:spChg>
        <pc:spChg chg="mod">
          <ac:chgData name="Anderson, Corinna" userId="6f384d72-8e04-441d-9fd5-f525f44a0e36" providerId="ADAL" clId="{4D0F977C-5852-47AF-B945-90DD5D200DE3}" dt="2023-06-12T20:25:33.386" v="3" actId="962"/>
          <ac:spMkLst>
            <pc:docMk/>
            <pc:sldMk cId="1072105975" sldId="4725"/>
            <ac:spMk id="9" creationId="{740BD953-740F-446E-8AA1-0FA1637B98DE}"/>
          </ac:spMkLst>
        </pc:spChg>
        <pc:picChg chg="mod ord">
          <ac:chgData name="Anderson, Corinna" userId="6f384d72-8e04-441d-9fd5-f525f44a0e36" providerId="ADAL" clId="{4D0F977C-5852-47AF-B945-90DD5D200DE3}" dt="2023-06-12T20:25:41.005" v="5" actId="13244"/>
          <ac:picMkLst>
            <pc:docMk/>
            <pc:sldMk cId="1072105975" sldId="4725"/>
            <ac:picMk id="6" creationId="{DBD002DE-05A1-1A68-4C09-7A811BDABEEF}"/>
          </ac:picMkLst>
        </pc:picChg>
      </pc:sldChg>
      <pc:sldChg chg="modSp mod">
        <pc:chgData name="Anderson, Corinna" userId="6f384d72-8e04-441d-9fd5-f525f44a0e36" providerId="ADAL" clId="{4D0F977C-5852-47AF-B945-90DD5D200DE3}" dt="2023-06-12T20:30:20.586" v="31" actId="962"/>
        <pc:sldMkLst>
          <pc:docMk/>
          <pc:sldMk cId="1400983045" sldId="4726"/>
        </pc:sldMkLst>
        <pc:spChg chg="mod ord">
          <ac:chgData name="Anderson, Corinna" userId="6f384d72-8e04-441d-9fd5-f525f44a0e36" providerId="ADAL" clId="{4D0F977C-5852-47AF-B945-90DD5D200DE3}" dt="2023-06-12T20:30:20.586" v="31" actId="962"/>
          <ac:spMkLst>
            <pc:docMk/>
            <pc:sldMk cId="1400983045" sldId="4726"/>
            <ac:spMk id="11" creationId="{257990B6-2D63-494E-9D18-FA72FEF021E9}"/>
          </ac:spMkLst>
        </pc:spChg>
        <pc:spChg chg="mod">
          <ac:chgData name="Anderson, Corinna" userId="6f384d72-8e04-441d-9fd5-f525f44a0e36" providerId="ADAL" clId="{4D0F977C-5852-47AF-B945-90DD5D200DE3}" dt="2023-06-12T20:28:46.631" v="24" actId="962"/>
          <ac:spMkLst>
            <pc:docMk/>
            <pc:sldMk cId="1400983045" sldId="4726"/>
            <ac:spMk id="13" creationId="{A927408C-2039-4602-A056-82E098AF8698}"/>
          </ac:spMkLst>
        </pc:spChg>
        <pc:graphicFrameChg chg="mod">
          <ac:chgData name="Anderson, Corinna" userId="6f384d72-8e04-441d-9fd5-f525f44a0e36" providerId="ADAL" clId="{4D0F977C-5852-47AF-B945-90DD5D200DE3}" dt="2023-06-12T20:28:36.922" v="23" actId="962"/>
          <ac:graphicFrameMkLst>
            <pc:docMk/>
            <pc:sldMk cId="1400983045" sldId="4726"/>
            <ac:graphicFrameMk id="10" creationId="{7CA4AB00-9334-4F50-AC65-D522EC604C53}"/>
          </ac:graphicFrameMkLst>
        </pc:graphicFrameChg>
      </pc:sldChg>
      <pc:sldChg chg="modSp mod">
        <pc:chgData name="Anderson, Corinna" userId="6f384d72-8e04-441d-9fd5-f525f44a0e36" providerId="ADAL" clId="{4D0F977C-5852-47AF-B945-90DD5D200DE3}" dt="2023-06-12T20:39:34.186" v="75" actId="962"/>
        <pc:sldMkLst>
          <pc:docMk/>
          <pc:sldMk cId="3687247102" sldId="4727"/>
        </pc:sldMkLst>
        <pc:spChg chg="mod">
          <ac:chgData name="Anderson, Corinna" userId="6f384d72-8e04-441d-9fd5-f525f44a0e36" providerId="ADAL" clId="{4D0F977C-5852-47AF-B945-90DD5D200DE3}" dt="2023-06-12T20:39:08.337" v="66" actId="962"/>
          <ac:spMkLst>
            <pc:docMk/>
            <pc:sldMk cId="3687247102" sldId="4727"/>
            <ac:spMk id="2" creationId="{9209A3FA-7915-4808-B63B-E6871E2729AC}"/>
          </ac:spMkLst>
        </pc:spChg>
        <pc:spChg chg="mod">
          <ac:chgData name="Anderson, Corinna" userId="6f384d72-8e04-441d-9fd5-f525f44a0e36" providerId="ADAL" clId="{4D0F977C-5852-47AF-B945-90DD5D200DE3}" dt="2023-06-12T20:39:31.551" v="70" actId="962"/>
          <ac:spMkLst>
            <pc:docMk/>
            <pc:sldMk cId="3687247102" sldId="4727"/>
            <ac:spMk id="3" creationId="{19EFF3EE-4651-48F3-5446-CABFDE166C27}"/>
          </ac:spMkLst>
        </pc:spChg>
        <pc:spChg chg="mod ord">
          <ac:chgData name="Anderson, Corinna" userId="6f384d72-8e04-441d-9fd5-f525f44a0e36" providerId="ADAL" clId="{4D0F977C-5852-47AF-B945-90DD5D200DE3}" dt="2023-06-12T20:39:18.173" v="68" actId="13244"/>
          <ac:spMkLst>
            <pc:docMk/>
            <pc:sldMk cId="3687247102" sldId="4727"/>
            <ac:spMk id="4" creationId="{05200A10-BB27-4F7E-B22F-F7FF3165DDA9}"/>
          </ac:spMkLst>
        </pc:spChg>
        <pc:spChg chg="mod">
          <ac:chgData name="Anderson, Corinna" userId="6f384d72-8e04-441d-9fd5-f525f44a0e36" providerId="ADAL" clId="{4D0F977C-5852-47AF-B945-90DD5D200DE3}" dt="2023-06-12T20:39:32.146" v="71" actId="962"/>
          <ac:spMkLst>
            <pc:docMk/>
            <pc:sldMk cId="3687247102" sldId="4727"/>
            <ac:spMk id="6" creationId="{A5B1420B-3D76-D38F-DFFE-457BD0E70DEE}"/>
          </ac:spMkLst>
        </pc:spChg>
        <pc:spChg chg="mod">
          <ac:chgData name="Anderson, Corinna" userId="6f384d72-8e04-441d-9fd5-f525f44a0e36" providerId="ADAL" clId="{4D0F977C-5852-47AF-B945-90DD5D200DE3}" dt="2023-06-12T20:39:32.745" v="72" actId="962"/>
          <ac:spMkLst>
            <pc:docMk/>
            <pc:sldMk cId="3687247102" sldId="4727"/>
            <ac:spMk id="7" creationId="{C456C156-9274-6313-6005-5D5ACCCF32E9}"/>
          </ac:spMkLst>
        </pc:spChg>
        <pc:spChg chg="mod">
          <ac:chgData name="Anderson, Corinna" userId="6f384d72-8e04-441d-9fd5-f525f44a0e36" providerId="ADAL" clId="{4D0F977C-5852-47AF-B945-90DD5D200DE3}" dt="2023-06-12T20:39:33.159" v="73" actId="962"/>
          <ac:spMkLst>
            <pc:docMk/>
            <pc:sldMk cId="3687247102" sldId="4727"/>
            <ac:spMk id="8" creationId="{7A7876EE-CC54-5D65-0766-35FA1984556F}"/>
          </ac:spMkLst>
        </pc:spChg>
        <pc:spChg chg="mod">
          <ac:chgData name="Anderson, Corinna" userId="6f384d72-8e04-441d-9fd5-f525f44a0e36" providerId="ADAL" clId="{4D0F977C-5852-47AF-B945-90DD5D200DE3}" dt="2023-06-12T20:39:33.715" v="74" actId="962"/>
          <ac:spMkLst>
            <pc:docMk/>
            <pc:sldMk cId="3687247102" sldId="4727"/>
            <ac:spMk id="9" creationId="{ECEE1D7E-56A6-181E-54D2-45CAB426671D}"/>
          </ac:spMkLst>
        </pc:spChg>
        <pc:spChg chg="mod">
          <ac:chgData name="Anderson, Corinna" userId="6f384d72-8e04-441d-9fd5-f525f44a0e36" providerId="ADAL" clId="{4D0F977C-5852-47AF-B945-90DD5D200DE3}" dt="2023-06-12T20:39:34.186" v="75" actId="962"/>
          <ac:spMkLst>
            <pc:docMk/>
            <pc:sldMk cId="3687247102" sldId="4727"/>
            <ac:spMk id="10" creationId="{DAE6D309-7C34-A252-D53B-B573A0BB51CC}"/>
          </ac:spMkLst>
        </pc:spChg>
        <pc:picChg chg="mod">
          <ac:chgData name="Anderson, Corinna" userId="6f384d72-8e04-441d-9fd5-f525f44a0e36" providerId="ADAL" clId="{4D0F977C-5852-47AF-B945-90DD5D200DE3}" dt="2023-06-12T20:39:26.210" v="69" actId="962"/>
          <ac:picMkLst>
            <pc:docMk/>
            <pc:sldMk cId="3687247102" sldId="4727"/>
            <ac:picMk id="13" creationId="{3CBBF3C5-C979-0D4C-8288-F9827A6A9E7B}"/>
          </ac:picMkLst>
        </pc:picChg>
      </pc:sldChg>
      <pc:sldChg chg="modSp">
        <pc:chgData name="Anderson, Corinna" userId="6f384d72-8e04-441d-9fd5-f525f44a0e36" providerId="ADAL" clId="{4D0F977C-5852-47AF-B945-90DD5D200DE3}" dt="2023-06-12T20:40:54.730" v="86" actId="962"/>
        <pc:sldMkLst>
          <pc:docMk/>
          <pc:sldMk cId="3255855546" sldId="4728"/>
        </pc:sldMkLst>
        <pc:spChg chg="mod">
          <ac:chgData name="Anderson, Corinna" userId="6f384d72-8e04-441d-9fd5-f525f44a0e36" providerId="ADAL" clId="{4D0F977C-5852-47AF-B945-90DD5D200DE3}" dt="2023-06-12T20:40:47.248" v="84" actId="962"/>
          <ac:spMkLst>
            <pc:docMk/>
            <pc:sldMk cId="3255855546" sldId="4728"/>
            <ac:spMk id="11" creationId="{257990B6-2D63-494E-9D18-FA72FEF021E9}"/>
          </ac:spMkLst>
        </pc:spChg>
        <pc:spChg chg="mod">
          <ac:chgData name="Anderson, Corinna" userId="6f384d72-8e04-441d-9fd5-f525f44a0e36" providerId="ADAL" clId="{4D0F977C-5852-47AF-B945-90DD5D200DE3}" dt="2023-06-12T20:40:54.730" v="86" actId="962"/>
          <ac:spMkLst>
            <pc:docMk/>
            <pc:sldMk cId="3255855546" sldId="4728"/>
            <ac:spMk id="13" creationId="{A927408C-2039-4602-A056-82E098AF8698}"/>
          </ac:spMkLst>
        </pc:spChg>
        <pc:graphicFrameChg chg="mod">
          <ac:chgData name="Anderson, Corinna" userId="6f384d72-8e04-441d-9fd5-f525f44a0e36" providerId="ADAL" clId="{4D0F977C-5852-47AF-B945-90DD5D200DE3}" dt="2023-06-12T20:40:50.582" v="85" actId="962"/>
          <ac:graphicFrameMkLst>
            <pc:docMk/>
            <pc:sldMk cId="3255855546" sldId="4728"/>
            <ac:graphicFrameMk id="10" creationId="{7CA4AB00-9334-4F50-AC65-D522EC604C53}"/>
          </ac:graphicFrameMkLst>
        </pc:graphicFrameChg>
      </pc:sldChg>
      <pc:sldChg chg="modSp">
        <pc:chgData name="Anderson, Corinna" userId="6f384d72-8e04-441d-9fd5-f525f44a0e36" providerId="ADAL" clId="{4D0F977C-5852-47AF-B945-90DD5D200DE3}" dt="2023-06-12T20:57:16.211" v="161" actId="962"/>
        <pc:sldMkLst>
          <pc:docMk/>
          <pc:sldMk cId="3949378706" sldId="4729"/>
        </pc:sldMkLst>
        <pc:spChg chg="mod">
          <ac:chgData name="Anderson, Corinna" userId="6f384d72-8e04-441d-9fd5-f525f44a0e36" providerId="ADAL" clId="{4D0F977C-5852-47AF-B945-90DD5D200DE3}" dt="2023-06-12T20:57:01.594" v="159" actId="962"/>
          <ac:spMkLst>
            <pc:docMk/>
            <pc:sldMk cId="3949378706" sldId="4729"/>
            <ac:spMk id="4" creationId="{4D1C01A9-A0E1-44B5-B557-B1B75C72B533}"/>
          </ac:spMkLst>
        </pc:spChg>
        <pc:spChg chg="mod">
          <ac:chgData name="Anderson, Corinna" userId="6f384d72-8e04-441d-9fd5-f525f44a0e36" providerId="ADAL" clId="{4D0F977C-5852-47AF-B945-90DD5D200DE3}" dt="2023-06-12T20:57:16.211" v="161" actId="962"/>
          <ac:spMkLst>
            <pc:docMk/>
            <pc:sldMk cId="3949378706" sldId="4729"/>
            <ac:spMk id="6" creationId="{029F42DA-64CA-4D89-BC0F-0F8E60981719}"/>
          </ac:spMkLst>
        </pc:spChg>
        <pc:graphicFrameChg chg="mod">
          <ac:chgData name="Anderson, Corinna" userId="6f384d72-8e04-441d-9fd5-f525f44a0e36" providerId="ADAL" clId="{4D0F977C-5852-47AF-B945-90DD5D200DE3}" dt="2023-06-12T20:57:07.324" v="160" actId="962"/>
          <ac:graphicFrameMkLst>
            <pc:docMk/>
            <pc:sldMk cId="3949378706" sldId="4729"/>
            <ac:graphicFrameMk id="9" creationId="{FF15B282-D7FB-4ACC-A890-4FA16A846B2B}"/>
          </ac:graphicFrameMkLst>
        </pc:graphicFrameChg>
      </pc:sldChg>
      <pc:sldChg chg="modSp mod">
        <pc:chgData name="Anderson, Corinna" userId="6f384d72-8e04-441d-9fd5-f525f44a0e36" providerId="ADAL" clId="{4D0F977C-5852-47AF-B945-90DD5D200DE3}" dt="2023-06-12T20:30:27.089" v="32" actId="962"/>
        <pc:sldMkLst>
          <pc:docMk/>
          <pc:sldMk cId="3125675323" sldId="4730"/>
        </pc:sldMkLst>
        <pc:spChg chg="mod ord">
          <ac:chgData name="Anderson, Corinna" userId="6f384d72-8e04-441d-9fd5-f525f44a0e36" providerId="ADAL" clId="{4D0F977C-5852-47AF-B945-90DD5D200DE3}" dt="2023-06-12T20:30:27.089" v="32" actId="962"/>
          <ac:spMkLst>
            <pc:docMk/>
            <pc:sldMk cId="3125675323" sldId="4730"/>
            <ac:spMk id="2" creationId="{E47690D7-EEEA-88EF-CF75-73DF7B17464B}"/>
          </ac:spMkLst>
        </pc:spChg>
        <pc:spChg chg="mod">
          <ac:chgData name="Anderson, Corinna" userId="6f384d72-8e04-441d-9fd5-f525f44a0e36" providerId="ADAL" clId="{4D0F977C-5852-47AF-B945-90DD5D200DE3}" dt="2023-06-12T20:27:21.987" v="15" actId="962"/>
          <ac:spMkLst>
            <pc:docMk/>
            <pc:sldMk cId="3125675323" sldId="4730"/>
            <ac:spMk id="4" creationId="{899274F0-0357-246B-F692-E299FCF56208}"/>
          </ac:spMkLst>
        </pc:spChg>
        <pc:spChg chg="mod ord">
          <ac:chgData name="Anderson, Corinna" userId="6f384d72-8e04-441d-9fd5-f525f44a0e36" providerId="ADAL" clId="{4D0F977C-5852-47AF-B945-90DD5D200DE3}" dt="2023-06-12T20:27:39.607" v="18" actId="13244"/>
          <ac:spMkLst>
            <pc:docMk/>
            <pc:sldMk cId="3125675323" sldId="4730"/>
            <ac:spMk id="5" creationId="{B95473B1-1813-8FD9-0309-6B74A779979B}"/>
          </ac:spMkLst>
        </pc:spChg>
        <pc:spChg chg="mod">
          <ac:chgData name="Anderson, Corinna" userId="6f384d72-8e04-441d-9fd5-f525f44a0e36" providerId="ADAL" clId="{4D0F977C-5852-47AF-B945-90DD5D200DE3}" dt="2023-06-12T20:27:22.710" v="16" actId="962"/>
          <ac:spMkLst>
            <pc:docMk/>
            <pc:sldMk cId="3125675323" sldId="4730"/>
            <ac:spMk id="6" creationId="{728DCB58-96CC-065B-8C80-E5EB7B12D4A1}"/>
          </ac:spMkLst>
        </pc:spChg>
        <pc:spChg chg="mod">
          <ac:chgData name="Anderson, Corinna" userId="6f384d72-8e04-441d-9fd5-f525f44a0e36" providerId="ADAL" clId="{4D0F977C-5852-47AF-B945-90DD5D200DE3}" dt="2023-06-12T20:27:33.157" v="17" actId="962"/>
          <ac:spMkLst>
            <pc:docMk/>
            <pc:sldMk cId="3125675323" sldId="4730"/>
            <ac:spMk id="7" creationId="{649DFB68-CCF8-99D7-167C-75D21C8DDDC0}"/>
          </ac:spMkLst>
        </pc:spChg>
        <pc:graphicFrameChg chg="mod">
          <ac:chgData name="Anderson, Corinna" userId="6f384d72-8e04-441d-9fd5-f525f44a0e36" providerId="ADAL" clId="{4D0F977C-5852-47AF-B945-90DD5D200DE3}" dt="2023-06-12T20:27:41.042" v="19" actId="962"/>
          <ac:graphicFrameMkLst>
            <pc:docMk/>
            <pc:sldMk cId="3125675323" sldId="4730"/>
            <ac:graphicFrameMk id="8" creationId="{53BC93A2-3DDC-9E0C-614C-D619A63BF1F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6.xlsx"/><Relationship Id="rId1" Type="http://schemas.openxmlformats.org/officeDocument/2006/relationships/themeOverride" Target="../theme/themeOverride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7.xml"/><Relationship Id="rId4"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30-Year</a:t>
            </a:r>
            <a:r>
              <a:rPr lang="en-US" sz="1600" b="1" baseline="0">
                <a:solidFill>
                  <a:schemeClr val="tx1">
                    <a:lumMod val="50000"/>
                  </a:schemeClr>
                </a:solidFill>
              </a:rPr>
              <a:t> Mortgage Interest Rate (Percent)</a:t>
            </a:r>
            <a:endParaRPr lang="en-US" sz="1600" b="1">
              <a:solidFill>
                <a:schemeClr val="tx1">
                  <a:lumMod val="50000"/>
                </a:schemeClr>
              </a:solidFill>
            </a:endParaRPr>
          </a:p>
        </c:rich>
      </c:tx>
      <c:layout>
        <c:manualLayout>
          <c:xMode val="edge"/>
          <c:yMode val="edge"/>
          <c:x val="4.4741181988540175E-4"/>
          <c:y val="1.3556390798582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Sheet1!$B$1</c:f>
              <c:strCache>
                <c:ptCount val="1"/>
                <c:pt idx="0">
                  <c:v>Monthly Mortgage Payment on Median-Priced Home in US (Right scale)</c:v>
                </c:pt>
              </c:strCache>
            </c:strRef>
          </c:tx>
          <c:spPr>
            <a:solidFill>
              <a:srgbClr val="C05227"/>
            </a:solidFill>
            <a:ln w="63500">
              <a:noFill/>
            </a:ln>
            <a:effectLst/>
          </c:spPr>
          <c:invertIfNegative val="0"/>
          <c:cat>
            <c:numRef>
              <c:f>Sheet1!$A$2:$A$64</c:f>
              <c:numCache>
                <c:formatCode>General</c:formatCode>
                <c:ptCount val="63"/>
                <c:pt idx="0">
                  <c:v>2018</c:v>
                </c:pt>
                <c:pt idx="1">
                  <c:v>2018</c:v>
                </c:pt>
                <c:pt idx="2">
                  <c:v>2018</c:v>
                </c:pt>
                <c:pt idx="3">
                  <c:v>2018</c:v>
                </c:pt>
                <c:pt idx="4">
                  <c:v>2018</c:v>
                </c:pt>
                <c:pt idx="5">
                  <c:v>2018</c:v>
                </c:pt>
                <c:pt idx="6">
                  <c:v>2018</c:v>
                </c:pt>
                <c:pt idx="7">
                  <c:v>2018</c:v>
                </c:pt>
                <c:pt idx="8">
                  <c:v>2018</c:v>
                </c:pt>
                <c:pt idx="9">
                  <c:v>2018</c:v>
                </c:pt>
                <c:pt idx="10">
                  <c:v>2018</c:v>
                </c:pt>
                <c:pt idx="11">
                  <c:v>2018</c:v>
                </c:pt>
                <c:pt idx="12">
                  <c:v>2019</c:v>
                </c:pt>
                <c:pt idx="13">
                  <c:v>2019</c:v>
                </c:pt>
                <c:pt idx="14">
                  <c:v>2019</c:v>
                </c:pt>
                <c:pt idx="15">
                  <c:v>2019</c:v>
                </c:pt>
                <c:pt idx="16">
                  <c:v>2019</c:v>
                </c:pt>
                <c:pt idx="17">
                  <c:v>2019</c:v>
                </c:pt>
                <c:pt idx="18">
                  <c:v>2019</c:v>
                </c:pt>
                <c:pt idx="19">
                  <c:v>2019</c:v>
                </c:pt>
                <c:pt idx="20">
                  <c:v>2019</c:v>
                </c:pt>
                <c:pt idx="21">
                  <c:v>2019</c:v>
                </c:pt>
                <c:pt idx="22">
                  <c:v>2019</c:v>
                </c:pt>
                <c:pt idx="23">
                  <c:v>2019</c:v>
                </c:pt>
                <c:pt idx="24">
                  <c:v>2020</c:v>
                </c:pt>
                <c:pt idx="25">
                  <c:v>2020</c:v>
                </c:pt>
                <c:pt idx="26">
                  <c:v>2020</c:v>
                </c:pt>
                <c:pt idx="27">
                  <c:v>2020</c:v>
                </c:pt>
                <c:pt idx="28">
                  <c:v>2020</c:v>
                </c:pt>
                <c:pt idx="29">
                  <c:v>2020</c:v>
                </c:pt>
                <c:pt idx="30">
                  <c:v>2020</c:v>
                </c:pt>
                <c:pt idx="31">
                  <c:v>2020</c:v>
                </c:pt>
                <c:pt idx="32">
                  <c:v>2020</c:v>
                </c:pt>
                <c:pt idx="33">
                  <c:v>2020</c:v>
                </c:pt>
                <c:pt idx="34">
                  <c:v>2020</c:v>
                </c:pt>
                <c:pt idx="35">
                  <c:v>2020</c:v>
                </c:pt>
                <c:pt idx="36">
                  <c:v>2021</c:v>
                </c:pt>
                <c:pt idx="37">
                  <c:v>2021</c:v>
                </c:pt>
                <c:pt idx="38">
                  <c:v>2021</c:v>
                </c:pt>
                <c:pt idx="39">
                  <c:v>2021</c:v>
                </c:pt>
                <c:pt idx="40">
                  <c:v>2021</c:v>
                </c:pt>
                <c:pt idx="41">
                  <c:v>2021</c:v>
                </c:pt>
                <c:pt idx="42">
                  <c:v>2021</c:v>
                </c:pt>
                <c:pt idx="43">
                  <c:v>2021</c:v>
                </c:pt>
                <c:pt idx="44">
                  <c:v>2021</c:v>
                </c:pt>
                <c:pt idx="45">
                  <c:v>2021</c:v>
                </c:pt>
                <c:pt idx="46">
                  <c:v>2021</c:v>
                </c:pt>
                <c:pt idx="47">
                  <c:v>2021</c:v>
                </c:pt>
                <c:pt idx="48">
                  <c:v>2022</c:v>
                </c:pt>
                <c:pt idx="49">
                  <c:v>2022</c:v>
                </c:pt>
                <c:pt idx="50">
                  <c:v>2022</c:v>
                </c:pt>
                <c:pt idx="51">
                  <c:v>2022</c:v>
                </c:pt>
                <c:pt idx="52">
                  <c:v>2022</c:v>
                </c:pt>
                <c:pt idx="53">
                  <c:v>2022</c:v>
                </c:pt>
                <c:pt idx="54">
                  <c:v>2022</c:v>
                </c:pt>
                <c:pt idx="55">
                  <c:v>2022</c:v>
                </c:pt>
                <c:pt idx="56">
                  <c:v>2022</c:v>
                </c:pt>
                <c:pt idx="57">
                  <c:v>2022</c:v>
                </c:pt>
                <c:pt idx="58">
                  <c:v>2022</c:v>
                </c:pt>
                <c:pt idx="59">
                  <c:v>2022</c:v>
                </c:pt>
                <c:pt idx="60">
                  <c:v>2023</c:v>
                </c:pt>
                <c:pt idx="61">
                  <c:v>2023</c:v>
                </c:pt>
                <c:pt idx="62">
                  <c:v>2023</c:v>
                </c:pt>
              </c:numCache>
            </c:numRef>
          </c:cat>
          <c:val>
            <c:numRef>
              <c:f>Sheet1!$B$2:$B$64</c:f>
              <c:numCache>
                <c:formatCode>#,##0</c:formatCode>
                <c:ptCount val="63"/>
                <c:pt idx="0">
                  <c:v>1579.33</c:v>
                </c:pt>
                <c:pt idx="1">
                  <c:v>1619.64</c:v>
                </c:pt>
                <c:pt idx="2">
                  <c:v>1696.39</c:v>
                </c:pt>
                <c:pt idx="3">
                  <c:v>1754.86</c:v>
                </c:pt>
                <c:pt idx="4">
                  <c:v>1821.9</c:v>
                </c:pt>
                <c:pt idx="5">
                  <c:v>1879.16</c:v>
                </c:pt>
                <c:pt idx="6">
                  <c:v>1841.7</c:v>
                </c:pt>
                <c:pt idx="7">
                  <c:v>1819.83</c:v>
                </c:pt>
                <c:pt idx="8">
                  <c:v>1771.69</c:v>
                </c:pt>
                <c:pt idx="9">
                  <c:v>1789.29</c:v>
                </c:pt>
                <c:pt idx="10">
                  <c:v>1810.84</c:v>
                </c:pt>
                <c:pt idx="11">
                  <c:v>1757.99</c:v>
                </c:pt>
                <c:pt idx="12">
                  <c:v>1696.53</c:v>
                </c:pt>
                <c:pt idx="13">
                  <c:v>1687.87</c:v>
                </c:pt>
                <c:pt idx="14">
                  <c:v>1737.2</c:v>
                </c:pt>
                <c:pt idx="15">
                  <c:v>1767.6</c:v>
                </c:pt>
                <c:pt idx="16">
                  <c:v>1830.76</c:v>
                </c:pt>
                <c:pt idx="17">
                  <c:v>1835.52</c:v>
                </c:pt>
                <c:pt idx="18">
                  <c:v>1797.6</c:v>
                </c:pt>
                <c:pt idx="19">
                  <c:v>1764.68</c:v>
                </c:pt>
                <c:pt idx="20">
                  <c:v>1716.85</c:v>
                </c:pt>
                <c:pt idx="21">
                  <c:v>1726.56</c:v>
                </c:pt>
                <c:pt idx="22">
                  <c:v>1728.87</c:v>
                </c:pt>
                <c:pt idx="23">
                  <c:v>1753.01</c:v>
                </c:pt>
                <c:pt idx="24">
                  <c:v>1686.72</c:v>
                </c:pt>
                <c:pt idx="25">
                  <c:v>1689.46</c:v>
                </c:pt>
                <c:pt idx="26">
                  <c:v>1751.55</c:v>
                </c:pt>
                <c:pt idx="27">
                  <c:v>1767.55</c:v>
                </c:pt>
                <c:pt idx="28">
                  <c:v>1736.16</c:v>
                </c:pt>
                <c:pt idx="29">
                  <c:v>1792.04</c:v>
                </c:pt>
                <c:pt idx="30">
                  <c:v>1836.76</c:v>
                </c:pt>
                <c:pt idx="31">
                  <c:v>1852.55</c:v>
                </c:pt>
                <c:pt idx="32">
                  <c:v>1851.87</c:v>
                </c:pt>
                <c:pt idx="33">
                  <c:v>1851.75</c:v>
                </c:pt>
                <c:pt idx="34">
                  <c:v>1827.73</c:v>
                </c:pt>
                <c:pt idx="35">
                  <c:v>1805.55</c:v>
                </c:pt>
                <c:pt idx="36">
                  <c:v>1802.44</c:v>
                </c:pt>
                <c:pt idx="37">
                  <c:v>1857.93</c:v>
                </c:pt>
                <c:pt idx="38">
                  <c:v>2000.32</c:v>
                </c:pt>
                <c:pt idx="39">
                  <c:v>2086.92</c:v>
                </c:pt>
                <c:pt idx="40">
                  <c:v>2123.8000000000002</c:v>
                </c:pt>
                <c:pt idx="41">
                  <c:v>2197.37</c:v>
                </c:pt>
                <c:pt idx="42">
                  <c:v>2163.41</c:v>
                </c:pt>
                <c:pt idx="43">
                  <c:v>2140.2600000000002</c:v>
                </c:pt>
                <c:pt idx="44">
                  <c:v>2112.9</c:v>
                </c:pt>
                <c:pt idx="45">
                  <c:v>2147.44</c:v>
                </c:pt>
                <c:pt idx="46">
                  <c:v>2162.54</c:v>
                </c:pt>
                <c:pt idx="47">
                  <c:v>2171.89</c:v>
                </c:pt>
                <c:pt idx="48">
                  <c:v>2209.86</c:v>
                </c:pt>
                <c:pt idx="49">
                  <c:v>2331.12</c:v>
                </c:pt>
                <c:pt idx="50">
                  <c:v>2517.34</c:v>
                </c:pt>
                <c:pt idx="51">
                  <c:v>2809.46</c:v>
                </c:pt>
                <c:pt idx="52">
                  <c:v>2962.5</c:v>
                </c:pt>
                <c:pt idx="53">
                  <c:v>3072.89</c:v>
                </c:pt>
                <c:pt idx="54">
                  <c:v>2936.58</c:v>
                </c:pt>
                <c:pt idx="55">
                  <c:v>2838.21</c:v>
                </c:pt>
                <c:pt idx="56">
                  <c:v>2987.03</c:v>
                </c:pt>
                <c:pt idx="57">
                  <c:v>3139.89</c:v>
                </c:pt>
                <c:pt idx="58">
                  <c:v>3066.51</c:v>
                </c:pt>
                <c:pt idx="59">
                  <c:v>2912.56</c:v>
                </c:pt>
                <c:pt idx="60">
                  <c:v>2849.63</c:v>
                </c:pt>
                <c:pt idx="61">
                  <c:v>2865.14</c:v>
                </c:pt>
                <c:pt idx="62">
                  <c:v>3026.08</c:v>
                </c:pt>
              </c:numCache>
            </c:numRef>
          </c:val>
          <c:extLst>
            <c:ext xmlns:c16="http://schemas.microsoft.com/office/drawing/2014/chart" uri="{C3380CC4-5D6E-409C-BE32-E72D297353CC}">
              <c16:uniqueId val="{00000001-CE9C-4F03-ABAC-8C8542D1A91F}"/>
            </c:ext>
          </c:extLst>
        </c:ser>
        <c:dLbls>
          <c:showLegendKey val="0"/>
          <c:showVal val="0"/>
          <c:showCatName val="0"/>
          <c:showSerName val="0"/>
          <c:showPercent val="0"/>
          <c:showBubbleSize val="0"/>
        </c:dLbls>
        <c:gapWidth val="150"/>
        <c:axId val="911897640"/>
        <c:axId val="911904200"/>
      </c:barChart>
      <c:lineChart>
        <c:grouping val="standard"/>
        <c:varyColors val="0"/>
        <c:ser>
          <c:idx val="0"/>
          <c:order val="0"/>
          <c:tx>
            <c:strRef>
              <c:f>Sheet1!$C$1</c:f>
              <c:strCache>
                <c:ptCount val="1"/>
                <c:pt idx="0">
                  <c:v>30-Year Mortgage Interest Rate</c:v>
                </c:pt>
              </c:strCache>
            </c:strRef>
          </c:tx>
          <c:spPr>
            <a:ln w="63500" cap="rnd">
              <a:solidFill>
                <a:srgbClr val="653052"/>
              </a:solidFill>
              <a:round/>
            </a:ln>
            <a:effectLst/>
          </c:spPr>
          <c:marker>
            <c:symbol val="none"/>
          </c:marker>
          <c:cat>
            <c:numRef>
              <c:f>Sheet1!$A$2:$A$64</c:f>
              <c:numCache>
                <c:formatCode>General</c:formatCode>
                <c:ptCount val="63"/>
                <c:pt idx="0">
                  <c:v>2018</c:v>
                </c:pt>
                <c:pt idx="1">
                  <c:v>2018</c:v>
                </c:pt>
                <c:pt idx="2">
                  <c:v>2018</c:v>
                </c:pt>
                <c:pt idx="3">
                  <c:v>2018</c:v>
                </c:pt>
                <c:pt idx="4">
                  <c:v>2018</c:v>
                </c:pt>
                <c:pt idx="5">
                  <c:v>2018</c:v>
                </c:pt>
                <c:pt idx="6">
                  <c:v>2018</c:v>
                </c:pt>
                <c:pt idx="7">
                  <c:v>2018</c:v>
                </c:pt>
                <c:pt idx="8">
                  <c:v>2018</c:v>
                </c:pt>
                <c:pt idx="9">
                  <c:v>2018</c:v>
                </c:pt>
                <c:pt idx="10">
                  <c:v>2018</c:v>
                </c:pt>
                <c:pt idx="11">
                  <c:v>2018</c:v>
                </c:pt>
                <c:pt idx="12">
                  <c:v>2019</c:v>
                </c:pt>
                <c:pt idx="13">
                  <c:v>2019</c:v>
                </c:pt>
                <c:pt idx="14">
                  <c:v>2019</c:v>
                </c:pt>
                <c:pt idx="15">
                  <c:v>2019</c:v>
                </c:pt>
                <c:pt idx="16">
                  <c:v>2019</c:v>
                </c:pt>
                <c:pt idx="17">
                  <c:v>2019</c:v>
                </c:pt>
                <c:pt idx="18">
                  <c:v>2019</c:v>
                </c:pt>
                <c:pt idx="19">
                  <c:v>2019</c:v>
                </c:pt>
                <c:pt idx="20">
                  <c:v>2019</c:v>
                </c:pt>
                <c:pt idx="21">
                  <c:v>2019</c:v>
                </c:pt>
                <c:pt idx="22">
                  <c:v>2019</c:v>
                </c:pt>
                <c:pt idx="23">
                  <c:v>2019</c:v>
                </c:pt>
                <c:pt idx="24">
                  <c:v>2020</c:v>
                </c:pt>
                <c:pt idx="25">
                  <c:v>2020</c:v>
                </c:pt>
                <c:pt idx="26">
                  <c:v>2020</c:v>
                </c:pt>
                <c:pt idx="27">
                  <c:v>2020</c:v>
                </c:pt>
                <c:pt idx="28">
                  <c:v>2020</c:v>
                </c:pt>
                <c:pt idx="29">
                  <c:v>2020</c:v>
                </c:pt>
                <c:pt idx="30">
                  <c:v>2020</c:v>
                </c:pt>
                <c:pt idx="31">
                  <c:v>2020</c:v>
                </c:pt>
                <c:pt idx="32">
                  <c:v>2020</c:v>
                </c:pt>
                <c:pt idx="33">
                  <c:v>2020</c:v>
                </c:pt>
                <c:pt idx="34">
                  <c:v>2020</c:v>
                </c:pt>
                <c:pt idx="35">
                  <c:v>2020</c:v>
                </c:pt>
                <c:pt idx="36">
                  <c:v>2021</c:v>
                </c:pt>
                <c:pt idx="37">
                  <c:v>2021</c:v>
                </c:pt>
                <c:pt idx="38">
                  <c:v>2021</c:v>
                </c:pt>
                <c:pt idx="39">
                  <c:v>2021</c:v>
                </c:pt>
                <c:pt idx="40">
                  <c:v>2021</c:v>
                </c:pt>
                <c:pt idx="41">
                  <c:v>2021</c:v>
                </c:pt>
                <c:pt idx="42">
                  <c:v>2021</c:v>
                </c:pt>
                <c:pt idx="43">
                  <c:v>2021</c:v>
                </c:pt>
                <c:pt idx="44">
                  <c:v>2021</c:v>
                </c:pt>
                <c:pt idx="45">
                  <c:v>2021</c:v>
                </c:pt>
                <c:pt idx="46">
                  <c:v>2021</c:v>
                </c:pt>
                <c:pt idx="47">
                  <c:v>2021</c:v>
                </c:pt>
                <c:pt idx="48">
                  <c:v>2022</c:v>
                </c:pt>
                <c:pt idx="49">
                  <c:v>2022</c:v>
                </c:pt>
                <c:pt idx="50">
                  <c:v>2022</c:v>
                </c:pt>
                <c:pt idx="51">
                  <c:v>2022</c:v>
                </c:pt>
                <c:pt idx="52">
                  <c:v>2022</c:v>
                </c:pt>
                <c:pt idx="53">
                  <c:v>2022</c:v>
                </c:pt>
                <c:pt idx="54">
                  <c:v>2022</c:v>
                </c:pt>
                <c:pt idx="55">
                  <c:v>2022</c:v>
                </c:pt>
                <c:pt idx="56">
                  <c:v>2022</c:v>
                </c:pt>
                <c:pt idx="57">
                  <c:v>2022</c:v>
                </c:pt>
                <c:pt idx="58">
                  <c:v>2022</c:v>
                </c:pt>
                <c:pt idx="59">
                  <c:v>2022</c:v>
                </c:pt>
                <c:pt idx="60">
                  <c:v>2023</c:v>
                </c:pt>
                <c:pt idx="61">
                  <c:v>2023</c:v>
                </c:pt>
                <c:pt idx="62">
                  <c:v>2023</c:v>
                </c:pt>
              </c:numCache>
            </c:numRef>
          </c:cat>
          <c:val>
            <c:numRef>
              <c:f>Sheet1!$C$2:$C$64</c:f>
              <c:numCache>
                <c:formatCode>0.0000</c:formatCode>
                <c:ptCount val="63"/>
                <c:pt idx="0">
                  <c:v>4.0325000000000006</c:v>
                </c:pt>
                <c:pt idx="1">
                  <c:v>4.33</c:v>
                </c:pt>
                <c:pt idx="2">
                  <c:v>4.4440000000000008</c:v>
                </c:pt>
                <c:pt idx="3">
                  <c:v>4.4674999999999994</c:v>
                </c:pt>
                <c:pt idx="4">
                  <c:v>4.5860000000000003</c:v>
                </c:pt>
                <c:pt idx="5">
                  <c:v>4.57</c:v>
                </c:pt>
                <c:pt idx="6">
                  <c:v>4.5274999999999999</c:v>
                </c:pt>
                <c:pt idx="7">
                  <c:v>4.5499999999999989</c:v>
                </c:pt>
                <c:pt idx="8">
                  <c:v>4.6275000000000004</c:v>
                </c:pt>
                <c:pt idx="9">
                  <c:v>4.83</c:v>
                </c:pt>
                <c:pt idx="10">
                  <c:v>4.8659999999999997</c:v>
                </c:pt>
                <c:pt idx="11">
                  <c:v>4.6375000000000002</c:v>
                </c:pt>
                <c:pt idx="12">
                  <c:v>4.4640000000000004</c:v>
                </c:pt>
                <c:pt idx="13">
                  <c:v>4.37</c:v>
                </c:pt>
                <c:pt idx="14">
                  <c:v>4.2649999999999997</c:v>
                </c:pt>
                <c:pt idx="15">
                  <c:v>4.1425000000000001</c:v>
                </c:pt>
                <c:pt idx="16">
                  <c:v>4.0720000000000001</c:v>
                </c:pt>
                <c:pt idx="17">
                  <c:v>3.8025000000000002</c:v>
                </c:pt>
                <c:pt idx="18">
                  <c:v>3.7650000000000001</c:v>
                </c:pt>
                <c:pt idx="19">
                  <c:v>3.6159999999999997</c:v>
                </c:pt>
                <c:pt idx="20">
                  <c:v>3.6050000000000004</c:v>
                </c:pt>
                <c:pt idx="21">
                  <c:v>3.6880000000000002</c:v>
                </c:pt>
                <c:pt idx="22">
                  <c:v>3.6949999999999998</c:v>
                </c:pt>
                <c:pt idx="23">
                  <c:v>3.72</c:v>
                </c:pt>
                <c:pt idx="24">
                  <c:v>3.6239999999999997</c:v>
                </c:pt>
                <c:pt idx="25">
                  <c:v>3.4649999999999999</c:v>
                </c:pt>
                <c:pt idx="26">
                  <c:v>3.45</c:v>
                </c:pt>
                <c:pt idx="27">
                  <c:v>3.306</c:v>
                </c:pt>
                <c:pt idx="28">
                  <c:v>3.2324999999999999</c:v>
                </c:pt>
                <c:pt idx="29">
                  <c:v>3.1624999999999996</c:v>
                </c:pt>
                <c:pt idx="30">
                  <c:v>3.016</c:v>
                </c:pt>
                <c:pt idx="31">
                  <c:v>2.9350000000000001</c:v>
                </c:pt>
                <c:pt idx="32">
                  <c:v>2.89</c:v>
                </c:pt>
                <c:pt idx="33">
                  <c:v>2.8340000000000001</c:v>
                </c:pt>
                <c:pt idx="34">
                  <c:v>2.7650000000000001</c:v>
                </c:pt>
                <c:pt idx="35">
                  <c:v>2.6840000000000002</c:v>
                </c:pt>
                <c:pt idx="36">
                  <c:v>2.7349999999999999</c:v>
                </c:pt>
                <c:pt idx="37">
                  <c:v>2.81</c:v>
                </c:pt>
                <c:pt idx="38">
                  <c:v>3.0825</c:v>
                </c:pt>
                <c:pt idx="39">
                  <c:v>3.0600000000000005</c:v>
                </c:pt>
                <c:pt idx="40">
                  <c:v>2.9625000000000004</c:v>
                </c:pt>
                <c:pt idx="41">
                  <c:v>2.9750000000000001</c:v>
                </c:pt>
                <c:pt idx="42">
                  <c:v>2.8679999999999999</c:v>
                </c:pt>
                <c:pt idx="43">
                  <c:v>2.8425000000000002</c:v>
                </c:pt>
                <c:pt idx="44">
                  <c:v>2.8999999999999995</c:v>
                </c:pt>
                <c:pt idx="45">
                  <c:v>3.0674999999999999</c:v>
                </c:pt>
                <c:pt idx="46">
                  <c:v>3.0674999999999999</c:v>
                </c:pt>
                <c:pt idx="47">
                  <c:v>3.0979999999999999</c:v>
                </c:pt>
                <c:pt idx="48">
                  <c:v>3.4450000000000003</c:v>
                </c:pt>
                <c:pt idx="49">
                  <c:v>3.7625000000000002</c:v>
                </c:pt>
                <c:pt idx="50">
                  <c:v>4.1719999999999997</c:v>
                </c:pt>
                <c:pt idx="51">
                  <c:v>4.9824999999999999</c:v>
                </c:pt>
                <c:pt idx="52">
                  <c:v>5.23</c:v>
                </c:pt>
                <c:pt idx="53">
                  <c:v>5.5220000000000002</c:v>
                </c:pt>
                <c:pt idx="54">
                  <c:v>5.4124999999999996</c:v>
                </c:pt>
                <c:pt idx="55">
                  <c:v>5.2225000000000001</c:v>
                </c:pt>
                <c:pt idx="56">
                  <c:v>6.1120000000000001</c:v>
                </c:pt>
                <c:pt idx="57">
                  <c:v>6.9</c:v>
                </c:pt>
                <c:pt idx="58">
                  <c:v>6.8049999999999997</c:v>
                </c:pt>
                <c:pt idx="59">
                  <c:v>6.3639999999999999</c:v>
                </c:pt>
                <c:pt idx="60">
                  <c:v>6.2725</c:v>
                </c:pt>
                <c:pt idx="61">
                  <c:v>6.2575000000000003</c:v>
                </c:pt>
                <c:pt idx="62">
                  <c:v>6.5439999999999996</c:v>
                </c:pt>
              </c:numCache>
            </c:numRef>
          </c:val>
          <c:smooth val="0"/>
          <c:extLst>
            <c:ext xmlns:c16="http://schemas.microsoft.com/office/drawing/2014/chart" uri="{C3380CC4-5D6E-409C-BE32-E72D297353CC}">
              <c16:uniqueId val="{00000000-CE9C-4F03-ABAC-8C8542D1A91F}"/>
            </c:ext>
          </c:extLst>
        </c:ser>
        <c:dLbls>
          <c:showLegendKey val="0"/>
          <c:showVal val="0"/>
          <c:showCatName val="0"/>
          <c:showSerName val="0"/>
          <c:showPercent val="0"/>
          <c:showBubbleSize val="0"/>
        </c:dLbls>
        <c:marker val="1"/>
        <c:smooth val="0"/>
        <c:axId val="323760056"/>
        <c:axId val="323765304"/>
      </c:lineChart>
      <c:catAx>
        <c:axId val="32376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23765304"/>
        <c:crosses val="autoZero"/>
        <c:auto val="1"/>
        <c:lblAlgn val="ctr"/>
        <c:lblOffset val="100"/>
        <c:tickLblSkip val="12"/>
        <c:noMultiLvlLbl val="1"/>
      </c:catAx>
      <c:valAx>
        <c:axId val="323765304"/>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23760056"/>
        <c:crosses val="autoZero"/>
        <c:crossBetween val="between"/>
      </c:valAx>
      <c:valAx>
        <c:axId val="911904200"/>
        <c:scaling>
          <c:orientation val="minMax"/>
          <c:max val="32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911897640"/>
        <c:crosses val="max"/>
        <c:crossBetween val="between"/>
        <c:majorUnit val="400"/>
      </c:valAx>
      <c:catAx>
        <c:axId val="911897640"/>
        <c:scaling>
          <c:orientation val="minMax"/>
        </c:scaling>
        <c:delete val="1"/>
        <c:axPos val="b"/>
        <c:numFmt formatCode="General" sourceLinked="1"/>
        <c:majorTickMark val="out"/>
        <c:minorTickMark val="none"/>
        <c:tickLblPos val="nextTo"/>
        <c:crossAx val="911904200"/>
        <c:crosses val="autoZero"/>
        <c:auto val="1"/>
        <c:lblAlgn val="ctr"/>
        <c:lblOffset val="100"/>
        <c:noMultiLvlLbl val="1"/>
      </c:catAx>
      <c:spPr>
        <a:noFill/>
        <a:ln>
          <a:noFill/>
        </a:ln>
        <a:effectLst/>
      </c:spPr>
    </c:plotArea>
    <c:legend>
      <c:legendPos val="b"/>
      <c:layout>
        <c:manualLayout>
          <c:xMode val="edge"/>
          <c:yMode val="edge"/>
          <c:x val="0"/>
          <c:y val="0.92301020529533506"/>
          <c:w val="0.82094423346683654"/>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Change in Households (Millions)</a:t>
            </a:r>
          </a:p>
        </c:rich>
      </c:tx>
      <c:layout>
        <c:manualLayout>
          <c:xMode val="edge"/>
          <c:yMode val="edge"/>
          <c:x val="6.0170189404337082E-3"/>
          <c:y val="2.382484240751957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9812326901026804E-2"/>
          <c:y val="0.136739012679987"/>
          <c:w val="0.94366499771046208"/>
          <c:h val="0.62951254258855427"/>
        </c:manualLayout>
      </c:layout>
      <c:barChart>
        <c:barDir val="col"/>
        <c:grouping val="clustered"/>
        <c:varyColors val="0"/>
        <c:ser>
          <c:idx val="0"/>
          <c:order val="0"/>
          <c:tx>
            <c:strRef>
              <c:f>Sheet1!$A$2</c:f>
              <c:strCache>
                <c:ptCount val="1"/>
                <c:pt idx="0">
                  <c:v>2002–2012</c:v>
                </c:pt>
              </c:strCache>
            </c:strRef>
          </c:tx>
          <c:spPr>
            <a:solidFill>
              <a:srgbClr val="C05227"/>
            </a:solidFill>
            <a:ln>
              <a:noFill/>
            </a:ln>
            <a:effectLst/>
          </c:spPr>
          <c:invertIfNegative val="0"/>
          <c:cat>
            <c:strRef>
              <c:f>Sheet1!$B$1:$M$1</c:f>
              <c:strCache>
                <c:ptCount val="12"/>
                <c:pt idx="0">
                  <c:v>Under 25 </c:v>
                </c:pt>
                <c:pt idx="1">
                  <c:v>25–29 </c:v>
                </c:pt>
                <c:pt idx="2">
                  <c:v>30–34 </c:v>
                </c:pt>
                <c:pt idx="3">
                  <c:v>35–39 </c:v>
                </c:pt>
                <c:pt idx="4">
                  <c:v>40–44 </c:v>
                </c:pt>
                <c:pt idx="5">
                  <c:v>45–49 </c:v>
                </c:pt>
                <c:pt idx="6">
                  <c:v>50–54 </c:v>
                </c:pt>
                <c:pt idx="7">
                  <c:v>55–59 </c:v>
                </c:pt>
                <c:pt idx="8">
                  <c:v>60–64 </c:v>
                </c:pt>
                <c:pt idx="9">
                  <c:v>65–69 </c:v>
                </c:pt>
                <c:pt idx="10">
                  <c:v>70–74 </c:v>
                </c:pt>
                <c:pt idx="11">
                  <c:v>75 and Over</c:v>
                </c:pt>
              </c:strCache>
            </c:strRef>
          </c:cat>
          <c:val>
            <c:numRef>
              <c:f>Sheet1!$B$2:$M$2</c:f>
              <c:numCache>
                <c:formatCode>General</c:formatCode>
                <c:ptCount val="12"/>
                <c:pt idx="0">
                  <c:v>-319</c:v>
                </c:pt>
                <c:pt idx="1">
                  <c:v>522</c:v>
                </c:pt>
                <c:pt idx="2">
                  <c:v>-238</c:v>
                </c:pt>
                <c:pt idx="3" formatCode="#,##0">
                  <c:v>-1392</c:v>
                </c:pt>
                <c:pt idx="4" formatCode="#,##0">
                  <c:v>-1206</c:v>
                </c:pt>
                <c:pt idx="5">
                  <c:v>-269</c:v>
                </c:pt>
                <c:pt idx="6" formatCode="#,##0">
                  <c:v>1692</c:v>
                </c:pt>
                <c:pt idx="7" formatCode="#,##0">
                  <c:v>3004</c:v>
                </c:pt>
                <c:pt idx="8" formatCode="#,##0">
                  <c:v>3510</c:v>
                </c:pt>
                <c:pt idx="9" formatCode="#,##0">
                  <c:v>2324</c:v>
                </c:pt>
                <c:pt idx="10" formatCode="#,##0">
                  <c:v>660</c:v>
                </c:pt>
                <c:pt idx="11" formatCode="#,##0">
                  <c:v>951</c:v>
                </c:pt>
              </c:numCache>
            </c:numRef>
          </c:val>
          <c:extLst>
            <c:ext xmlns:c16="http://schemas.microsoft.com/office/drawing/2014/chart" uri="{C3380CC4-5D6E-409C-BE32-E72D297353CC}">
              <c16:uniqueId val="{00000000-C347-44D6-B583-CDDE753BDE27}"/>
            </c:ext>
          </c:extLst>
        </c:ser>
        <c:ser>
          <c:idx val="1"/>
          <c:order val="1"/>
          <c:tx>
            <c:strRef>
              <c:f>Sheet1!$A$3</c:f>
              <c:strCache>
                <c:ptCount val="1"/>
                <c:pt idx="0">
                  <c:v>2012–2022</c:v>
                </c:pt>
              </c:strCache>
            </c:strRef>
          </c:tx>
          <c:spPr>
            <a:solidFill>
              <a:srgbClr val="653052"/>
            </a:solidFill>
            <a:ln>
              <a:noFill/>
            </a:ln>
            <a:effectLst/>
          </c:spPr>
          <c:invertIfNegative val="0"/>
          <c:cat>
            <c:strRef>
              <c:f>Sheet1!$B$1:$M$1</c:f>
              <c:strCache>
                <c:ptCount val="12"/>
                <c:pt idx="0">
                  <c:v>Under 25 </c:v>
                </c:pt>
                <c:pt idx="1">
                  <c:v>25–29 </c:v>
                </c:pt>
                <c:pt idx="2">
                  <c:v>30–34 </c:v>
                </c:pt>
                <c:pt idx="3">
                  <c:v>35–39 </c:v>
                </c:pt>
                <c:pt idx="4">
                  <c:v>40–44 </c:v>
                </c:pt>
                <c:pt idx="5">
                  <c:v>45–49 </c:v>
                </c:pt>
                <c:pt idx="6">
                  <c:v>50–54 </c:v>
                </c:pt>
                <c:pt idx="7">
                  <c:v>55–59 </c:v>
                </c:pt>
                <c:pt idx="8">
                  <c:v>60–64 </c:v>
                </c:pt>
                <c:pt idx="9">
                  <c:v>65–69 </c:v>
                </c:pt>
                <c:pt idx="10">
                  <c:v>70–74 </c:v>
                </c:pt>
                <c:pt idx="11">
                  <c:v>75 and Over</c:v>
                </c:pt>
              </c:strCache>
            </c:strRef>
          </c:cat>
          <c:val>
            <c:numRef>
              <c:f>Sheet1!$B$3:$M$3</c:f>
              <c:numCache>
                <c:formatCode>General</c:formatCode>
                <c:ptCount val="12"/>
                <c:pt idx="0">
                  <c:v>-182</c:v>
                </c:pt>
                <c:pt idx="1">
                  <c:v>414</c:v>
                </c:pt>
                <c:pt idx="2" formatCode="#,##0">
                  <c:v>1311</c:v>
                </c:pt>
                <c:pt idx="3" formatCode="#,##0">
                  <c:v>1619</c:v>
                </c:pt>
                <c:pt idx="4">
                  <c:v>393</c:v>
                </c:pt>
                <c:pt idx="5">
                  <c:v>-769</c:v>
                </c:pt>
                <c:pt idx="6">
                  <c:v>-730</c:v>
                </c:pt>
                <c:pt idx="7" formatCode="#,##0">
                  <c:v>11</c:v>
                </c:pt>
                <c:pt idx="8" formatCode="#,##0">
                  <c:v>2197</c:v>
                </c:pt>
                <c:pt idx="9" formatCode="#,##0">
                  <c:v>3139</c:v>
                </c:pt>
                <c:pt idx="10" formatCode="#,##0">
                  <c:v>3558</c:v>
                </c:pt>
                <c:pt idx="11" formatCode="#,##0">
                  <c:v>2848</c:v>
                </c:pt>
              </c:numCache>
            </c:numRef>
          </c:val>
          <c:extLst>
            <c:ext xmlns:c16="http://schemas.microsoft.com/office/drawing/2014/chart" uri="{C3380CC4-5D6E-409C-BE32-E72D297353CC}">
              <c16:uniqueId val="{00000000-2CF1-4F4F-81CF-5C8206EBECB7}"/>
            </c:ext>
          </c:extLst>
        </c:ser>
        <c:dLbls>
          <c:showLegendKey val="0"/>
          <c:showVal val="0"/>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legend>
      <c:legendPos val="b"/>
      <c:layout>
        <c:manualLayout>
          <c:xMode val="edge"/>
          <c:yMode val="edge"/>
          <c:x val="0"/>
          <c:y val="0.92769927294018928"/>
          <c:w val="0.24406632772071904"/>
          <c:h val="6.937312414419481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Cost-Burdened Homeowner</a:t>
            </a:r>
            <a:r>
              <a:rPr lang="en-US" sz="1600" b="1" baseline="0">
                <a:solidFill>
                  <a:schemeClr val="tx1">
                    <a:lumMod val="50000"/>
                  </a:schemeClr>
                </a:solidFill>
              </a:rPr>
              <a:t> Households </a:t>
            </a:r>
            <a:r>
              <a:rPr lang="en-US" sz="1600" b="1">
                <a:solidFill>
                  <a:schemeClr val="tx1">
                    <a:lumMod val="50000"/>
                  </a:schemeClr>
                </a:solidFill>
              </a:rPr>
              <a:t>(Millions)</a:t>
            </a:r>
          </a:p>
        </c:rich>
      </c:tx>
      <c:layout>
        <c:manualLayout>
          <c:xMode val="edge"/>
          <c:yMode val="edge"/>
          <c:x val="2.021126929875304E-2"/>
          <c:y val="3.161684671293641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844868354717828"/>
        </c:manualLayout>
      </c:layout>
      <c:barChart>
        <c:barDir val="col"/>
        <c:grouping val="stacked"/>
        <c:varyColors val="0"/>
        <c:ser>
          <c:idx val="0"/>
          <c:order val="0"/>
          <c:tx>
            <c:strRef>
              <c:f>Sheet1!$B$1</c:f>
              <c:strCache>
                <c:ptCount val="1"/>
                <c:pt idx="0">
                  <c:v>Severely Burdened</c:v>
                </c:pt>
              </c:strCache>
            </c:strRef>
          </c:tx>
          <c:spPr>
            <a:solidFill>
              <a:srgbClr val="653052"/>
            </a:solidFill>
            <a:ln>
              <a:noFill/>
            </a:ln>
            <a:effectLst/>
          </c:spPr>
          <c:invertIfNegative val="0"/>
          <c:dLbls>
            <c:delete val="1"/>
          </c:dLbls>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Sheet1!$B$2:$B$22</c:f>
              <c:numCache>
                <c:formatCode>#,##0</c:formatCode>
                <c:ptCount val="21"/>
                <c:pt idx="0">
                  <c:v>6485204</c:v>
                </c:pt>
                <c:pt idx="1">
                  <c:v>6345664</c:v>
                </c:pt>
                <c:pt idx="2">
                  <c:v>7116864</c:v>
                </c:pt>
                <c:pt idx="3">
                  <c:v>7550420</c:v>
                </c:pt>
                <c:pt idx="4">
                  <c:v>8235613</c:v>
                </c:pt>
                <c:pt idx="5">
                  <c:v>8977000</c:v>
                </c:pt>
                <c:pt idx="6">
                  <c:v>9171639</c:v>
                </c:pt>
                <c:pt idx="7">
                  <c:v>9378209</c:v>
                </c:pt>
                <c:pt idx="8">
                  <c:v>9321281</c:v>
                </c:pt>
                <c:pt idx="9">
                  <c:v>9527839</c:v>
                </c:pt>
                <c:pt idx="10">
                  <c:v>9344888</c:v>
                </c:pt>
                <c:pt idx="11">
                  <c:v>8512307</c:v>
                </c:pt>
                <c:pt idx="12">
                  <c:v>8081785</c:v>
                </c:pt>
                <c:pt idx="13">
                  <c:v>7887674</c:v>
                </c:pt>
                <c:pt idx="14">
                  <c:v>7614568</c:v>
                </c:pt>
                <c:pt idx="15">
                  <c:v>7491857</c:v>
                </c:pt>
                <c:pt idx="16">
                  <c:v>7469291</c:v>
                </c:pt>
                <c:pt idx="17">
                  <c:v>7620224</c:v>
                </c:pt>
                <c:pt idx="18">
                  <c:v>7120549</c:v>
                </c:pt>
                <c:pt idx="19">
                  <c:v>0</c:v>
                </c:pt>
                <c:pt idx="20">
                  <c:v>8706000</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Moderately Burdened</c:v>
                </c:pt>
              </c:strCache>
            </c:strRef>
          </c:tx>
          <c:spPr>
            <a:solidFill>
              <a:schemeClr val="accent2"/>
            </a:solidFill>
            <a:ln>
              <a:noFill/>
            </a:ln>
            <a:effectLst/>
          </c:spPr>
          <c:invertIfNegative val="0"/>
          <c:dLbls>
            <c:delete val="1"/>
          </c:dLbls>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Sheet1!$C$2:$C$22</c:f>
              <c:numCache>
                <c:formatCode>#,##0</c:formatCode>
                <c:ptCount val="21"/>
                <c:pt idx="0">
                  <c:v>10269711</c:v>
                </c:pt>
                <c:pt idx="1">
                  <c:v>10354574</c:v>
                </c:pt>
                <c:pt idx="2">
                  <c:v>11253526</c:v>
                </c:pt>
                <c:pt idx="3">
                  <c:v>11851704</c:v>
                </c:pt>
                <c:pt idx="4">
                  <c:v>12676791</c:v>
                </c:pt>
                <c:pt idx="5">
                  <c:v>13568575</c:v>
                </c:pt>
                <c:pt idx="6">
                  <c:v>13614970</c:v>
                </c:pt>
                <c:pt idx="7">
                  <c:v>13496015</c:v>
                </c:pt>
                <c:pt idx="8">
                  <c:v>13302457</c:v>
                </c:pt>
                <c:pt idx="9">
                  <c:v>13251314</c:v>
                </c:pt>
                <c:pt idx="10">
                  <c:v>12657428</c:v>
                </c:pt>
                <c:pt idx="11">
                  <c:v>11747747</c:v>
                </c:pt>
                <c:pt idx="12">
                  <c:v>10796510</c:v>
                </c:pt>
                <c:pt idx="13">
                  <c:v>10593264</c:v>
                </c:pt>
                <c:pt idx="14">
                  <c:v>10221825</c:v>
                </c:pt>
                <c:pt idx="15">
                  <c:v>9801765</c:v>
                </c:pt>
                <c:pt idx="16">
                  <c:v>9837077</c:v>
                </c:pt>
                <c:pt idx="17">
                  <c:v>9982639</c:v>
                </c:pt>
                <c:pt idx="18">
                  <c:v>9612890</c:v>
                </c:pt>
                <c:pt idx="19">
                  <c:v>0</c:v>
                </c:pt>
                <c:pt idx="20">
                  <c:v>10282279</c:v>
                </c:pt>
              </c:numCache>
            </c:numRef>
          </c:val>
          <c:extLst>
            <c:ext xmlns:c16="http://schemas.microsoft.com/office/drawing/2014/chart" uri="{C3380CC4-5D6E-409C-BE32-E72D297353CC}">
              <c16:uniqueId val="{00000000-51A5-4247-8E63-AD8BB582A7EC}"/>
            </c:ext>
          </c:extLst>
        </c:ser>
        <c:dLbls>
          <c:dLblPos val="inEnd"/>
          <c:showLegendKey val="0"/>
          <c:showVal val="1"/>
          <c:showCatName val="0"/>
          <c:showSerName val="0"/>
          <c:showPercent val="0"/>
          <c:showBubbleSize val="0"/>
        </c:dLbls>
        <c:gapWidth val="150"/>
        <c:overlap val="100"/>
        <c:axId val="2723360"/>
        <c:axId val="2725552"/>
      </c:barChart>
      <c:catAx>
        <c:axId val="27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4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2000000"/>
        <c:dispUnits>
          <c:builtInUnit val="millions"/>
        </c:dispUnits>
      </c:valAx>
      <c:spPr>
        <a:noFill/>
        <a:ln>
          <a:noFill/>
        </a:ln>
        <a:effectLst/>
      </c:spPr>
    </c:plotArea>
    <c:legend>
      <c:legendPos val="b"/>
      <c:layout>
        <c:manualLayout>
          <c:xMode val="edge"/>
          <c:yMode val="edge"/>
          <c:x val="2.3881098624994726E-2"/>
          <c:y val="0.9063676494110946"/>
          <c:w val="0.36318139042560343"/>
          <c:h val="6.497325623788934E-2"/>
        </c:manualLayout>
      </c:layout>
      <c:overlay val="0"/>
      <c:spPr>
        <a:noFill/>
        <a:ln>
          <a:noFill/>
        </a:ln>
        <a:effectLst/>
      </c:spPr>
      <c:txPr>
        <a:bodyPr rot="0" spcFirstLastPara="1" vertOverflow="ellipsis" vert="horz" wrap="square" anchor="ctr" anchorCtr="1"/>
        <a:lstStyle/>
        <a:p>
          <a:pPr algn="just">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Homeowner Households (Millions)</a:t>
            </a:r>
          </a:p>
        </c:rich>
      </c:tx>
      <c:layout>
        <c:manualLayout>
          <c:xMode val="edge"/>
          <c:yMode val="edge"/>
          <c:x val="1.040329744672664E-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Homeowner Households</c:v>
                </c:pt>
              </c:strCache>
            </c:strRef>
          </c:tx>
          <c:spPr>
            <a:solidFill>
              <a:srgbClr val="C05227"/>
            </a:solidFill>
            <a:ln>
              <a:solidFill>
                <a:srgbClr val="C05227"/>
              </a:solidFill>
            </a:ln>
            <a:effectLst/>
          </c:spPr>
          <c:invertIfNegative val="0"/>
          <c:dPt>
            <c:idx val="18"/>
            <c:invertIfNegative val="0"/>
            <c:bubble3D val="0"/>
            <c:spPr>
              <a:solidFill>
                <a:srgbClr val="C05227"/>
              </a:solidFill>
              <a:ln>
                <a:solidFill>
                  <a:srgbClr val="C05227"/>
                </a:solidFill>
              </a:ln>
              <a:effectLst/>
            </c:spPr>
            <c:extLst>
              <c:ext xmlns:c16="http://schemas.microsoft.com/office/drawing/2014/chart" uri="{C3380CC4-5D6E-409C-BE32-E72D297353CC}">
                <c16:uniqueId val="{00000000-05F4-4B96-A79A-37125B2158B5}"/>
              </c:ext>
            </c:extLst>
          </c:dPt>
          <c:cat>
            <c:strRef>
              <c:f>Sheet1!$A$3:$A$23</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strCache>
            </c:strRef>
          </c:cat>
          <c:val>
            <c:numRef>
              <c:f>Sheet1!$B$3:$B$23</c:f>
              <c:numCache>
                <c:formatCode>General</c:formatCode>
                <c:ptCount val="21"/>
                <c:pt idx="0">
                  <c:v>71517</c:v>
                </c:pt>
                <c:pt idx="1">
                  <c:v>72427</c:v>
                </c:pt>
                <c:pt idx="2">
                  <c:v>74275</c:v>
                </c:pt>
                <c:pt idx="3">
                  <c:v>75411</c:v>
                </c:pt>
                <c:pt idx="4">
                  <c:v>76131</c:v>
                </c:pt>
                <c:pt idx="5">
                  <c:v>75793</c:v>
                </c:pt>
                <c:pt idx="6">
                  <c:v>75725</c:v>
                </c:pt>
                <c:pt idx="7">
                  <c:v>75635</c:v>
                </c:pt>
                <c:pt idx="8">
                  <c:v>75462</c:v>
                </c:pt>
                <c:pt idx="9">
                  <c:v>75096</c:v>
                </c:pt>
                <c:pt idx="10">
                  <c:v>74960</c:v>
                </c:pt>
                <c:pt idx="11">
                  <c:v>75063</c:v>
                </c:pt>
                <c:pt idx="12">
                  <c:v>75012</c:v>
                </c:pt>
                <c:pt idx="13">
                  <c:v>74983</c:v>
                </c:pt>
                <c:pt idx="14">
                  <c:v>75343</c:v>
                </c:pt>
                <c:pt idx="15">
                  <c:v>76533</c:v>
                </c:pt>
                <c:pt idx="16">
                  <c:v>78157</c:v>
                </c:pt>
                <c:pt idx="17">
                  <c:v>79252</c:v>
                </c:pt>
                <c:pt idx="19">
                  <c:v>82949</c:v>
                </c:pt>
                <c:pt idx="20">
                  <c:v>84428</c:v>
                </c:pt>
              </c:numCache>
            </c:numRef>
          </c:val>
          <c:extLst>
            <c:ext xmlns:c16="http://schemas.microsoft.com/office/drawing/2014/chart" uri="{C3380CC4-5D6E-409C-BE32-E72D297353CC}">
              <c16:uniqueId val="{00000000-315E-4D77-A029-313DF72EBD74}"/>
            </c:ext>
          </c:extLst>
        </c:ser>
        <c:dLbls>
          <c:showLegendKey val="0"/>
          <c:showVal val="0"/>
          <c:showCatName val="0"/>
          <c:showSerName val="0"/>
          <c:showPercent val="0"/>
          <c:showBubbleSize val="0"/>
        </c:dLbls>
        <c:gapWidth val="50"/>
        <c:overlap val="-10"/>
        <c:axId val="299835632"/>
        <c:axId val="299834648"/>
      </c:barChart>
      <c:lineChart>
        <c:grouping val="standard"/>
        <c:varyColors val="0"/>
        <c:ser>
          <c:idx val="1"/>
          <c:order val="1"/>
          <c:tx>
            <c:strRef>
              <c:f>Sheet1!$C$1</c:f>
              <c:strCache>
                <c:ptCount val="1"/>
                <c:pt idx="0">
                  <c:v>Homeownership Rate (Right scale)</c:v>
                </c:pt>
              </c:strCache>
            </c:strRef>
          </c:tx>
          <c:spPr>
            <a:ln w="63500" cap="rnd">
              <a:solidFill>
                <a:srgbClr val="653052"/>
              </a:solidFill>
              <a:round/>
            </a:ln>
            <a:effectLst/>
          </c:spPr>
          <c:marker>
            <c:symbol val="none"/>
          </c:marker>
          <c:dPt>
            <c:idx val="18"/>
            <c:marker>
              <c:symbol val="none"/>
            </c:marker>
            <c:bubble3D val="0"/>
            <c:spPr>
              <a:ln w="63500" cap="rnd">
                <a:solidFill>
                  <a:srgbClr val="653052"/>
                </a:solidFill>
                <a:prstDash val="sysDot"/>
                <a:round/>
              </a:ln>
              <a:effectLst/>
            </c:spPr>
            <c:extLst>
              <c:ext xmlns:c16="http://schemas.microsoft.com/office/drawing/2014/chart" uri="{C3380CC4-5D6E-409C-BE32-E72D297353CC}">
                <c16:uniqueId val="{00000001-05F4-4B96-A79A-37125B2158B5}"/>
              </c:ext>
            </c:extLst>
          </c:dPt>
          <c:dPt>
            <c:idx val="19"/>
            <c:marker>
              <c:symbol val="none"/>
            </c:marker>
            <c:bubble3D val="0"/>
            <c:spPr>
              <a:ln w="63500" cap="rnd">
                <a:solidFill>
                  <a:srgbClr val="653052"/>
                </a:solidFill>
                <a:prstDash val="sysDot"/>
                <a:round/>
              </a:ln>
              <a:effectLst/>
            </c:spPr>
            <c:extLst>
              <c:ext xmlns:c16="http://schemas.microsoft.com/office/drawing/2014/chart" uri="{C3380CC4-5D6E-409C-BE32-E72D297353CC}">
                <c16:uniqueId val="{00000002-05F4-4B96-A79A-37125B2158B5}"/>
              </c:ext>
            </c:extLst>
          </c:dPt>
          <c:cat>
            <c:strRef>
              <c:f>Sheet1!$A$3:$A$23</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strCache>
            </c:strRef>
          </c:cat>
          <c:val>
            <c:numRef>
              <c:f>Sheet1!$C$3:$C$23</c:f>
              <c:numCache>
                <c:formatCode>General</c:formatCode>
                <c:ptCount val="21"/>
                <c:pt idx="0">
                  <c:v>67.90513</c:v>
                </c:pt>
                <c:pt idx="1">
                  <c:v>68.255880000000005</c:v>
                </c:pt>
                <c:pt idx="2">
                  <c:v>69.024959999999993</c:v>
                </c:pt>
                <c:pt idx="3">
                  <c:v>68.878559999999993</c:v>
                </c:pt>
                <c:pt idx="4">
                  <c:v>68.776709999999994</c:v>
                </c:pt>
                <c:pt idx="5">
                  <c:v>68.123639999999995</c:v>
                </c:pt>
                <c:pt idx="6">
                  <c:v>67.810190000000006</c:v>
                </c:pt>
                <c:pt idx="7">
                  <c:v>67.353840000000005</c:v>
                </c:pt>
                <c:pt idx="8">
                  <c:v>66.838499999999996</c:v>
                </c:pt>
                <c:pt idx="9">
                  <c:v>66.138239999999996</c:v>
                </c:pt>
                <c:pt idx="10">
                  <c:v>65.433530000000005</c:v>
                </c:pt>
                <c:pt idx="11">
                  <c:v>65.110249999999994</c:v>
                </c:pt>
                <c:pt idx="12">
                  <c:v>64.459360000000004</c:v>
                </c:pt>
                <c:pt idx="13">
                  <c:v>63.662529999999997</c:v>
                </c:pt>
                <c:pt idx="14">
                  <c:v>63.425370000000001</c:v>
                </c:pt>
                <c:pt idx="15">
                  <c:v>63.861579999999996</c:v>
                </c:pt>
                <c:pt idx="16">
                  <c:v>64.397239999999996</c:v>
                </c:pt>
                <c:pt idx="17">
                  <c:v>64.55744</c:v>
                </c:pt>
                <c:pt idx="19">
                  <c:v>65.452809999999999</c:v>
                </c:pt>
                <c:pt idx="20">
                  <c:v>65.770799999999994</c:v>
                </c:pt>
              </c:numCache>
            </c:numRef>
          </c:val>
          <c:smooth val="0"/>
          <c:extLst>
            <c:ext xmlns:c16="http://schemas.microsoft.com/office/drawing/2014/chart" uri="{C3380CC4-5D6E-409C-BE32-E72D297353CC}">
              <c16:uniqueId val="{00000001-315E-4D77-A029-313DF72EBD74}"/>
            </c:ext>
          </c:extLst>
        </c:ser>
        <c:dLbls>
          <c:showLegendKey val="0"/>
          <c:showVal val="0"/>
          <c:showCatName val="0"/>
          <c:showSerName val="0"/>
          <c:showPercent val="0"/>
          <c:showBubbleSize val="0"/>
        </c:dLbls>
        <c:marker val="1"/>
        <c:smooth val="0"/>
        <c:axId val="491855648"/>
        <c:axId val="363126344"/>
      </c:lineChart>
      <c:catAx>
        <c:axId val="299835632"/>
        <c:scaling>
          <c:orientation val="minMax"/>
        </c:scaling>
        <c:delete val="0"/>
        <c:axPos val="b"/>
        <c:numFmt formatCode="General" sourceLinked="1"/>
        <c:majorTickMark val="out"/>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99834648"/>
        <c:crosses val="autoZero"/>
        <c:auto val="1"/>
        <c:lblAlgn val="ctr"/>
        <c:lblOffset val="100"/>
        <c:noMultiLvlLbl val="0"/>
      </c:catAx>
      <c:valAx>
        <c:axId val="299834648"/>
        <c:scaling>
          <c:orientation val="minMax"/>
          <c:max val="85000"/>
          <c:min val="65000"/>
        </c:scaling>
        <c:delete val="0"/>
        <c:axPos val="l"/>
        <c:majorGridlines>
          <c:spPr>
            <a:ln w="9525" cap="flat" cmpd="sng" algn="ctr">
              <a:solidFill>
                <a:schemeClr val="tx1">
                  <a:lumMod val="40000"/>
                  <a:lumOff val="60000"/>
                </a:schemeClr>
              </a:solidFill>
              <a:prstDash val="dash"/>
              <a:round/>
            </a:ln>
            <a:effectLst/>
          </c:spPr>
        </c:majorGridlines>
        <c:numFmt formatCode="General"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9835632"/>
        <c:crosses val="autoZero"/>
        <c:crossBetween val="between"/>
        <c:dispUnits>
          <c:builtInUnit val="thousands"/>
        </c:dispUnits>
      </c:valAx>
      <c:valAx>
        <c:axId val="363126344"/>
        <c:scaling>
          <c:orientation val="minMax"/>
        </c:scaling>
        <c:delete val="0"/>
        <c:axPos val="r"/>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91855648"/>
        <c:crosses val="max"/>
        <c:crossBetween val="between"/>
      </c:valAx>
      <c:catAx>
        <c:axId val="491855648"/>
        <c:scaling>
          <c:orientation val="minMax"/>
        </c:scaling>
        <c:delete val="1"/>
        <c:axPos val="b"/>
        <c:numFmt formatCode="General" sourceLinked="1"/>
        <c:majorTickMark val="out"/>
        <c:minorTickMark val="none"/>
        <c:tickLblPos val="nextTo"/>
        <c:crossAx val="363126344"/>
        <c:crosses val="autoZero"/>
        <c:auto val="1"/>
        <c:lblAlgn val="ctr"/>
        <c:lblOffset val="100"/>
        <c:noMultiLvlLbl val="0"/>
      </c:catAx>
      <c:spPr>
        <a:noFill/>
        <a:ln>
          <a:noFill/>
        </a:ln>
        <a:effectLst/>
      </c:spPr>
    </c:plotArea>
    <c:legend>
      <c:legendPos val="b"/>
      <c:layout>
        <c:manualLayout>
          <c:xMode val="edge"/>
          <c:yMode val="edge"/>
          <c:x val="0"/>
          <c:y val="0.94188405452339607"/>
          <c:w val="0.51096988940066268"/>
          <c:h val="5.81159454766039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baseline="0">
                <a:solidFill>
                  <a:schemeClr val="tx1">
                    <a:lumMod val="50000"/>
                  </a:schemeClr>
                </a:solidFill>
              </a:rPr>
              <a:t>Trillions of 2022 Dollars</a:t>
            </a:r>
            <a:endParaRPr lang="en-US" sz="1600" b="1">
              <a:solidFill>
                <a:schemeClr val="tx1">
                  <a:lumMod val="50000"/>
                </a:schemeClr>
              </a:solidFill>
            </a:endParaRPr>
          </a:p>
        </c:rich>
      </c:tx>
      <c:layout>
        <c:manualLayout>
          <c:xMode val="edge"/>
          <c:yMode val="edge"/>
          <c:x val="5.8182752167249582E-4"/>
          <c:y val="1.667645452413035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8560171194887175E-2"/>
          <c:y val="0.11652614774356829"/>
          <c:w val="0.92626356703654333"/>
          <c:h val="0.71657860448552102"/>
        </c:manualLayout>
      </c:layout>
      <c:areaChart>
        <c:grouping val="standard"/>
        <c:varyColors val="0"/>
        <c:ser>
          <c:idx val="0"/>
          <c:order val="0"/>
          <c:tx>
            <c:strRef>
              <c:f>Sheet1!$B$1</c:f>
              <c:strCache>
                <c:ptCount val="1"/>
                <c:pt idx="0">
                  <c:v>Aggregate Home Equity</c:v>
                </c:pt>
              </c:strCache>
            </c:strRef>
          </c:tx>
          <c:spPr>
            <a:solidFill>
              <a:srgbClr val="F3C669"/>
            </a:solidFill>
            <a:ln w="63500">
              <a:noFill/>
            </a:ln>
            <a:effectLst/>
          </c:spPr>
          <c:cat>
            <c:numRef>
              <c:f>Sheet1!$A$10:$A$109</c:f>
              <c:numCache>
                <c:formatCode>General</c:formatCode>
                <c:ptCount val="100"/>
                <c:pt idx="0">
                  <c:v>1998</c:v>
                </c:pt>
                <c:pt idx="1">
                  <c:v>1998</c:v>
                </c:pt>
                <c:pt idx="2">
                  <c:v>1998</c:v>
                </c:pt>
                <c:pt idx="3">
                  <c:v>1998</c:v>
                </c:pt>
                <c:pt idx="4">
                  <c:v>1999</c:v>
                </c:pt>
                <c:pt idx="5">
                  <c:v>1999</c:v>
                </c:pt>
                <c:pt idx="6">
                  <c:v>1999</c:v>
                </c:pt>
                <c:pt idx="7">
                  <c:v>1999</c:v>
                </c:pt>
                <c:pt idx="8">
                  <c:v>2000</c:v>
                </c:pt>
                <c:pt idx="9">
                  <c:v>2000</c:v>
                </c:pt>
                <c:pt idx="10">
                  <c:v>2000</c:v>
                </c:pt>
                <c:pt idx="11">
                  <c:v>2000</c:v>
                </c:pt>
                <c:pt idx="12">
                  <c:v>2001</c:v>
                </c:pt>
                <c:pt idx="13">
                  <c:v>2001</c:v>
                </c:pt>
                <c:pt idx="14">
                  <c:v>2001</c:v>
                </c:pt>
                <c:pt idx="15">
                  <c:v>2001</c:v>
                </c:pt>
                <c:pt idx="16">
                  <c:v>2002</c:v>
                </c:pt>
                <c:pt idx="17">
                  <c:v>2002</c:v>
                </c:pt>
                <c:pt idx="18">
                  <c:v>2002</c:v>
                </c:pt>
                <c:pt idx="19">
                  <c:v>2002</c:v>
                </c:pt>
                <c:pt idx="20">
                  <c:v>2003</c:v>
                </c:pt>
                <c:pt idx="21">
                  <c:v>2003</c:v>
                </c:pt>
                <c:pt idx="22">
                  <c:v>2003</c:v>
                </c:pt>
                <c:pt idx="23">
                  <c:v>2003</c:v>
                </c:pt>
                <c:pt idx="24">
                  <c:v>2004</c:v>
                </c:pt>
                <c:pt idx="25">
                  <c:v>2004</c:v>
                </c:pt>
                <c:pt idx="26">
                  <c:v>2004</c:v>
                </c:pt>
                <c:pt idx="27">
                  <c:v>2004</c:v>
                </c:pt>
                <c:pt idx="28">
                  <c:v>2005</c:v>
                </c:pt>
                <c:pt idx="29">
                  <c:v>2005</c:v>
                </c:pt>
                <c:pt idx="30">
                  <c:v>2005</c:v>
                </c:pt>
                <c:pt idx="31">
                  <c:v>2005</c:v>
                </c:pt>
                <c:pt idx="32">
                  <c:v>2006</c:v>
                </c:pt>
                <c:pt idx="33">
                  <c:v>2006</c:v>
                </c:pt>
                <c:pt idx="34">
                  <c:v>2006</c:v>
                </c:pt>
                <c:pt idx="35">
                  <c:v>2006</c:v>
                </c:pt>
                <c:pt idx="36">
                  <c:v>2007</c:v>
                </c:pt>
                <c:pt idx="37">
                  <c:v>2007</c:v>
                </c:pt>
                <c:pt idx="38">
                  <c:v>2007</c:v>
                </c:pt>
                <c:pt idx="39">
                  <c:v>2007</c:v>
                </c:pt>
                <c:pt idx="40">
                  <c:v>2008</c:v>
                </c:pt>
                <c:pt idx="41">
                  <c:v>2008</c:v>
                </c:pt>
                <c:pt idx="42">
                  <c:v>2008</c:v>
                </c:pt>
                <c:pt idx="43">
                  <c:v>2008</c:v>
                </c:pt>
                <c:pt idx="44">
                  <c:v>2009</c:v>
                </c:pt>
                <c:pt idx="45">
                  <c:v>2009</c:v>
                </c:pt>
                <c:pt idx="46">
                  <c:v>2009</c:v>
                </c:pt>
                <c:pt idx="47">
                  <c:v>2009</c:v>
                </c:pt>
                <c:pt idx="48">
                  <c:v>2010</c:v>
                </c:pt>
                <c:pt idx="49">
                  <c:v>2010</c:v>
                </c:pt>
                <c:pt idx="50">
                  <c:v>2010</c:v>
                </c:pt>
                <c:pt idx="51">
                  <c:v>2010</c:v>
                </c:pt>
                <c:pt idx="52">
                  <c:v>2011</c:v>
                </c:pt>
                <c:pt idx="53">
                  <c:v>2011</c:v>
                </c:pt>
                <c:pt idx="54">
                  <c:v>2011</c:v>
                </c:pt>
                <c:pt idx="55">
                  <c:v>2011</c:v>
                </c:pt>
                <c:pt idx="56">
                  <c:v>2012</c:v>
                </c:pt>
                <c:pt idx="57">
                  <c:v>2012</c:v>
                </c:pt>
                <c:pt idx="58">
                  <c:v>2012</c:v>
                </c:pt>
                <c:pt idx="59">
                  <c:v>2012</c:v>
                </c:pt>
                <c:pt idx="60">
                  <c:v>2013</c:v>
                </c:pt>
                <c:pt idx="61">
                  <c:v>2013</c:v>
                </c:pt>
                <c:pt idx="62">
                  <c:v>2013</c:v>
                </c:pt>
                <c:pt idx="63">
                  <c:v>2013</c:v>
                </c:pt>
                <c:pt idx="64">
                  <c:v>2014</c:v>
                </c:pt>
                <c:pt idx="65">
                  <c:v>2014</c:v>
                </c:pt>
                <c:pt idx="66">
                  <c:v>2014</c:v>
                </c:pt>
                <c:pt idx="67">
                  <c:v>2014</c:v>
                </c:pt>
                <c:pt idx="68">
                  <c:v>2015</c:v>
                </c:pt>
                <c:pt idx="69">
                  <c:v>2015</c:v>
                </c:pt>
                <c:pt idx="70">
                  <c:v>2015</c:v>
                </c:pt>
                <c:pt idx="71">
                  <c:v>2015</c:v>
                </c:pt>
                <c:pt idx="72">
                  <c:v>2016</c:v>
                </c:pt>
                <c:pt idx="73">
                  <c:v>2016</c:v>
                </c:pt>
                <c:pt idx="74">
                  <c:v>2016</c:v>
                </c:pt>
                <c:pt idx="75">
                  <c:v>2016</c:v>
                </c:pt>
                <c:pt idx="76">
                  <c:v>2017</c:v>
                </c:pt>
                <c:pt idx="77">
                  <c:v>2017</c:v>
                </c:pt>
                <c:pt idx="78">
                  <c:v>2017</c:v>
                </c:pt>
                <c:pt idx="79">
                  <c:v>2017</c:v>
                </c:pt>
                <c:pt idx="80">
                  <c:v>2018</c:v>
                </c:pt>
                <c:pt idx="81">
                  <c:v>2018</c:v>
                </c:pt>
                <c:pt idx="82">
                  <c:v>2018</c:v>
                </c:pt>
                <c:pt idx="83">
                  <c:v>2018</c:v>
                </c:pt>
                <c:pt idx="84">
                  <c:v>2019</c:v>
                </c:pt>
                <c:pt idx="85">
                  <c:v>2019</c:v>
                </c:pt>
                <c:pt idx="86">
                  <c:v>2019</c:v>
                </c:pt>
                <c:pt idx="87">
                  <c:v>2019</c:v>
                </c:pt>
                <c:pt idx="88">
                  <c:v>2020</c:v>
                </c:pt>
                <c:pt idx="89">
                  <c:v>2020</c:v>
                </c:pt>
                <c:pt idx="90">
                  <c:v>2020</c:v>
                </c:pt>
                <c:pt idx="91">
                  <c:v>2020</c:v>
                </c:pt>
                <c:pt idx="92">
                  <c:v>2021</c:v>
                </c:pt>
                <c:pt idx="93">
                  <c:v>2021</c:v>
                </c:pt>
                <c:pt idx="94">
                  <c:v>2021</c:v>
                </c:pt>
                <c:pt idx="95">
                  <c:v>2021</c:v>
                </c:pt>
                <c:pt idx="96">
                  <c:v>2022</c:v>
                </c:pt>
                <c:pt idx="97">
                  <c:v>2022</c:v>
                </c:pt>
                <c:pt idx="98">
                  <c:v>2022</c:v>
                </c:pt>
                <c:pt idx="99">
                  <c:v>2022</c:v>
                </c:pt>
              </c:numCache>
            </c:numRef>
          </c:cat>
          <c:val>
            <c:numRef>
              <c:f>Sheet1!$B$10:$B$109</c:f>
              <c:numCache>
                <c:formatCode>General</c:formatCode>
                <c:ptCount val="100"/>
                <c:pt idx="0">
                  <c:v>10008048</c:v>
                </c:pt>
                <c:pt idx="1">
                  <c:v>10228877</c:v>
                </c:pt>
                <c:pt idx="2">
                  <c:v>10473404</c:v>
                </c:pt>
                <c:pt idx="3">
                  <c:v>10706427</c:v>
                </c:pt>
                <c:pt idx="4">
                  <c:v>10912372</c:v>
                </c:pt>
                <c:pt idx="5">
                  <c:v>11071010</c:v>
                </c:pt>
                <c:pt idx="6">
                  <c:v>11286623</c:v>
                </c:pt>
                <c:pt idx="7">
                  <c:v>11502591</c:v>
                </c:pt>
                <c:pt idx="8">
                  <c:v>11955871</c:v>
                </c:pt>
                <c:pt idx="9">
                  <c:v>12343978</c:v>
                </c:pt>
                <c:pt idx="10">
                  <c:v>12715650</c:v>
                </c:pt>
                <c:pt idx="11">
                  <c:v>13161738</c:v>
                </c:pt>
                <c:pt idx="12">
                  <c:v>14088984</c:v>
                </c:pt>
                <c:pt idx="13">
                  <c:v>14277264</c:v>
                </c:pt>
                <c:pt idx="14">
                  <c:v>14670728</c:v>
                </c:pt>
                <c:pt idx="15">
                  <c:v>15148995</c:v>
                </c:pt>
                <c:pt idx="16">
                  <c:v>15562722</c:v>
                </c:pt>
                <c:pt idx="17">
                  <c:v>15660677</c:v>
                </c:pt>
                <c:pt idx="18">
                  <c:v>15889277</c:v>
                </c:pt>
                <c:pt idx="19">
                  <c:v>16102813</c:v>
                </c:pt>
                <c:pt idx="20">
                  <c:v>16260308</c:v>
                </c:pt>
                <c:pt idx="21">
                  <c:v>16435202</c:v>
                </c:pt>
                <c:pt idx="22">
                  <c:v>16633717</c:v>
                </c:pt>
                <c:pt idx="23">
                  <c:v>16996850</c:v>
                </c:pt>
                <c:pt idx="24">
                  <c:v>17651698</c:v>
                </c:pt>
                <c:pt idx="25">
                  <c:v>17897878</c:v>
                </c:pt>
                <c:pt idx="26">
                  <c:v>18590565</c:v>
                </c:pt>
                <c:pt idx="27">
                  <c:v>19105122</c:v>
                </c:pt>
                <c:pt idx="28">
                  <c:v>19713295</c:v>
                </c:pt>
                <c:pt idx="29">
                  <c:v>19978010</c:v>
                </c:pt>
                <c:pt idx="30">
                  <c:v>20354221</c:v>
                </c:pt>
                <c:pt idx="31">
                  <c:v>20842430</c:v>
                </c:pt>
                <c:pt idx="32">
                  <c:v>20504240</c:v>
                </c:pt>
                <c:pt idx="33">
                  <c:v>20212840</c:v>
                </c:pt>
                <c:pt idx="34">
                  <c:v>20185479</c:v>
                </c:pt>
                <c:pt idx="35">
                  <c:v>20406602</c:v>
                </c:pt>
                <c:pt idx="36">
                  <c:v>19606590</c:v>
                </c:pt>
                <c:pt idx="37">
                  <c:v>18706160</c:v>
                </c:pt>
                <c:pt idx="38">
                  <c:v>18185000</c:v>
                </c:pt>
                <c:pt idx="39">
                  <c:v>17424810</c:v>
                </c:pt>
                <c:pt idx="40">
                  <c:v>16209973</c:v>
                </c:pt>
                <c:pt idx="41">
                  <c:v>15000030</c:v>
                </c:pt>
                <c:pt idx="42">
                  <c:v>14090214</c:v>
                </c:pt>
                <c:pt idx="43">
                  <c:v>14067431</c:v>
                </c:pt>
                <c:pt idx="44">
                  <c:v>13497920</c:v>
                </c:pt>
                <c:pt idx="45">
                  <c:v>12757954</c:v>
                </c:pt>
                <c:pt idx="46">
                  <c:v>12282734</c:v>
                </c:pt>
                <c:pt idx="47">
                  <c:v>11991303</c:v>
                </c:pt>
                <c:pt idx="48">
                  <c:v>11957147</c:v>
                </c:pt>
                <c:pt idx="49">
                  <c:v>11844192</c:v>
                </c:pt>
                <c:pt idx="50">
                  <c:v>11746401</c:v>
                </c:pt>
                <c:pt idx="51">
                  <c:v>11587869</c:v>
                </c:pt>
                <c:pt idx="52">
                  <c:v>11034876</c:v>
                </c:pt>
                <c:pt idx="53">
                  <c:v>10699586</c:v>
                </c:pt>
                <c:pt idx="54">
                  <c:v>10614803</c:v>
                </c:pt>
                <c:pt idx="55">
                  <c:v>10522772</c:v>
                </c:pt>
                <c:pt idx="56">
                  <c:v>10286205</c:v>
                </c:pt>
                <c:pt idx="57">
                  <c:v>10483111</c:v>
                </c:pt>
                <c:pt idx="58">
                  <c:v>10826697</c:v>
                </c:pt>
                <c:pt idx="59">
                  <c:v>11149591</c:v>
                </c:pt>
                <c:pt idx="60">
                  <c:v>11659674</c:v>
                </c:pt>
                <c:pt idx="61">
                  <c:v>12234667</c:v>
                </c:pt>
                <c:pt idx="62">
                  <c:v>12818428</c:v>
                </c:pt>
                <c:pt idx="63">
                  <c:v>13357638</c:v>
                </c:pt>
                <c:pt idx="64">
                  <c:v>13683234</c:v>
                </c:pt>
                <c:pt idx="65">
                  <c:v>14013758</c:v>
                </c:pt>
                <c:pt idx="66">
                  <c:v>14500590</c:v>
                </c:pt>
                <c:pt idx="67">
                  <c:v>15028197</c:v>
                </c:pt>
                <c:pt idx="68">
                  <c:v>15670471</c:v>
                </c:pt>
                <c:pt idx="69">
                  <c:v>15930618</c:v>
                </c:pt>
                <c:pt idx="70">
                  <c:v>16415973</c:v>
                </c:pt>
                <c:pt idx="71">
                  <c:v>16923253</c:v>
                </c:pt>
                <c:pt idx="72">
                  <c:v>17355593</c:v>
                </c:pt>
                <c:pt idx="73">
                  <c:v>17698172</c:v>
                </c:pt>
                <c:pt idx="74">
                  <c:v>18213853</c:v>
                </c:pt>
                <c:pt idx="75">
                  <c:v>18672630</c:v>
                </c:pt>
                <c:pt idx="76">
                  <c:v>18984643</c:v>
                </c:pt>
                <c:pt idx="77">
                  <c:v>19427217</c:v>
                </c:pt>
                <c:pt idx="78">
                  <c:v>19899410</c:v>
                </c:pt>
                <c:pt idx="79">
                  <c:v>20280413</c:v>
                </c:pt>
                <c:pt idx="80">
                  <c:v>20806080</c:v>
                </c:pt>
                <c:pt idx="81">
                  <c:v>20934751</c:v>
                </c:pt>
                <c:pt idx="82">
                  <c:v>21217905</c:v>
                </c:pt>
                <c:pt idx="83">
                  <c:v>21563370</c:v>
                </c:pt>
                <c:pt idx="84">
                  <c:v>22116410</c:v>
                </c:pt>
                <c:pt idx="85">
                  <c:v>22163028</c:v>
                </c:pt>
                <c:pt idx="86">
                  <c:v>22381692</c:v>
                </c:pt>
                <c:pt idx="87">
                  <c:v>22677819</c:v>
                </c:pt>
                <c:pt idx="88">
                  <c:v>23304257</c:v>
                </c:pt>
                <c:pt idx="89">
                  <c:v>24261409</c:v>
                </c:pt>
                <c:pt idx="90">
                  <c:v>24575808</c:v>
                </c:pt>
                <c:pt idx="91">
                  <c:v>25450781</c:v>
                </c:pt>
                <c:pt idx="92">
                  <c:v>26427291</c:v>
                </c:pt>
                <c:pt idx="93">
                  <c:v>27508664</c:v>
                </c:pt>
                <c:pt idx="94">
                  <c:v>28721612</c:v>
                </c:pt>
                <c:pt idx="95">
                  <c:v>29456533</c:v>
                </c:pt>
                <c:pt idx="96">
                  <c:v>30679168</c:v>
                </c:pt>
                <c:pt idx="97">
                  <c:v>31338306</c:v>
                </c:pt>
                <c:pt idx="98">
                  <c:v>31079854</c:v>
                </c:pt>
                <c:pt idx="99">
                  <c:v>30981345</c:v>
                </c:pt>
              </c:numCache>
            </c:numRef>
          </c:val>
          <c:extLst>
            <c:ext xmlns:c16="http://schemas.microsoft.com/office/drawing/2014/chart" uri="{C3380CC4-5D6E-409C-BE32-E72D297353CC}">
              <c16:uniqueId val="{00000000-92F7-4CD1-A18A-9A8C80B9E247}"/>
            </c:ext>
          </c:extLst>
        </c:ser>
        <c:dLbls>
          <c:showLegendKey val="0"/>
          <c:showVal val="0"/>
          <c:showCatName val="0"/>
          <c:showSerName val="0"/>
          <c:showPercent val="0"/>
          <c:showBubbleSize val="0"/>
        </c:dLbls>
        <c:axId val="694063384"/>
        <c:axId val="694064696"/>
      </c:areaChart>
      <c:lineChart>
        <c:grouping val="standard"/>
        <c:varyColors val="0"/>
        <c:ser>
          <c:idx val="1"/>
          <c:order val="1"/>
          <c:tx>
            <c:strRef>
              <c:f>Sheet1!$C$1</c:f>
              <c:strCache>
                <c:ptCount val="1"/>
                <c:pt idx="0">
                  <c:v>Aggregate Mortgage Debt</c:v>
                </c:pt>
              </c:strCache>
            </c:strRef>
          </c:tx>
          <c:spPr>
            <a:ln w="63500" cap="rnd">
              <a:solidFill>
                <a:srgbClr val="653052"/>
              </a:solidFill>
              <a:round/>
            </a:ln>
            <a:effectLst/>
          </c:spPr>
          <c:marker>
            <c:symbol val="none"/>
          </c:marker>
          <c:cat>
            <c:numRef>
              <c:f>Sheet1!$A$10:$A$109</c:f>
              <c:numCache>
                <c:formatCode>General</c:formatCode>
                <c:ptCount val="100"/>
                <c:pt idx="0">
                  <c:v>1998</c:v>
                </c:pt>
                <c:pt idx="1">
                  <c:v>1998</c:v>
                </c:pt>
                <c:pt idx="2">
                  <c:v>1998</c:v>
                </c:pt>
                <c:pt idx="3">
                  <c:v>1998</c:v>
                </c:pt>
                <c:pt idx="4">
                  <c:v>1999</c:v>
                </c:pt>
                <c:pt idx="5">
                  <c:v>1999</c:v>
                </c:pt>
                <c:pt idx="6">
                  <c:v>1999</c:v>
                </c:pt>
                <c:pt idx="7">
                  <c:v>1999</c:v>
                </c:pt>
                <c:pt idx="8">
                  <c:v>2000</c:v>
                </c:pt>
                <c:pt idx="9">
                  <c:v>2000</c:v>
                </c:pt>
                <c:pt idx="10">
                  <c:v>2000</c:v>
                </c:pt>
                <c:pt idx="11">
                  <c:v>2000</c:v>
                </c:pt>
                <c:pt idx="12">
                  <c:v>2001</c:v>
                </c:pt>
                <c:pt idx="13">
                  <c:v>2001</c:v>
                </c:pt>
                <c:pt idx="14">
                  <c:v>2001</c:v>
                </c:pt>
                <c:pt idx="15">
                  <c:v>2001</c:v>
                </c:pt>
                <c:pt idx="16">
                  <c:v>2002</c:v>
                </c:pt>
                <c:pt idx="17">
                  <c:v>2002</c:v>
                </c:pt>
                <c:pt idx="18">
                  <c:v>2002</c:v>
                </c:pt>
                <c:pt idx="19">
                  <c:v>2002</c:v>
                </c:pt>
                <c:pt idx="20">
                  <c:v>2003</c:v>
                </c:pt>
                <c:pt idx="21">
                  <c:v>2003</c:v>
                </c:pt>
                <c:pt idx="22">
                  <c:v>2003</c:v>
                </c:pt>
                <c:pt idx="23">
                  <c:v>2003</c:v>
                </c:pt>
                <c:pt idx="24">
                  <c:v>2004</c:v>
                </c:pt>
                <c:pt idx="25">
                  <c:v>2004</c:v>
                </c:pt>
                <c:pt idx="26">
                  <c:v>2004</c:v>
                </c:pt>
                <c:pt idx="27">
                  <c:v>2004</c:v>
                </c:pt>
                <c:pt idx="28">
                  <c:v>2005</c:v>
                </c:pt>
                <c:pt idx="29">
                  <c:v>2005</c:v>
                </c:pt>
                <c:pt idx="30">
                  <c:v>2005</c:v>
                </c:pt>
                <c:pt idx="31">
                  <c:v>2005</c:v>
                </c:pt>
                <c:pt idx="32">
                  <c:v>2006</c:v>
                </c:pt>
                <c:pt idx="33">
                  <c:v>2006</c:v>
                </c:pt>
                <c:pt idx="34">
                  <c:v>2006</c:v>
                </c:pt>
                <c:pt idx="35">
                  <c:v>2006</c:v>
                </c:pt>
                <c:pt idx="36">
                  <c:v>2007</c:v>
                </c:pt>
                <c:pt idx="37">
                  <c:v>2007</c:v>
                </c:pt>
                <c:pt idx="38">
                  <c:v>2007</c:v>
                </c:pt>
                <c:pt idx="39">
                  <c:v>2007</c:v>
                </c:pt>
                <c:pt idx="40">
                  <c:v>2008</c:v>
                </c:pt>
                <c:pt idx="41">
                  <c:v>2008</c:v>
                </c:pt>
                <c:pt idx="42">
                  <c:v>2008</c:v>
                </c:pt>
                <c:pt idx="43">
                  <c:v>2008</c:v>
                </c:pt>
                <c:pt idx="44">
                  <c:v>2009</c:v>
                </c:pt>
                <c:pt idx="45">
                  <c:v>2009</c:v>
                </c:pt>
                <c:pt idx="46">
                  <c:v>2009</c:v>
                </c:pt>
                <c:pt idx="47">
                  <c:v>2009</c:v>
                </c:pt>
                <c:pt idx="48">
                  <c:v>2010</c:v>
                </c:pt>
                <c:pt idx="49">
                  <c:v>2010</c:v>
                </c:pt>
                <c:pt idx="50">
                  <c:v>2010</c:v>
                </c:pt>
                <c:pt idx="51">
                  <c:v>2010</c:v>
                </c:pt>
                <c:pt idx="52">
                  <c:v>2011</c:v>
                </c:pt>
                <c:pt idx="53">
                  <c:v>2011</c:v>
                </c:pt>
                <c:pt idx="54">
                  <c:v>2011</c:v>
                </c:pt>
                <c:pt idx="55">
                  <c:v>2011</c:v>
                </c:pt>
                <c:pt idx="56">
                  <c:v>2012</c:v>
                </c:pt>
                <c:pt idx="57">
                  <c:v>2012</c:v>
                </c:pt>
                <c:pt idx="58">
                  <c:v>2012</c:v>
                </c:pt>
                <c:pt idx="59">
                  <c:v>2012</c:v>
                </c:pt>
                <c:pt idx="60">
                  <c:v>2013</c:v>
                </c:pt>
                <c:pt idx="61">
                  <c:v>2013</c:v>
                </c:pt>
                <c:pt idx="62">
                  <c:v>2013</c:v>
                </c:pt>
                <c:pt idx="63">
                  <c:v>2013</c:v>
                </c:pt>
                <c:pt idx="64">
                  <c:v>2014</c:v>
                </c:pt>
                <c:pt idx="65">
                  <c:v>2014</c:v>
                </c:pt>
                <c:pt idx="66">
                  <c:v>2014</c:v>
                </c:pt>
                <c:pt idx="67">
                  <c:v>2014</c:v>
                </c:pt>
                <c:pt idx="68">
                  <c:v>2015</c:v>
                </c:pt>
                <c:pt idx="69">
                  <c:v>2015</c:v>
                </c:pt>
                <c:pt idx="70">
                  <c:v>2015</c:v>
                </c:pt>
                <c:pt idx="71">
                  <c:v>2015</c:v>
                </c:pt>
                <c:pt idx="72">
                  <c:v>2016</c:v>
                </c:pt>
                <c:pt idx="73">
                  <c:v>2016</c:v>
                </c:pt>
                <c:pt idx="74">
                  <c:v>2016</c:v>
                </c:pt>
                <c:pt idx="75">
                  <c:v>2016</c:v>
                </c:pt>
                <c:pt idx="76">
                  <c:v>2017</c:v>
                </c:pt>
                <c:pt idx="77">
                  <c:v>2017</c:v>
                </c:pt>
                <c:pt idx="78">
                  <c:v>2017</c:v>
                </c:pt>
                <c:pt idx="79">
                  <c:v>2017</c:v>
                </c:pt>
                <c:pt idx="80">
                  <c:v>2018</c:v>
                </c:pt>
                <c:pt idx="81">
                  <c:v>2018</c:v>
                </c:pt>
                <c:pt idx="82">
                  <c:v>2018</c:v>
                </c:pt>
                <c:pt idx="83">
                  <c:v>2018</c:v>
                </c:pt>
                <c:pt idx="84">
                  <c:v>2019</c:v>
                </c:pt>
                <c:pt idx="85">
                  <c:v>2019</c:v>
                </c:pt>
                <c:pt idx="86">
                  <c:v>2019</c:v>
                </c:pt>
                <c:pt idx="87">
                  <c:v>2019</c:v>
                </c:pt>
                <c:pt idx="88">
                  <c:v>2020</c:v>
                </c:pt>
                <c:pt idx="89">
                  <c:v>2020</c:v>
                </c:pt>
                <c:pt idx="90">
                  <c:v>2020</c:v>
                </c:pt>
                <c:pt idx="91">
                  <c:v>2020</c:v>
                </c:pt>
                <c:pt idx="92">
                  <c:v>2021</c:v>
                </c:pt>
                <c:pt idx="93">
                  <c:v>2021</c:v>
                </c:pt>
                <c:pt idx="94">
                  <c:v>2021</c:v>
                </c:pt>
                <c:pt idx="95">
                  <c:v>2021</c:v>
                </c:pt>
                <c:pt idx="96">
                  <c:v>2022</c:v>
                </c:pt>
                <c:pt idx="97">
                  <c:v>2022</c:v>
                </c:pt>
                <c:pt idx="98">
                  <c:v>2022</c:v>
                </c:pt>
                <c:pt idx="99">
                  <c:v>2022</c:v>
                </c:pt>
              </c:numCache>
            </c:numRef>
          </c:cat>
          <c:val>
            <c:numRef>
              <c:f>Sheet1!$C$10:$C$109</c:f>
              <c:numCache>
                <c:formatCode>General</c:formatCode>
                <c:ptCount val="100"/>
                <c:pt idx="0">
                  <c:v>6687307</c:v>
                </c:pt>
                <c:pt idx="1">
                  <c:v>6793521</c:v>
                </c:pt>
                <c:pt idx="2">
                  <c:v>6915804</c:v>
                </c:pt>
                <c:pt idx="3">
                  <c:v>7057902</c:v>
                </c:pt>
                <c:pt idx="4">
                  <c:v>7179054</c:v>
                </c:pt>
                <c:pt idx="5">
                  <c:v>7273024</c:v>
                </c:pt>
                <c:pt idx="6">
                  <c:v>7432401</c:v>
                </c:pt>
                <c:pt idx="7">
                  <c:v>7513845</c:v>
                </c:pt>
                <c:pt idx="8">
                  <c:v>7554077</c:v>
                </c:pt>
                <c:pt idx="9">
                  <c:v>7655435</c:v>
                </c:pt>
                <c:pt idx="10">
                  <c:v>7786121</c:v>
                </c:pt>
                <c:pt idx="11">
                  <c:v>7893748</c:v>
                </c:pt>
                <c:pt idx="12">
                  <c:v>7965798</c:v>
                </c:pt>
                <c:pt idx="13">
                  <c:v>8145249</c:v>
                </c:pt>
                <c:pt idx="14">
                  <c:v>8406857</c:v>
                </c:pt>
                <c:pt idx="15">
                  <c:v>8645673</c:v>
                </c:pt>
                <c:pt idx="16">
                  <c:v>8879377</c:v>
                </c:pt>
                <c:pt idx="17">
                  <c:v>9061157</c:v>
                </c:pt>
                <c:pt idx="18">
                  <c:v>9348148</c:v>
                </c:pt>
                <c:pt idx="19">
                  <c:v>9625326</c:v>
                </c:pt>
                <c:pt idx="20">
                  <c:v>9800820</c:v>
                </c:pt>
                <c:pt idx="21">
                  <c:v>10179300</c:v>
                </c:pt>
                <c:pt idx="22">
                  <c:v>10521906</c:v>
                </c:pt>
                <c:pt idx="23">
                  <c:v>10848690</c:v>
                </c:pt>
                <c:pt idx="24">
                  <c:v>11022216</c:v>
                </c:pt>
                <c:pt idx="25">
                  <c:v>11270539</c:v>
                </c:pt>
                <c:pt idx="26">
                  <c:v>11620033</c:v>
                </c:pt>
                <c:pt idx="27">
                  <c:v>11897397</c:v>
                </c:pt>
                <c:pt idx="28">
                  <c:v>12205011</c:v>
                </c:pt>
                <c:pt idx="29">
                  <c:v>12438569</c:v>
                </c:pt>
                <c:pt idx="30">
                  <c:v>12680287</c:v>
                </c:pt>
                <c:pt idx="31">
                  <c:v>12971686</c:v>
                </c:pt>
                <c:pt idx="32">
                  <c:v>13377443</c:v>
                </c:pt>
                <c:pt idx="33">
                  <c:v>13571645</c:v>
                </c:pt>
                <c:pt idx="34">
                  <c:v>13864999</c:v>
                </c:pt>
                <c:pt idx="35">
                  <c:v>14291496</c:v>
                </c:pt>
                <c:pt idx="36">
                  <c:v>14454006</c:v>
                </c:pt>
                <c:pt idx="37">
                  <c:v>14391221</c:v>
                </c:pt>
                <c:pt idx="38">
                  <c:v>14640828</c:v>
                </c:pt>
                <c:pt idx="39">
                  <c:v>14639712</c:v>
                </c:pt>
                <c:pt idx="40">
                  <c:v>14567037</c:v>
                </c:pt>
                <c:pt idx="41">
                  <c:v>14129958</c:v>
                </c:pt>
                <c:pt idx="42">
                  <c:v>13894848</c:v>
                </c:pt>
                <c:pt idx="43">
                  <c:v>14379748</c:v>
                </c:pt>
                <c:pt idx="44">
                  <c:v>14528849</c:v>
                </c:pt>
                <c:pt idx="45">
                  <c:v>14290201</c:v>
                </c:pt>
                <c:pt idx="46">
                  <c:v>14071581</c:v>
                </c:pt>
                <c:pt idx="47">
                  <c:v>13924615</c:v>
                </c:pt>
                <c:pt idx="48">
                  <c:v>13655719</c:v>
                </c:pt>
                <c:pt idx="49">
                  <c:v>13477019</c:v>
                </c:pt>
                <c:pt idx="50">
                  <c:v>13365625</c:v>
                </c:pt>
                <c:pt idx="51">
                  <c:v>13086787</c:v>
                </c:pt>
                <c:pt idx="52">
                  <c:v>12821973</c:v>
                </c:pt>
                <c:pt idx="53">
                  <c:v>12445838</c:v>
                </c:pt>
                <c:pt idx="54">
                  <c:v>12339686</c:v>
                </c:pt>
                <c:pt idx="55">
                  <c:v>12326075</c:v>
                </c:pt>
                <c:pt idx="56">
                  <c:v>12134771</c:v>
                </c:pt>
                <c:pt idx="57">
                  <c:v>11938301</c:v>
                </c:pt>
                <c:pt idx="58">
                  <c:v>11864683</c:v>
                </c:pt>
                <c:pt idx="59">
                  <c:v>11808906</c:v>
                </c:pt>
                <c:pt idx="60">
                  <c:v>11681866</c:v>
                </c:pt>
                <c:pt idx="61">
                  <c:v>11575883</c:v>
                </c:pt>
                <c:pt idx="62">
                  <c:v>11553485</c:v>
                </c:pt>
                <c:pt idx="63">
                  <c:v>11605169</c:v>
                </c:pt>
                <c:pt idx="64">
                  <c:v>11469688</c:v>
                </c:pt>
                <c:pt idx="65">
                  <c:v>11295014</c:v>
                </c:pt>
                <c:pt idx="66">
                  <c:v>11319536</c:v>
                </c:pt>
                <c:pt idx="67">
                  <c:v>11493856</c:v>
                </c:pt>
                <c:pt idx="68">
                  <c:v>11588956</c:v>
                </c:pt>
                <c:pt idx="69">
                  <c:v>11473231</c:v>
                </c:pt>
                <c:pt idx="70">
                  <c:v>11529174</c:v>
                </c:pt>
                <c:pt idx="71">
                  <c:v>11722467</c:v>
                </c:pt>
                <c:pt idx="72">
                  <c:v>11749506</c:v>
                </c:pt>
                <c:pt idx="73">
                  <c:v>11661554</c:v>
                </c:pt>
                <c:pt idx="74">
                  <c:v>11747404</c:v>
                </c:pt>
                <c:pt idx="75">
                  <c:v>11817739</c:v>
                </c:pt>
                <c:pt idx="76">
                  <c:v>11783687</c:v>
                </c:pt>
                <c:pt idx="77">
                  <c:v>11813844</c:v>
                </c:pt>
                <c:pt idx="78">
                  <c:v>11890208</c:v>
                </c:pt>
                <c:pt idx="79">
                  <c:v>11960282</c:v>
                </c:pt>
                <c:pt idx="80">
                  <c:v>11896568</c:v>
                </c:pt>
                <c:pt idx="81">
                  <c:v>11867288</c:v>
                </c:pt>
                <c:pt idx="82">
                  <c:v>11967830</c:v>
                </c:pt>
                <c:pt idx="83">
                  <c:v>12085839</c:v>
                </c:pt>
                <c:pt idx="84">
                  <c:v>12112187</c:v>
                </c:pt>
                <c:pt idx="85">
                  <c:v>12061072</c:v>
                </c:pt>
                <c:pt idx="86">
                  <c:v>12165012</c:v>
                </c:pt>
                <c:pt idx="87">
                  <c:v>12235688</c:v>
                </c:pt>
                <c:pt idx="88">
                  <c:v>12280790</c:v>
                </c:pt>
                <c:pt idx="89">
                  <c:v>12501917</c:v>
                </c:pt>
                <c:pt idx="90">
                  <c:v>12509596</c:v>
                </c:pt>
                <c:pt idx="91">
                  <c:v>12639445</c:v>
                </c:pt>
                <c:pt idx="92">
                  <c:v>12608930</c:v>
                </c:pt>
                <c:pt idx="93">
                  <c:v>12494216</c:v>
                </c:pt>
                <c:pt idx="94">
                  <c:v>12530633</c:v>
                </c:pt>
                <c:pt idx="95">
                  <c:v>12584106</c:v>
                </c:pt>
                <c:pt idx="96">
                  <c:v>12392379</c:v>
                </c:pt>
                <c:pt idx="97">
                  <c:v>12225589</c:v>
                </c:pt>
                <c:pt idx="98">
                  <c:v>12309466</c:v>
                </c:pt>
                <c:pt idx="99">
                  <c:v>12515190</c:v>
                </c:pt>
              </c:numCache>
            </c:numRef>
          </c:val>
          <c:smooth val="0"/>
          <c:extLst>
            <c:ext xmlns:c16="http://schemas.microsoft.com/office/drawing/2014/chart" uri="{C3380CC4-5D6E-409C-BE32-E72D297353CC}">
              <c16:uniqueId val="{00000001-92F7-4CD1-A18A-9A8C80B9E247}"/>
            </c:ext>
          </c:extLst>
        </c:ser>
        <c:dLbls>
          <c:showLegendKey val="0"/>
          <c:showVal val="0"/>
          <c:showCatName val="0"/>
          <c:showSerName val="0"/>
          <c:showPercent val="0"/>
          <c:showBubbleSize val="0"/>
        </c:dLbls>
        <c:marker val="1"/>
        <c:smooth val="0"/>
        <c:axId val="694063384"/>
        <c:axId val="694064696"/>
      </c:lineChart>
      <c:catAx>
        <c:axId val="694063384"/>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694064696"/>
        <c:crosses val="autoZero"/>
        <c:auto val="1"/>
        <c:lblAlgn val="ctr"/>
        <c:lblOffset val="100"/>
        <c:tickLblSkip val="12"/>
        <c:tickMarkSkip val="4"/>
        <c:noMultiLvlLbl val="0"/>
      </c:catAx>
      <c:valAx>
        <c:axId val="694064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solidFill>
            <a:prstDash val="soli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94063384"/>
        <c:crosses val="autoZero"/>
        <c:crossBetween val="between"/>
        <c:dispUnits>
          <c:builtInUnit val="millions"/>
        </c:dispUnits>
      </c:valAx>
      <c:spPr>
        <a:noFill/>
        <a:ln>
          <a:noFill/>
        </a:ln>
        <a:effectLst/>
      </c:spPr>
    </c:plotArea>
    <c:legend>
      <c:legendPos val="b"/>
      <c:layout>
        <c:manualLayout>
          <c:xMode val="edge"/>
          <c:yMode val="edge"/>
          <c:x val="0"/>
          <c:y val="0.94175996520887517"/>
          <c:w val="0.50277516543357692"/>
          <c:h val="5.738224149998653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Homeownership</a:t>
            </a:r>
            <a:r>
              <a:rPr lang="en-US" sz="1600" b="1" baseline="0">
                <a:solidFill>
                  <a:schemeClr val="tx1">
                    <a:lumMod val="50000"/>
                  </a:schemeClr>
                </a:solidFill>
              </a:rPr>
              <a:t> Rate (Percent)</a:t>
            </a:r>
            <a:endParaRPr lang="en-US" sz="1600" b="1">
              <a:solidFill>
                <a:schemeClr val="tx1">
                  <a:lumMod val="50000"/>
                </a:schemeClr>
              </a:solidFill>
            </a:endParaRPr>
          </a:p>
        </c:rich>
      </c:tx>
      <c:layout>
        <c:manualLayout>
          <c:xMode val="edge"/>
          <c:yMode val="edge"/>
          <c:x val="5.8180943478935781E-4"/>
          <c:y val="1.1153152470825909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6377329952122298E-2"/>
          <c:y val="0.11652614774356829"/>
          <c:w val="0.93874606537354821"/>
          <c:h val="0.7164868185661093"/>
        </c:manualLayout>
      </c:layout>
      <c:barChart>
        <c:barDir val="col"/>
        <c:grouping val="clustered"/>
        <c:varyColors val="0"/>
        <c:dLbls>
          <c:showLegendKey val="0"/>
          <c:showVal val="0"/>
          <c:showCatName val="0"/>
          <c:showSerName val="0"/>
          <c:showPercent val="0"/>
          <c:showBubbleSize val="0"/>
        </c:dLbls>
        <c:gapWidth val="150"/>
        <c:axId val="694063384"/>
        <c:axId val="694064696"/>
        <c:extLst>
          <c:ext xmlns:c15="http://schemas.microsoft.com/office/drawing/2012/chart" uri="{02D57815-91ED-43cb-92C2-25804820EDAC}">
            <c15:filteredBarSeries>
              <c15:ser>
                <c:idx val="4"/>
                <c:order val="3"/>
                <c:tx>
                  <c:strRef>
                    <c:extLst>
                      <c:ext uri="{02D57815-91ED-43cb-92C2-25804820EDAC}">
                        <c15:formulaRef>
                          <c15:sqref>Sheet1!#REF!</c15:sqref>
                        </c15:formulaRef>
                      </c:ext>
                    </c:extLst>
                    <c:strCache>
                      <c:ptCount val="1"/>
                      <c:pt idx="0">
                        <c:v>#REF!</c:v>
                      </c:pt>
                    </c:strCache>
                  </c:strRef>
                </c:tx>
                <c:spPr>
                  <a:solidFill>
                    <a:schemeClr val="accent5"/>
                  </a:solidFill>
                  <a:ln w="63500">
                    <a:noFill/>
                  </a:ln>
                  <a:effectLst/>
                </c:spPr>
                <c:invertIfNegative val="0"/>
                <c:cat>
                  <c:numRef>
                    <c:extLst>
                      <c:ext uri="{02D57815-91ED-43cb-92C2-25804820EDAC}">
                        <c15:formulaRef>
                          <c15:sqref>Sheet1!$A$2:$A$10</c15:sqref>
                        </c15:formulaRef>
                      </c:ext>
                    </c:extLst>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4-92F7-4CD1-A18A-9A8C80B9E247}"/>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0-3B76-41A3-8235-3156655BC98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3B76-41A3-8235-3156655BC983}"/>
                  </c:ext>
                </c:extLst>
              </c15:ser>
            </c15:filteredBarSeries>
          </c:ext>
        </c:extLst>
      </c:barChart>
      <c:lineChart>
        <c:grouping val="standard"/>
        <c:varyColors val="0"/>
        <c:ser>
          <c:idx val="0"/>
          <c:order val="0"/>
          <c:tx>
            <c:strRef>
              <c:f>Sheet1!$B$1</c:f>
              <c:strCache>
                <c:ptCount val="1"/>
                <c:pt idx="0">
                  <c:v>White</c:v>
                </c:pt>
              </c:strCache>
            </c:strRef>
          </c:tx>
          <c:spPr>
            <a:ln w="63500" cap="rnd">
              <a:solidFill>
                <a:srgbClr val="653052"/>
              </a:solidFill>
              <a:round/>
            </a:ln>
            <a:effectLst/>
          </c:spPr>
          <c:marker>
            <c:symbol val="none"/>
          </c:marker>
          <c:cat>
            <c:numRef>
              <c:f>Sheet1!$A$2:$A$10</c:f>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f>Sheet1!$B$2:$B$10</c:f>
              <c:numCache>
                <c:formatCode>0.0</c:formatCode>
                <c:ptCount val="9"/>
                <c:pt idx="0">
                  <c:v>72.578997113444203</c:v>
                </c:pt>
                <c:pt idx="1">
                  <c:v>74.257701765102041</c:v>
                </c:pt>
                <c:pt idx="2">
                  <c:v>75.973456216405921</c:v>
                </c:pt>
                <c:pt idx="3">
                  <c:v>75.246406308001497</c:v>
                </c:pt>
                <c:pt idx="4">
                  <c:v>74.441687344913149</c:v>
                </c:pt>
                <c:pt idx="5">
                  <c:v>73.340619400424458</c:v>
                </c:pt>
                <c:pt idx="6">
                  <c:v>71.926640196634523</c:v>
                </c:pt>
                <c:pt idx="7">
                  <c:v>73.332672187236568</c:v>
                </c:pt>
                <c:pt idx="8">
                  <c:v>74.412598805285697</c:v>
                </c:pt>
              </c:numCache>
            </c:numRef>
          </c:val>
          <c:smooth val="0"/>
          <c:extLst>
            <c:ext xmlns:c16="http://schemas.microsoft.com/office/drawing/2014/chart" uri="{C3380CC4-5D6E-409C-BE32-E72D297353CC}">
              <c16:uniqueId val="{00000000-92F7-4CD1-A18A-9A8C80B9E247}"/>
            </c:ext>
          </c:extLst>
        </c:ser>
        <c:ser>
          <c:idx val="1"/>
          <c:order val="1"/>
          <c:tx>
            <c:strRef>
              <c:f>Sheet1!$C$1</c:f>
              <c:strCache>
                <c:ptCount val="1"/>
                <c:pt idx="0">
                  <c:v>Black</c:v>
                </c:pt>
              </c:strCache>
            </c:strRef>
          </c:tx>
          <c:spPr>
            <a:ln w="63500" cap="rnd">
              <a:solidFill>
                <a:srgbClr val="C05227"/>
              </a:solidFill>
              <a:round/>
            </a:ln>
            <a:effectLst/>
          </c:spPr>
          <c:marker>
            <c:symbol val="none"/>
          </c:marker>
          <c:cat>
            <c:numRef>
              <c:f>Sheet1!$A$2:$A$10</c:f>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f>Sheet1!$C$2:$C$10</c:f>
              <c:numCache>
                <c:formatCode>0.0</c:formatCode>
                <c:ptCount val="9"/>
                <c:pt idx="0">
                  <c:v>46.139632039848962</c:v>
                </c:pt>
                <c:pt idx="1">
                  <c:v>48.397944171650202</c:v>
                </c:pt>
                <c:pt idx="2">
                  <c:v>49.696352309681465</c:v>
                </c:pt>
                <c:pt idx="3">
                  <c:v>47.791486506634854</c:v>
                </c:pt>
                <c:pt idx="4">
                  <c:v>45.860784875393868</c:v>
                </c:pt>
                <c:pt idx="5">
                  <c:v>43.837535014005603</c:v>
                </c:pt>
                <c:pt idx="6">
                  <c:v>42.230601309783687</c:v>
                </c:pt>
                <c:pt idx="7">
                  <c:v>42.768621438609941</c:v>
                </c:pt>
                <c:pt idx="8">
                  <c:v>45.860788307176229</c:v>
                </c:pt>
              </c:numCache>
            </c:numRef>
          </c:val>
          <c:smooth val="0"/>
          <c:extLst>
            <c:ext xmlns:c16="http://schemas.microsoft.com/office/drawing/2014/chart" uri="{C3380CC4-5D6E-409C-BE32-E72D297353CC}">
              <c16:uniqueId val="{00000001-92F7-4CD1-A18A-9A8C80B9E247}"/>
            </c:ext>
          </c:extLst>
        </c:ser>
        <c:ser>
          <c:idx val="2"/>
          <c:order val="2"/>
          <c:tx>
            <c:strRef>
              <c:f>Sheet1!$D$1</c:f>
              <c:strCache>
                <c:ptCount val="1"/>
                <c:pt idx="0">
                  <c:v>Hispanic</c:v>
                </c:pt>
              </c:strCache>
            </c:strRef>
          </c:tx>
          <c:spPr>
            <a:ln w="63500" cap="rnd">
              <a:solidFill>
                <a:srgbClr val="F3C669"/>
              </a:solidFill>
              <a:round/>
            </a:ln>
            <a:effectLst/>
          </c:spPr>
          <c:marker>
            <c:symbol val="none"/>
          </c:marker>
          <c:cat>
            <c:numRef>
              <c:f>Sheet1!$A$2:$A$10</c:f>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f>Sheet1!$D$2:$D$10</c:f>
              <c:numCache>
                <c:formatCode>0.0</c:formatCode>
                <c:ptCount val="9"/>
                <c:pt idx="0">
                  <c:v>44.725028058361396</c:v>
                </c:pt>
                <c:pt idx="1">
                  <c:v>47.288464484501866</c:v>
                </c:pt>
                <c:pt idx="2">
                  <c:v>48.085277016641051</c:v>
                </c:pt>
                <c:pt idx="3">
                  <c:v>49.653364057130375</c:v>
                </c:pt>
                <c:pt idx="4">
                  <c:v>47.505555981301249</c:v>
                </c:pt>
                <c:pt idx="5">
                  <c:v>46.050579700318664</c:v>
                </c:pt>
                <c:pt idx="6">
                  <c:v>45.957633492103284</c:v>
                </c:pt>
                <c:pt idx="7">
                  <c:v>47.468686280221377</c:v>
                </c:pt>
                <c:pt idx="8">
                  <c:v>48.648935605457346</c:v>
                </c:pt>
              </c:numCache>
            </c:numRef>
          </c:val>
          <c:smooth val="0"/>
          <c:extLst>
            <c:ext xmlns:c16="http://schemas.microsoft.com/office/drawing/2014/chart" uri="{C3380CC4-5D6E-409C-BE32-E72D297353CC}">
              <c16:uniqueId val="{00000002-92F7-4CD1-A18A-9A8C80B9E247}"/>
            </c:ext>
          </c:extLst>
        </c:ser>
        <c:ser>
          <c:idx val="3"/>
          <c:order val="5"/>
          <c:tx>
            <c:strRef>
              <c:f>Sheet1!$E$1</c:f>
              <c:strCache>
                <c:ptCount val="1"/>
                <c:pt idx="0">
                  <c:v>Asian or Another</c:v>
                </c:pt>
              </c:strCache>
            </c:strRef>
          </c:tx>
          <c:spPr>
            <a:ln w="57150" cap="rnd">
              <a:solidFill>
                <a:srgbClr val="507687"/>
              </a:solidFill>
              <a:round/>
            </a:ln>
            <a:effectLst/>
          </c:spPr>
          <c:marker>
            <c:symbol val="none"/>
          </c:marker>
          <c:cat>
            <c:numRef>
              <c:f>Sheet1!$A$2:$A$10</c:f>
              <c:numCache>
                <c:formatCode>General</c:formatCode>
                <c:ptCount val="9"/>
                <c:pt idx="0">
                  <c:v>1998</c:v>
                </c:pt>
                <c:pt idx="1">
                  <c:v>2001</c:v>
                </c:pt>
                <c:pt idx="2">
                  <c:v>2004</c:v>
                </c:pt>
                <c:pt idx="3">
                  <c:v>2007</c:v>
                </c:pt>
                <c:pt idx="4">
                  <c:v>2010</c:v>
                </c:pt>
                <c:pt idx="5">
                  <c:v>2013</c:v>
                </c:pt>
                <c:pt idx="6">
                  <c:v>2016</c:v>
                </c:pt>
                <c:pt idx="7">
                  <c:v>2019</c:v>
                </c:pt>
                <c:pt idx="8">
                  <c:v>2022</c:v>
                </c:pt>
              </c:numCache>
            </c:numRef>
          </c:cat>
          <c:val>
            <c:numRef>
              <c:f>Sheet1!$E$2:$E$10</c:f>
              <c:numCache>
                <c:formatCode>0.0</c:formatCode>
                <c:ptCount val="9"/>
                <c:pt idx="0">
                  <c:v>53.721349472057689</c:v>
                </c:pt>
                <c:pt idx="1">
                  <c:v>54.68795187691596</c:v>
                </c:pt>
                <c:pt idx="2">
                  <c:v>59.748898678414101</c:v>
                </c:pt>
                <c:pt idx="3">
                  <c:v>60.060642813826568</c:v>
                </c:pt>
                <c:pt idx="4">
                  <c:v>58.201139688895729</c:v>
                </c:pt>
                <c:pt idx="5">
                  <c:v>56.878551605656135</c:v>
                </c:pt>
                <c:pt idx="6">
                  <c:v>54.43808160343594</c:v>
                </c:pt>
                <c:pt idx="7">
                  <c:v>56.585471006682475</c:v>
                </c:pt>
                <c:pt idx="8">
                  <c:v>59.651057856211779</c:v>
                </c:pt>
              </c:numCache>
            </c:numRef>
          </c:val>
          <c:smooth val="0"/>
          <c:extLst>
            <c:ext xmlns:c16="http://schemas.microsoft.com/office/drawing/2014/chart" uri="{C3380CC4-5D6E-409C-BE32-E72D297353CC}">
              <c16:uniqueId val="{00000002-3B76-41A3-8235-3156655BC983}"/>
            </c:ext>
          </c:extLst>
        </c:ser>
        <c:dLbls>
          <c:showLegendKey val="0"/>
          <c:showVal val="0"/>
          <c:showCatName val="0"/>
          <c:showSerName val="0"/>
          <c:showPercent val="0"/>
          <c:showBubbleSize val="0"/>
        </c:dLbls>
        <c:marker val="1"/>
        <c:smooth val="0"/>
        <c:axId val="694063384"/>
        <c:axId val="694064696"/>
      </c:lineChart>
      <c:catAx>
        <c:axId val="694063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694064696"/>
        <c:crosses val="autoZero"/>
        <c:auto val="1"/>
        <c:lblAlgn val="ctr"/>
        <c:lblOffset val="100"/>
        <c:noMultiLvlLbl val="0"/>
      </c:catAx>
      <c:valAx>
        <c:axId val="69406469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solidFill>
            <a:prstDash val="soli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94063384"/>
        <c:crosses val="autoZero"/>
        <c:crossBetween val="between"/>
      </c:valAx>
      <c:spPr>
        <a:noFill/>
        <a:ln>
          <a:noFill/>
        </a:ln>
        <a:effectLst/>
      </c:spPr>
    </c:plotArea>
    <c:legend>
      <c:legendPos val="b"/>
      <c:layout>
        <c:manualLayout>
          <c:xMode val="edge"/>
          <c:yMode val="edge"/>
          <c:x val="0.10928133682387445"/>
          <c:y val="0.92896595372334256"/>
          <c:w val="0.50226789784867643"/>
          <c:h val="6.80371957292710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Renter Households (Millions)</a:t>
            </a:r>
          </a:p>
        </c:rich>
      </c:tx>
      <c:layout>
        <c:manualLayout>
          <c:xMode val="edge"/>
          <c:yMode val="edge"/>
          <c:x val="1.040329744672664E-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Renter Households</c:v>
                </c:pt>
              </c:strCache>
            </c:strRef>
          </c:tx>
          <c:spPr>
            <a:solidFill>
              <a:srgbClr val="C05227"/>
            </a:solidFill>
            <a:ln>
              <a:solidFill>
                <a:srgbClr val="C05227"/>
              </a:solidFill>
            </a:ln>
            <a:effectLst/>
          </c:spPr>
          <c:invertIfNegative val="0"/>
          <c:cat>
            <c:strRef>
              <c:f>Sheet1!$A$3:$A$23</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strCache>
            </c:strRef>
          </c:cat>
          <c:val>
            <c:numRef>
              <c:f>Sheet1!$B$3:$B$23</c:f>
              <c:numCache>
                <c:formatCode>General</c:formatCode>
                <c:ptCount val="21"/>
                <c:pt idx="0">
                  <c:v>33687</c:v>
                </c:pt>
                <c:pt idx="1">
                  <c:v>33506</c:v>
                </c:pt>
                <c:pt idx="2">
                  <c:v>33013</c:v>
                </c:pt>
                <c:pt idx="3">
                  <c:v>33678</c:v>
                </c:pt>
                <c:pt idx="4">
                  <c:v>34195</c:v>
                </c:pt>
                <c:pt idx="5">
                  <c:v>35147</c:v>
                </c:pt>
                <c:pt idx="6">
                  <c:v>35843</c:v>
                </c:pt>
                <c:pt idx="7">
                  <c:v>36330</c:v>
                </c:pt>
                <c:pt idx="8">
                  <c:v>37069</c:v>
                </c:pt>
                <c:pt idx="9">
                  <c:v>38443</c:v>
                </c:pt>
                <c:pt idx="10">
                  <c:v>39583</c:v>
                </c:pt>
                <c:pt idx="11">
                  <c:v>40004</c:v>
                </c:pt>
                <c:pt idx="12">
                  <c:v>41034</c:v>
                </c:pt>
                <c:pt idx="13">
                  <c:v>42639</c:v>
                </c:pt>
                <c:pt idx="14">
                  <c:v>43259</c:v>
                </c:pt>
                <c:pt idx="15">
                  <c:v>43102</c:v>
                </c:pt>
                <c:pt idx="16">
                  <c:v>43247</c:v>
                </c:pt>
                <c:pt idx="17">
                  <c:v>43558</c:v>
                </c:pt>
                <c:pt idx="19">
                  <c:v>43727</c:v>
                </c:pt>
                <c:pt idx="20">
                  <c:v>43938</c:v>
                </c:pt>
              </c:numCache>
            </c:numRef>
          </c:val>
          <c:extLst>
            <c:ext xmlns:c16="http://schemas.microsoft.com/office/drawing/2014/chart" uri="{C3380CC4-5D6E-409C-BE32-E72D297353CC}">
              <c16:uniqueId val="{00000000-315E-4D77-A029-313DF72EBD74}"/>
            </c:ext>
          </c:extLst>
        </c:ser>
        <c:dLbls>
          <c:showLegendKey val="0"/>
          <c:showVal val="0"/>
          <c:showCatName val="0"/>
          <c:showSerName val="0"/>
          <c:showPercent val="0"/>
          <c:showBubbleSize val="0"/>
        </c:dLbls>
        <c:gapWidth val="50"/>
        <c:overlap val="-10"/>
        <c:axId val="299835632"/>
        <c:axId val="299834648"/>
      </c:barChart>
      <c:lineChart>
        <c:grouping val="standard"/>
        <c:varyColors val="0"/>
        <c:ser>
          <c:idx val="1"/>
          <c:order val="1"/>
          <c:tx>
            <c:strRef>
              <c:f>Sheet1!$C$1</c:f>
              <c:strCache>
                <c:ptCount val="1"/>
                <c:pt idx="0">
                  <c:v>Rentership Rate (Right scale)</c:v>
                </c:pt>
              </c:strCache>
            </c:strRef>
          </c:tx>
          <c:spPr>
            <a:ln w="63500" cap="rnd">
              <a:solidFill>
                <a:srgbClr val="653052"/>
              </a:solidFill>
              <a:round/>
            </a:ln>
            <a:effectLst/>
          </c:spPr>
          <c:marker>
            <c:symbol val="none"/>
          </c:marker>
          <c:cat>
            <c:strRef>
              <c:f>Sheet1!$A$3:$A$23</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strCache>
            </c:strRef>
          </c:cat>
          <c:val>
            <c:numRef>
              <c:f>Sheet1!$C$3:$C$23</c:f>
              <c:numCache>
                <c:formatCode>General</c:formatCode>
                <c:ptCount val="21"/>
                <c:pt idx="0">
                  <c:v>32.09355499452198</c:v>
                </c:pt>
                <c:pt idx="1">
                  <c:v>31.741189844638118</c:v>
                </c:pt>
                <c:pt idx="2">
                  <c:v>30.972529740683751</c:v>
                </c:pt>
                <c:pt idx="3">
                  <c:v>31.116778002605539</c:v>
                </c:pt>
                <c:pt idx="4">
                  <c:v>31.206935888660738</c:v>
                </c:pt>
                <c:pt idx="5">
                  <c:v>31.863180606675972</c:v>
                </c:pt>
                <c:pt idx="6">
                  <c:v>32.172445673150285</c:v>
                </c:pt>
                <c:pt idx="7">
                  <c:v>32.628610432533414</c:v>
                </c:pt>
                <c:pt idx="8">
                  <c:v>33.138744859645982</c:v>
                </c:pt>
                <c:pt idx="9">
                  <c:v>33.86034139552909</c:v>
                </c:pt>
                <c:pt idx="10">
                  <c:v>34.566381109568347</c:v>
                </c:pt>
                <c:pt idx="11">
                  <c:v>34.885282498931744</c:v>
                </c:pt>
                <c:pt idx="12">
                  <c:v>35.539273001273159</c:v>
                </c:pt>
                <c:pt idx="13">
                  <c:v>36.336443819506584</c:v>
                </c:pt>
                <c:pt idx="14">
                  <c:v>36.574931304164025</c:v>
                </c:pt>
                <c:pt idx="15">
                  <c:v>36.137567911999462</c:v>
                </c:pt>
                <c:pt idx="16">
                  <c:v>35.606547119168766</c:v>
                </c:pt>
                <c:pt idx="17">
                  <c:v>35.447591145833336</c:v>
                </c:pt>
                <c:pt idx="19">
                  <c:v>34.539494470774088</c:v>
                </c:pt>
                <c:pt idx="20">
                  <c:v>34.228423192876676</c:v>
                </c:pt>
              </c:numCache>
            </c:numRef>
          </c:val>
          <c:smooth val="0"/>
          <c:extLst>
            <c:ext xmlns:c16="http://schemas.microsoft.com/office/drawing/2014/chart" uri="{C3380CC4-5D6E-409C-BE32-E72D297353CC}">
              <c16:uniqueId val="{00000001-315E-4D77-A029-313DF72EBD74}"/>
            </c:ext>
          </c:extLst>
        </c:ser>
        <c:dLbls>
          <c:showLegendKey val="0"/>
          <c:showVal val="0"/>
          <c:showCatName val="0"/>
          <c:showSerName val="0"/>
          <c:showPercent val="0"/>
          <c:showBubbleSize val="0"/>
        </c:dLbls>
        <c:marker val="1"/>
        <c:smooth val="0"/>
        <c:axId val="491855648"/>
        <c:axId val="363126344"/>
      </c:lineChart>
      <c:catAx>
        <c:axId val="299835632"/>
        <c:scaling>
          <c:orientation val="minMax"/>
        </c:scaling>
        <c:delete val="0"/>
        <c:axPos val="b"/>
        <c:numFmt formatCode="General" sourceLinked="1"/>
        <c:majorTickMark val="out"/>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99834648"/>
        <c:crosses val="autoZero"/>
        <c:auto val="1"/>
        <c:lblAlgn val="ctr"/>
        <c:lblOffset val="100"/>
        <c:noMultiLvlLbl val="0"/>
      </c:catAx>
      <c:valAx>
        <c:axId val="299834648"/>
        <c:scaling>
          <c:orientation val="minMax"/>
          <c:max val="45000"/>
          <c:min val="33000"/>
        </c:scaling>
        <c:delete val="0"/>
        <c:axPos val="l"/>
        <c:majorGridlines>
          <c:spPr>
            <a:ln w="9525" cap="flat" cmpd="sng" algn="ctr">
              <a:solidFill>
                <a:schemeClr val="tx1">
                  <a:lumMod val="40000"/>
                  <a:lumOff val="60000"/>
                </a:schemeClr>
              </a:solidFill>
              <a:prstDash val="dash"/>
              <a:round/>
            </a:ln>
            <a:effectLst/>
          </c:spPr>
        </c:majorGridlines>
        <c:numFmt formatCode="General"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9835632"/>
        <c:crosses val="autoZero"/>
        <c:crossBetween val="between"/>
        <c:majorUnit val="1000"/>
        <c:dispUnits>
          <c:builtInUnit val="thousands"/>
        </c:dispUnits>
      </c:valAx>
      <c:valAx>
        <c:axId val="363126344"/>
        <c:scaling>
          <c:orientation val="minMax"/>
          <c:max val="37"/>
        </c:scaling>
        <c:delete val="0"/>
        <c:axPos val="r"/>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91855648"/>
        <c:crosses val="max"/>
        <c:crossBetween val="between"/>
        <c:majorUnit val="3"/>
      </c:valAx>
      <c:catAx>
        <c:axId val="491855648"/>
        <c:scaling>
          <c:orientation val="minMax"/>
        </c:scaling>
        <c:delete val="1"/>
        <c:axPos val="b"/>
        <c:numFmt formatCode="General" sourceLinked="1"/>
        <c:majorTickMark val="out"/>
        <c:minorTickMark val="none"/>
        <c:tickLblPos val="nextTo"/>
        <c:crossAx val="363126344"/>
        <c:crosses val="autoZero"/>
        <c:auto val="1"/>
        <c:lblAlgn val="ctr"/>
        <c:lblOffset val="100"/>
        <c:noMultiLvlLbl val="0"/>
      </c:catAx>
      <c:spPr>
        <a:noFill/>
        <a:ln>
          <a:noFill/>
        </a:ln>
        <a:effectLst/>
      </c:spPr>
    </c:plotArea>
    <c:legend>
      <c:legendPos val="b"/>
      <c:layout>
        <c:manualLayout>
          <c:xMode val="edge"/>
          <c:yMode val="edge"/>
          <c:x val="3.8091734552944831E-2"/>
          <c:y val="0.94188405452339607"/>
          <c:w val="0.42313019683958664"/>
          <c:h val="5.81159454766039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468803292259342E-2"/>
          <c:y val="0.13371791516996931"/>
          <c:w val="0.93122463315472881"/>
          <c:h val="0.65281524021187021"/>
        </c:manualLayout>
      </c:layout>
      <c:lineChart>
        <c:grouping val="standard"/>
        <c:varyColors val="0"/>
        <c:ser>
          <c:idx val="0"/>
          <c:order val="0"/>
          <c:tx>
            <c:strRef>
              <c:f>Sheet1!$B$1</c:f>
              <c:strCache>
                <c:ptCount val="1"/>
                <c:pt idx="0">
                  <c:v>Single-Family</c:v>
                </c:pt>
              </c:strCache>
            </c:strRef>
          </c:tx>
          <c:spPr>
            <a:ln w="50800" cap="rnd">
              <a:solidFill>
                <a:srgbClr val="653052"/>
              </a:solidFill>
              <a:round/>
            </a:ln>
            <a:effectLst/>
          </c:spPr>
          <c:marker>
            <c:symbol val="none"/>
          </c:marker>
          <c:dPt>
            <c:idx val="19"/>
            <c:marker>
              <c:symbol val="none"/>
            </c:marker>
            <c:bubble3D val="0"/>
            <c:spPr>
              <a:ln w="50800" cap="rnd">
                <a:solidFill>
                  <a:srgbClr val="653052"/>
                </a:solidFill>
                <a:round/>
              </a:ln>
              <a:effectLst/>
            </c:spPr>
            <c:extLst>
              <c:ext xmlns:c16="http://schemas.microsoft.com/office/drawing/2014/chart" uri="{C3380CC4-5D6E-409C-BE32-E72D297353CC}">
                <c16:uniqueId val="{00000001-7F34-43AA-8553-7FE2E14EF04C}"/>
              </c:ext>
            </c:extLst>
          </c:dPt>
          <c:cat>
            <c:numRef>
              <c:f>Sheet1!$A$12:$A$22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Sheet1!$B$12:$B$22</c:f>
              <c:numCache>
                <c:formatCode>_(* #,##0_);_(* \(#,##0\);_(* "-"??_);_(@_)</c:formatCode>
                <c:ptCount val="11"/>
                <c:pt idx="0">
                  <c:v>14824437</c:v>
                </c:pt>
                <c:pt idx="1">
                  <c:v>15449865</c:v>
                </c:pt>
                <c:pt idx="2">
                  <c:v>15752434</c:v>
                </c:pt>
                <c:pt idx="3">
                  <c:v>16061391</c:v>
                </c:pt>
                <c:pt idx="4">
                  <c:v>15984079</c:v>
                </c:pt>
                <c:pt idx="5">
                  <c:v>16083102</c:v>
                </c:pt>
                <c:pt idx="6">
                  <c:v>15810304</c:v>
                </c:pt>
                <c:pt idx="7">
                  <c:v>15519352</c:v>
                </c:pt>
                <c:pt idx="8">
                  <c:v>15291788</c:v>
                </c:pt>
                <c:pt idx="9">
                  <c:v>15139590.5</c:v>
                </c:pt>
                <c:pt idx="10">
                  <c:v>14987393</c:v>
                </c:pt>
              </c:numCache>
            </c:numRef>
          </c:val>
          <c:smooth val="0"/>
          <c:extLst>
            <c:ext xmlns:c16="http://schemas.microsoft.com/office/drawing/2014/chart" uri="{C3380CC4-5D6E-409C-BE32-E72D297353CC}">
              <c16:uniqueId val="{00000000-C347-44D6-B583-CDDE753BDE27}"/>
            </c:ext>
          </c:extLst>
        </c:ser>
        <c:ser>
          <c:idx val="1"/>
          <c:order val="1"/>
          <c:tx>
            <c:strRef>
              <c:f>Sheet1!$C$1</c:f>
              <c:strCache>
                <c:ptCount val="1"/>
                <c:pt idx="0">
                  <c:v>2–4 Units</c:v>
                </c:pt>
              </c:strCache>
            </c:strRef>
          </c:tx>
          <c:spPr>
            <a:ln w="50800" cap="rnd">
              <a:solidFill>
                <a:srgbClr val="507687"/>
              </a:solidFill>
              <a:round/>
            </a:ln>
            <a:effectLst/>
          </c:spPr>
          <c:marker>
            <c:symbol val="none"/>
          </c:marker>
          <c:dPt>
            <c:idx val="19"/>
            <c:marker>
              <c:symbol val="none"/>
            </c:marker>
            <c:bubble3D val="0"/>
            <c:spPr>
              <a:ln w="50800" cap="rnd">
                <a:solidFill>
                  <a:srgbClr val="507687"/>
                </a:solidFill>
                <a:round/>
              </a:ln>
              <a:effectLst/>
            </c:spPr>
            <c:extLst>
              <c:ext xmlns:c16="http://schemas.microsoft.com/office/drawing/2014/chart" uri="{C3380CC4-5D6E-409C-BE32-E72D297353CC}">
                <c16:uniqueId val="{00000004-7F34-43AA-8553-7FE2E14EF04C}"/>
              </c:ext>
            </c:extLst>
          </c:dPt>
          <c:cat>
            <c:numRef>
              <c:f>Sheet1!$A$12:$A$22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Sheet1!$C$12:$C$22</c:f>
              <c:numCache>
                <c:formatCode>_(* #,##0_);_(* \(#,##0\);_(* "-"??_);_(@_)</c:formatCode>
                <c:ptCount val="11"/>
                <c:pt idx="0">
                  <c:v>8284165</c:v>
                </c:pt>
                <c:pt idx="1">
                  <c:v>8324150</c:v>
                </c:pt>
                <c:pt idx="2">
                  <c:v>8377760</c:v>
                </c:pt>
                <c:pt idx="3">
                  <c:v>8479498</c:v>
                </c:pt>
                <c:pt idx="4">
                  <c:v>8436840</c:v>
                </c:pt>
                <c:pt idx="5">
                  <c:v>8349388</c:v>
                </c:pt>
                <c:pt idx="6">
                  <c:v>8206947</c:v>
                </c:pt>
                <c:pt idx="7">
                  <c:v>8199860</c:v>
                </c:pt>
                <c:pt idx="8">
                  <c:v>8212330</c:v>
                </c:pt>
                <c:pt idx="9">
                  <c:v>8180018.5</c:v>
                </c:pt>
                <c:pt idx="10">
                  <c:v>8147707</c:v>
                </c:pt>
              </c:numCache>
            </c:numRef>
          </c:val>
          <c:smooth val="0"/>
          <c:extLst>
            <c:ext xmlns:c16="http://schemas.microsoft.com/office/drawing/2014/chart" uri="{C3380CC4-5D6E-409C-BE32-E72D297353CC}">
              <c16:uniqueId val="{00000001-C347-44D6-B583-CDDE753BDE27}"/>
            </c:ext>
          </c:extLst>
        </c:ser>
        <c:ser>
          <c:idx val="2"/>
          <c:order val="2"/>
          <c:tx>
            <c:strRef>
              <c:f>Sheet1!$D$1</c:f>
              <c:strCache>
                <c:ptCount val="1"/>
                <c:pt idx="0">
                  <c:v>5–19 Units</c:v>
                </c:pt>
              </c:strCache>
            </c:strRef>
          </c:tx>
          <c:spPr>
            <a:ln w="50800" cap="rnd">
              <a:solidFill>
                <a:srgbClr val="F3C669"/>
              </a:solidFill>
              <a:round/>
            </a:ln>
            <a:effectLst/>
          </c:spPr>
          <c:marker>
            <c:symbol val="none"/>
          </c:marker>
          <c:dPt>
            <c:idx val="19"/>
            <c:marker>
              <c:symbol val="none"/>
            </c:marker>
            <c:bubble3D val="0"/>
            <c:spPr>
              <a:ln w="50800" cap="rnd">
                <a:solidFill>
                  <a:srgbClr val="F3C669"/>
                </a:solidFill>
                <a:round/>
              </a:ln>
              <a:effectLst/>
            </c:spPr>
            <c:extLst>
              <c:ext xmlns:c16="http://schemas.microsoft.com/office/drawing/2014/chart" uri="{C3380CC4-5D6E-409C-BE32-E72D297353CC}">
                <c16:uniqueId val="{00000003-7F34-43AA-8553-7FE2E14EF04C}"/>
              </c:ext>
            </c:extLst>
          </c:dPt>
          <c:cat>
            <c:numRef>
              <c:f>Sheet1!$A$12:$A$22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Sheet1!$D$12:$D$22</c:f>
              <c:numCache>
                <c:formatCode>_(* #,##0_);_(* \(#,##0\);_(* "-"??_);_(@_)</c:formatCode>
                <c:ptCount val="11"/>
                <c:pt idx="0">
                  <c:v>10244146</c:v>
                </c:pt>
                <c:pt idx="1">
                  <c:v>10374700</c:v>
                </c:pt>
                <c:pt idx="2">
                  <c:v>10597816</c:v>
                </c:pt>
                <c:pt idx="3">
                  <c:v>10764331</c:v>
                </c:pt>
                <c:pt idx="4">
                  <c:v>10794878</c:v>
                </c:pt>
                <c:pt idx="5">
                  <c:v>10653994</c:v>
                </c:pt>
                <c:pt idx="6">
                  <c:v>10560640</c:v>
                </c:pt>
                <c:pt idx="7">
                  <c:v>10796324</c:v>
                </c:pt>
                <c:pt idx="8">
                  <c:v>10873520</c:v>
                </c:pt>
                <c:pt idx="9">
                  <c:v>10644114.5</c:v>
                </c:pt>
                <c:pt idx="10">
                  <c:v>10414709</c:v>
                </c:pt>
              </c:numCache>
            </c:numRef>
          </c:val>
          <c:smooth val="0"/>
          <c:extLst>
            <c:ext xmlns:c16="http://schemas.microsoft.com/office/drawing/2014/chart" uri="{C3380CC4-5D6E-409C-BE32-E72D297353CC}">
              <c16:uniqueId val="{00000002-C347-44D6-B583-CDDE753BDE27}"/>
            </c:ext>
          </c:extLst>
        </c:ser>
        <c:ser>
          <c:idx val="3"/>
          <c:order val="3"/>
          <c:tx>
            <c:strRef>
              <c:f>Sheet1!$E$1</c:f>
              <c:strCache>
                <c:ptCount val="1"/>
                <c:pt idx="0">
                  <c:v>20 or More Units</c:v>
                </c:pt>
              </c:strCache>
            </c:strRef>
          </c:tx>
          <c:spPr>
            <a:ln w="50800" cap="rnd">
              <a:solidFill>
                <a:srgbClr val="C05227"/>
              </a:solidFill>
              <a:round/>
            </a:ln>
            <a:effectLst/>
          </c:spPr>
          <c:marker>
            <c:symbol val="none"/>
          </c:marker>
          <c:dPt>
            <c:idx val="19"/>
            <c:marker>
              <c:symbol val="none"/>
            </c:marker>
            <c:bubble3D val="0"/>
            <c:spPr>
              <a:ln w="50800" cap="rnd">
                <a:solidFill>
                  <a:srgbClr val="C05227"/>
                </a:solidFill>
                <a:round/>
              </a:ln>
              <a:effectLst/>
            </c:spPr>
            <c:extLst>
              <c:ext xmlns:c16="http://schemas.microsoft.com/office/drawing/2014/chart" uri="{C3380CC4-5D6E-409C-BE32-E72D297353CC}">
                <c16:uniqueId val="{00000002-7F34-43AA-8553-7FE2E14EF04C}"/>
              </c:ext>
            </c:extLst>
          </c:dPt>
          <c:cat>
            <c:numRef>
              <c:f>Sheet1!$A$12:$A$22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Sheet1!$E$12:$E$22</c:f>
              <c:numCache>
                <c:formatCode>_(* #,##0_);_(* \(#,##0\);_(* "-"??_);_(@_)</c:formatCode>
                <c:ptCount val="11"/>
                <c:pt idx="0">
                  <c:v>9108082</c:v>
                </c:pt>
                <c:pt idx="1">
                  <c:v>9157037</c:v>
                </c:pt>
                <c:pt idx="2">
                  <c:v>9098915</c:v>
                </c:pt>
                <c:pt idx="3">
                  <c:v>9314608</c:v>
                </c:pt>
                <c:pt idx="4">
                  <c:v>9583329</c:v>
                </c:pt>
                <c:pt idx="5">
                  <c:v>9930720</c:v>
                </c:pt>
                <c:pt idx="6">
                  <c:v>10131477</c:v>
                </c:pt>
                <c:pt idx="7">
                  <c:v>10638597</c:v>
                </c:pt>
                <c:pt idx="8">
                  <c:v>10984922</c:v>
                </c:pt>
                <c:pt idx="9">
                  <c:v>11270249.5</c:v>
                </c:pt>
                <c:pt idx="10">
                  <c:v>11555577</c:v>
                </c:pt>
              </c:numCache>
            </c:numRef>
          </c:val>
          <c:smooth val="0"/>
          <c:extLst>
            <c:ext xmlns:c16="http://schemas.microsoft.com/office/drawing/2014/chart" uri="{C3380CC4-5D6E-409C-BE32-E72D297353CC}">
              <c16:uniqueId val="{0000000D-6494-4E03-97E1-3414F475D3B8}"/>
            </c:ext>
          </c:extLst>
        </c:ser>
        <c:dLbls>
          <c:showLegendKey val="0"/>
          <c:showVal val="0"/>
          <c:showCatName val="0"/>
          <c:showSerName val="0"/>
          <c:showPercent val="0"/>
          <c:showBubbleSize val="0"/>
        </c:dLbls>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2"/>
        <c:noMultiLvlLbl val="0"/>
      </c:catAx>
      <c:valAx>
        <c:axId val="2725552"/>
        <c:scaling>
          <c:orientation val="minMax"/>
          <c:min val="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0"/>
          <c:y val="0.9331343587308587"/>
          <c:w val="0.55195736010871443"/>
          <c:h val="6.16916232822895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tx1">
                    <a:lumMod val="50000"/>
                  </a:schemeClr>
                </a:solidFill>
              </a:defRPr>
            </a:pPr>
            <a:r>
              <a:rPr lang="en-US"/>
              <a:t>Low-Rent Units (Millions)</a:t>
            </a:r>
          </a:p>
        </c:rich>
      </c:tx>
      <c:layout>
        <c:manualLayout>
          <c:xMode val="edge"/>
          <c:yMode val="edge"/>
          <c:x val="6.7664229316929678E-3"/>
          <c:y val="1.4441624597381389E-2"/>
        </c:manualLayout>
      </c:layout>
      <c:overlay val="0"/>
    </c:title>
    <c:autoTitleDeleted val="0"/>
    <c:plotArea>
      <c:layout>
        <c:manualLayout>
          <c:layoutTarget val="inner"/>
          <c:xMode val="edge"/>
          <c:yMode val="edge"/>
          <c:x val="4.1827428722109712E-2"/>
          <c:y val="0.11406610102458634"/>
          <c:w val="0.91340173474747166"/>
          <c:h val="0.65074697908232326"/>
        </c:manualLayout>
      </c:layout>
      <c:barChart>
        <c:barDir val="col"/>
        <c:grouping val="stacked"/>
        <c:varyColors val="0"/>
        <c:ser>
          <c:idx val="1"/>
          <c:order val="0"/>
          <c:tx>
            <c:strRef>
              <c:f>Sheet1!$B$1</c:f>
              <c:strCache>
                <c:ptCount val="1"/>
                <c:pt idx="0">
                  <c:v>Number of Units Renting for Under $600 per Month</c:v>
                </c:pt>
              </c:strCache>
            </c:strRef>
          </c:tx>
          <c:spPr>
            <a:solidFill>
              <a:srgbClr val="C05227"/>
            </a:solidFill>
            <a:ln w="38100"/>
          </c:spPr>
          <c:invertIfNegative val="0"/>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2021</c:v>
                </c:pt>
              </c:numCache>
            </c:numRef>
          </c:cat>
          <c:val>
            <c:numRef>
              <c:f>Sheet1!$B$2:$B$11</c:f>
              <c:numCache>
                <c:formatCode>General</c:formatCode>
                <c:ptCount val="10"/>
                <c:pt idx="0">
                  <c:v>11886281</c:v>
                </c:pt>
                <c:pt idx="1">
                  <c:v>11959564</c:v>
                </c:pt>
                <c:pt idx="2">
                  <c:v>11512446</c:v>
                </c:pt>
                <c:pt idx="3">
                  <c:v>11296960</c:v>
                </c:pt>
                <c:pt idx="4">
                  <c:v>10488664</c:v>
                </c:pt>
                <c:pt idx="5">
                  <c:v>9868737</c:v>
                </c:pt>
                <c:pt idx="6">
                  <c:v>9372419</c:v>
                </c:pt>
                <c:pt idx="7">
                  <c:v>9693562</c:v>
                </c:pt>
                <c:pt idx="8">
                  <c:v>9193109</c:v>
                </c:pt>
                <c:pt idx="9">
                  <c:v>8021325</c:v>
                </c:pt>
              </c:numCache>
            </c:numRef>
          </c:val>
          <c:extLst>
            <c:ext xmlns:c16="http://schemas.microsoft.com/office/drawing/2014/chart" uri="{C3380CC4-5D6E-409C-BE32-E72D297353CC}">
              <c16:uniqueId val="{00000001-A13C-4E5E-B5F3-031966C02762}"/>
            </c:ext>
          </c:extLst>
        </c:ser>
        <c:dLbls>
          <c:showLegendKey val="0"/>
          <c:showVal val="0"/>
          <c:showCatName val="0"/>
          <c:showSerName val="0"/>
          <c:showPercent val="0"/>
          <c:showBubbleSize val="0"/>
        </c:dLbls>
        <c:gapWidth val="150"/>
        <c:overlap val="100"/>
        <c:axId val="-2059001504"/>
        <c:axId val="-2058999456"/>
      </c:barChart>
      <c:lineChart>
        <c:grouping val="standard"/>
        <c:varyColors val="0"/>
        <c:ser>
          <c:idx val="2"/>
          <c:order val="1"/>
          <c:tx>
            <c:strRef>
              <c:f>Sheet1!$C$1</c:f>
              <c:strCache>
                <c:ptCount val="1"/>
                <c:pt idx="0">
                  <c:v>Low-Rent Units as Share of Rental Stock (Right scale)</c:v>
                </c:pt>
              </c:strCache>
            </c:strRef>
          </c:tx>
          <c:spPr>
            <a:ln w="44450">
              <a:solidFill>
                <a:srgbClr val="653052"/>
              </a:solidFill>
            </a:ln>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2021</c:v>
                </c:pt>
              </c:numCache>
            </c:numRef>
          </c:cat>
          <c:val>
            <c:numRef>
              <c:f>Sheet1!$C$2:$C$11</c:f>
              <c:numCache>
                <c:formatCode>General</c:formatCode>
                <c:ptCount val="10"/>
                <c:pt idx="0">
                  <c:v>26.686072695939078</c:v>
                </c:pt>
                <c:pt idx="1">
                  <c:v>26.31193830021542</c:v>
                </c:pt>
                <c:pt idx="2">
                  <c:v>25.04323172734459</c:v>
                </c:pt>
                <c:pt idx="3">
                  <c:v>24.140606226896647</c:v>
                </c:pt>
                <c:pt idx="4">
                  <c:v>22.335298990626796</c:v>
                </c:pt>
                <c:pt idx="5">
                  <c:v>20.929267708903687</c:v>
                </c:pt>
                <c:pt idx="6">
                  <c:v>20.020342852055297</c:v>
                </c:pt>
                <c:pt idx="7">
                  <c:v>20.524784914079969</c:v>
                </c:pt>
                <c:pt idx="8">
                  <c:v>19.374560847791898</c:v>
                </c:pt>
                <c:pt idx="9">
                  <c:v>17.055196553123054</c:v>
                </c:pt>
              </c:numCache>
            </c:numRef>
          </c:val>
          <c:smooth val="1"/>
          <c:extLst>
            <c:ext xmlns:c16="http://schemas.microsoft.com/office/drawing/2014/chart" uri="{C3380CC4-5D6E-409C-BE32-E72D297353CC}">
              <c16:uniqueId val="{00000000-780F-4FE3-AFF6-52DB6F4D6D9C}"/>
            </c:ext>
          </c:extLst>
        </c:ser>
        <c:dLbls>
          <c:showLegendKey val="0"/>
          <c:showVal val="0"/>
          <c:showCatName val="0"/>
          <c:showSerName val="0"/>
          <c:showPercent val="0"/>
          <c:showBubbleSize val="0"/>
        </c:dLbls>
        <c:marker val="1"/>
        <c:smooth val="0"/>
        <c:axId val="-2059034896"/>
        <c:axId val="-2058996624"/>
      </c:lineChart>
      <c:catAx>
        <c:axId val="-2059001504"/>
        <c:scaling>
          <c:orientation val="minMax"/>
        </c:scaling>
        <c:delete val="0"/>
        <c:axPos val="b"/>
        <c:numFmt formatCode="General" sourceLinked="0"/>
        <c:majorTickMark val="none"/>
        <c:minorTickMark val="none"/>
        <c:tickLblPos val="low"/>
        <c:spPr>
          <a:ln>
            <a:solidFill>
              <a:schemeClr val="bg1">
                <a:lumMod val="65000"/>
              </a:schemeClr>
            </a:solidFill>
          </a:ln>
        </c:spPr>
        <c:txPr>
          <a:bodyPr/>
          <a:lstStyle/>
          <a:p>
            <a:pPr>
              <a:defRPr sz="1400" b="0" baseline="0">
                <a:solidFill>
                  <a:schemeClr val="tx1">
                    <a:lumMod val="50000"/>
                  </a:schemeClr>
                </a:solidFill>
              </a:defRPr>
            </a:pPr>
            <a:endParaRPr lang="en-US"/>
          </a:p>
        </c:txPr>
        <c:crossAx val="-2058999456"/>
        <c:crosses val="autoZero"/>
        <c:auto val="0"/>
        <c:lblAlgn val="ctr"/>
        <c:lblOffset val="100"/>
        <c:noMultiLvlLbl val="0"/>
      </c:catAx>
      <c:valAx>
        <c:axId val="-2058999456"/>
        <c:scaling>
          <c:orientation val="minMax"/>
          <c:max val="12000000"/>
        </c:scaling>
        <c:delete val="0"/>
        <c:axPos val="l"/>
        <c:majorGridlines>
          <c:spPr>
            <a:ln>
              <a:solidFill>
                <a:schemeClr val="tx1">
                  <a:lumMod val="40000"/>
                  <a:lumOff val="60000"/>
                </a:schemeClr>
              </a:solidFill>
              <a:prstDash val="dash"/>
            </a:ln>
          </c:spPr>
        </c:majorGridlines>
        <c:numFmt formatCode="#,##0" sourceLinked="0"/>
        <c:majorTickMark val="none"/>
        <c:minorTickMark val="none"/>
        <c:tickLblPos val="nextTo"/>
        <c:spPr>
          <a:ln>
            <a:noFill/>
          </a:ln>
        </c:spPr>
        <c:txPr>
          <a:bodyPr/>
          <a:lstStyle/>
          <a:p>
            <a:pPr>
              <a:defRPr sz="1400" b="0" baseline="0">
                <a:solidFill>
                  <a:schemeClr val="tx1">
                    <a:lumMod val="50000"/>
                  </a:schemeClr>
                </a:solidFill>
              </a:defRPr>
            </a:pPr>
            <a:endParaRPr lang="en-US"/>
          </a:p>
        </c:txPr>
        <c:crossAx val="-2059001504"/>
        <c:crosses val="autoZero"/>
        <c:crossBetween val="between"/>
        <c:dispUnits>
          <c:builtInUnit val="millions"/>
        </c:dispUnits>
      </c:valAx>
      <c:valAx>
        <c:axId val="-2058996624"/>
        <c:scaling>
          <c:orientation val="minMax"/>
        </c:scaling>
        <c:delete val="0"/>
        <c:axPos val="r"/>
        <c:numFmt formatCode="#,##0" sourceLinked="0"/>
        <c:majorTickMark val="none"/>
        <c:minorTickMark val="none"/>
        <c:tickLblPos val="nextTo"/>
        <c:spPr>
          <a:ln>
            <a:noFill/>
          </a:ln>
        </c:spPr>
        <c:txPr>
          <a:bodyPr/>
          <a:lstStyle/>
          <a:p>
            <a:pPr>
              <a:defRPr sz="1400" b="0" baseline="0">
                <a:solidFill>
                  <a:schemeClr val="tx1">
                    <a:lumMod val="50000"/>
                  </a:schemeClr>
                </a:solidFill>
              </a:defRPr>
            </a:pPr>
            <a:endParaRPr lang="en-US"/>
          </a:p>
        </c:txPr>
        <c:crossAx val="-2059034896"/>
        <c:crosses val="max"/>
        <c:crossBetween val="between"/>
      </c:valAx>
      <c:catAx>
        <c:axId val="-2059034896"/>
        <c:scaling>
          <c:orientation val="minMax"/>
        </c:scaling>
        <c:delete val="1"/>
        <c:axPos val="b"/>
        <c:numFmt formatCode="General" sourceLinked="1"/>
        <c:majorTickMark val="out"/>
        <c:minorTickMark val="none"/>
        <c:tickLblPos val="nextTo"/>
        <c:crossAx val="-2058996624"/>
        <c:crosses val="autoZero"/>
        <c:auto val="1"/>
        <c:lblAlgn val="ctr"/>
        <c:lblOffset val="100"/>
        <c:noMultiLvlLbl val="0"/>
      </c:catAx>
    </c:plotArea>
    <c:legend>
      <c:legendPos val="b"/>
      <c:layout>
        <c:manualLayout>
          <c:xMode val="edge"/>
          <c:yMode val="edge"/>
          <c:x val="0"/>
          <c:y val="0.93874661334611464"/>
          <c:w val="0.82490082371325879"/>
          <c:h val="5.5445161880400134E-2"/>
        </c:manualLayout>
      </c:layout>
      <c:overlay val="0"/>
      <c:txPr>
        <a:bodyPr/>
        <a:lstStyle/>
        <a:p>
          <a:pPr>
            <a:defRPr sz="1400">
              <a:solidFill>
                <a:schemeClr val="tx1">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67477933025022485"/>
        </c:manualLayout>
      </c:layout>
      <c:barChart>
        <c:barDir val="col"/>
        <c:grouping val="clustered"/>
        <c:varyColors val="0"/>
        <c:ser>
          <c:idx val="0"/>
          <c:order val="0"/>
          <c:tx>
            <c:strRef>
              <c:f>Sheet1!$B$1</c:f>
              <c:strCache>
                <c:ptCount val="1"/>
                <c:pt idx="0">
                  <c:v>2019</c:v>
                </c:pt>
              </c:strCache>
            </c:strRef>
          </c:tx>
          <c:spPr>
            <a:solidFill>
              <a:srgbClr val="C05227"/>
            </a:solidFill>
            <a:ln>
              <a:noFill/>
            </a:ln>
            <a:effectLst/>
          </c:spPr>
          <c:invertIfNegative val="0"/>
          <c:cat>
            <c:strRef>
              <c:f>Sheet1!$A$2:$A$7</c:f>
              <c:strCache>
                <c:ptCount val="6"/>
                <c:pt idx="0">
                  <c:v>Under $15,000</c:v>
                </c:pt>
                <c:pt idx="1">
                  <c:v>$15,000–29,999</c:v>
                </c:pt>
                <c:pt idx="2">
                  <c:v>$30,000–44,999</c:v>
                </c:pt>
                <c:pt idx="3">
                  <c:v>$45,000–74,999</c:v>
                </c:pt>
                <c:pt idx="4">
                  <c:v>$75,000 and Over</c:v>
                </c:pt>
                <c:pt idx="5">
                  <c:v>All Households</c:v>
                </c:pt>
              </c:strCache>
            </c:strRef>
          </c:cat>
          <c:val>
            <c:numRef>
              <c:f>Sheet1!$B$2:$B$7</c:f>
              <c:numCache>
                <c:formatCode>General</c:formatCode>
                <c:ptCount val="6"/>
                <c:pt idx="0">
                  <c:v>83.012711723448547</c:v>
                </c:pt>
                <c:pt idx="1">
                  <c:v>79.312429721498631</c:v>
                </c:pt>
                <c:pt idx="2">
                  <c:v>59.586144477654948</c:v>
                </c:pt>
                <c:pt idx="3">
                  <c:v>30.757384891262515</c:v>
                </c:pt>
                <c:pt idx="4">
                  <c:v>7.4660248257538342</c:v>
                </c:pt>
                <c:pt idx="5" formatCode="0.0">
                  <c:v>46.33</c:v>
                </c:pt>
              </c:numCache>
            </c:numRef>
          </c:val>
          <c:extLst>
            <c:ext xmlns:c16="http://schemas.microsoft.com/office/drawing/2014/chart" uri="{C3380CC4-5D6E-409C-BE32-E72D297353CC}">
              <c16:uniqueId val="{00000000-6375-4AEF-9E08-D3FAB1008AA3}"/>
            </c:ext>
          </c:extLst>
        </c:ser>
        <c:ser>
          <c:idx val="1"/>
          <c:order val="1"/>
          <c:tx>
            <c:strRef>
              <c:f>Sheet1!$C$1</c:f>
              <c:strCache>
                <c:ptCount val="1"/>
                <c:pt idx="0">
                  <c:v>2021</c:v>
                </c:pt>
              </c:strCache>
            </c:strRef>
          </c:tx>
          <c:spPr>
            <a:solidFill>
              <a:srgbClr val="653052"/>
            </a:solidFill>
            <a:ln>
              <a:noFill/>
            </a:ln>
            <a:effectLst/>
          </c:spPr>
          <c:invertIfNegative val="0"/>
          <c:cat>
            <c:strRef>
              <c:f>Sheet1!$A$2:$A$7</c:f>
              <c:strCache>
                <c:ptCount val="6"/>
                <c:pt idx="0">
                  <c:v>Under $15,000</c:v>
                </c:pt>
                <c:pt idx="1">
                  <c:v>$15,000–29,999</c:v>
                </c:pt>
                <c:pt idx="2">
                  <c:v>$30,000–44,999</c:v>
                </c:pt>
                <c:pt idx="3">
                  <c:v>$45,000–74,999</c:v>
                </c:pt>
                <c:pt idx="4">
                  <c:v>$75,000 and Over</c:v>
                </c:pt>
                <c:pt idx="5">
                  <c:v>All Households</c:v>
                </c:pt>
              </c:strCache>
            </c:strRef>
          </c:cat>
          <c:val>
            <c:numRef>
              <c:f>Sheet1!$C$2:$C$7</c:f>
              <c:numCache>
                <c:formatCode>General</c:formatCode>
                <c:ptCount val="6"/>
                <c:pt idx="0">
                  <c:v>84.831547402313205</c:v>
                </c:pt>
                <c:pt idx="1">
                  <c:v>80.521964134289107</c:v>
                </c:pt>
                <c:pt idx="2">
                  <c:v>62.728379815615199</c:v>
                </c:pt>
                <c:pt idx="3">
                  <c:v>34.298962542575929</c:v>
                </c:pt>
                <c:pt idx="4">
                  <c:v>8.9347663421382197</c:v>
                </c:pt>
                <c:pt idx="5" formatCode="0.0">
                  <c:v>48.959999999999994</c:v>
                </c:pt>
              </c:numCache>
            </c:numRef>
          </c:val>
          <c:extLst>
            <c:ext xmlns:c16="http://schemas.microsoft.com/office/drawing/2014/chart" uri="{C3380CC4-5D6E-409C-BE32-E72D297353CC}">
              <c16:uniqueId val="{00000001-6375-4AEF-9E08-D3FAB1008AA3}"/>
            </c:ext>
          </c:extLst>
        </c:ser>
        <c:dLbls>
          <c:showLegendKey val="0"/>
          <c:showVal val="0"/>
          <c:showCatName val="0"/>
          <c:showSerName val="0"/>
          <c:showPercent val="0"/>
          <c:showBubbleSize val="0"/>
        </c:dLbls>
        <c:gapWidth val="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
          <c:y val="0.93279134207588199"/>
          <c:w val="0.16873801210663758"/>
          <c:h val="6.253826383554968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50000"/>
                  </a:schemeClr>
                </a:solidFill>
                <a:latin typeface="+mn-lt"/>
                <a:ea typeface="+mn-ea"/>
                <a:cs typeface="+mn-cs"/>
              </a:defRPr>
            </a:pPr>
            <a:r>
              <a:rPr lang="en-US" sz="1800" b="1">
                <a:solidFill>
                  <a:schemeClr val="tx1">
                    <a:lumMod val="50000"/>
                  </a:schemeClr>
                </a:solidFill>
              </a:rPr>
              <a:t>Change in Prices</a:t>
            </a:r>
            <a:r>
              <a:rPr lang="en-US" sz="1800" b="1" baseline="0">
                <a:solidFill>
                  <a:schemeClr val="tx1">
                    <a:lumMod val="50000"/>
                  </a:schemeClr>
                </a:solidFill>
              </a:rPr>
              <a:t> (Percent)</a:t>
            </a:r>
            <a:endParaRPr lang="en-US" sz="1800" b="1">
              <a:solidFill>
                <a:schemeClr val="tx1">
                  <a:lumMod val="50000"/>
                </a:schemeClr>
              </a:solidFill>
            </a:endParaRPr>
          </a:p>
        </c:rich>
      </c:tx>
      <c:layout>
        <c:manualLayout>
          <c:xMode val="edge"/>
          <c:yMode val="edge"/>
          <c:x val="0"/>
          <c:y val="1.737286290417270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3057119575672034E-2"/>
          <c:y val="0.13718039913060659"/>
          <c:w val="0.95486492269718004"/>
          <c:h val="0.68581198269994958"/>
        </c:manualLayout>
      </c:layout>
      <c:barChart>
        <c:barDir val="col"/>
        <c:grouping val="clustered"/>
        <c:varyColors val="0"/>
        <c:ser>
          <c:idx val="1"/>
          <c:order val="0"/>
          <c:tx>
            <c:strRef>
              <c:f>Sheet1!$A$2</c:f>
              <c:strCache>
                <c:ptCount val="1"/>
                <c:pt idx="0">
                  <c:v>February 2017–2020</c:v>
                </c:pt>
              </c:strCache>
            </c:strRef>
          </c:tx>
          <c:spPr>
            <a:solidFill>
              <a:srgbClr val="C05227"/>
            </a:solidFill>
            <a:ln>
              <a:noFill/>
            </a:ln>
            <a:effectLst/>
          </c:spPr>
          <c:invertIfNegative val="0"/>
          <c:dPt>
            <c:idx val="5"/>
            <c:invertIfNegative val="0"/>
            <c:bubble3D val="0"/>
            <c:spPr>
              <a:solidFill>
                <a:srgbClr val="C05227"/>
              </a:solidFill>
              <a:ln>
                <a:noFill/>
              </a:ln>
              <a:effectLst/>
            </c:spPr>
            <c:extLst>
              <c:ext xmlns:c16="http://schemas.microsoft.com/office/drawing/2014/chart" uri="{C3380CC4-5D6E-409C-BE32-E72D297353CC}">
                <c16:uniqueId val="{00000000-E884-4FB9-B163-402B74713B9B}"/>
              </c:ext>
            </c:extLst>
          </c:dPt>
          <c:cat>
            <c:strRef>
              <c:f>Sheet1!$B$1:$G$1</c:f>
              <c:strCache>
                <c:ptCount val="6"/>
                <c:pt idx="0">
                  <c:v>Brick and Clay Structural Tile</c:v>
                </c:pt>
                <c:pt idx="1">
                  <c:v>Ready-Mix Concrete</c:v>
                </c:pt>
                <c:pt idx="2">
                  <c:v>Lumber and Wood Products</c:v>
                </c:pt>
                <c:pt idx="3">
                  <c:v>Gypsum Products</c:v>
                </c:pt>
                <c:pt idx="4">
                  <c:v>Plastic Construction Products</c:v>
                </c:pt>
                <c:pt idx="5">
                  <c:v>Inputs to New Residential Construction</c:v>
                </c:pt>
              </c:strCache>
            </c:strRef>
          </c:cat>
          <c:val>
            <c:numRef>
              <c:f>Sheet1!$B$2:$G$2</c:f>
              <c:numCache>
                <c:formatCode>0.0</c:formatCode>
                <c:ptCount val="6"/>
                <c:pt idx="0">
                  <c:v>5.7321521625846792</c:v>
                </c:pt>
                <c:pt idx="1">
                  <c:v>10.364906832298132</c:v>
                </c:pt>
                <c:pt idx="2">
                  <c:v>5.2166224580017744</c:v>
                </c:pt>
                <c:pt idx="3">
                  <c:v>-1.0696821515892421</c:v>
                </c:pt>
                <c:pt idx="4">
                  <c:v>6.912657636618408</c:v>
                </c:pt>
                <c:pt idx="5">
                  <c:v>8.8932806324110665</c:v>
                </c:pt>
              </c:numCache>
            </c:numRef>
          </c:val>
          <c:extLst>
            <c:ext xmlns:c16="http://schemas.microsoft.com/office/drawing/2014/chart" uri="{C3380CC4-5D6E-409C-BE32-E72D297353CC}">
              <c16:uniqueId val="{00000001-ACD3-42C6-BDD4-62847C3CF1AB}"/>
            </c:ext>
          </c:extLst>
        </c:ser>
        <c:ser>
          <c:idx val="0"/>
          <c:order val="1"/>
          <c:tx>
            <c:strRef>
              <c:f>Sheet1!$A$3</c:f>
              <c:strCache>
                <c:ptCount val="1"/>
                <c:pt idx="0">
                  <c:v>February 2020–2023</c:v>
                </c:pt>
              </c:strCache>
            </c:strRef>
          </c:tx>
          <c:spPr>
            <a:solidFill>
              <a:srgbClr val="653052"/>
            </a:solidFill>
            <a:ln>
              <a:noFill/>
            </a:ln>
            <a:effectLst/>
          </c:spPr>
          <c:invertIfNegative val="0"/>
          <c:cat>
            <c:strRef>
              <c:f>Sheet1!$B$1:$G$1</c:f>
              <c:strCache>
                <c:ptCount val="6"/>
                <c:pt idx="0">
                  <c:v>Brick and Clay Structural Tile</c:v>
                </c:pt>
                <c:pt idx="1">
                  <c:v>Ready-Mix Concrete</c:v>
                </c:pt>
                <c:pt idx="2">
                  <c:v>Lumber and Wood Products</c:v>
                </c:pt>
                <c:pt idx="3">
                  <c:v>Gypsum Products</c:v>
                </c:pt>
                <c:pt idx="4">
                  <c:v>Plastic Construction Products</c:v>
                </c:pt>
                <c:pt idx="5">
                  <c:v>Inputs to New Residential Construction</c:v>
                </c:pt>
              </c:strCache>
            </c:strRef>
          </c:cat>
          <c:val>
            <c:numRef>
              <c:f>Sheet1!$B$3:$G$3</c:f>
              <c:numCache>
                <c:formatCode>0.0</c:formatCode>
                <c:ptCount val="6"/>
                <c:pt idx="0">
                  <c:v>23.903893543617546</c:v>
                </c:pt>
                <c:pt idx="1">
                  <c:v>23.978543791769255</c:v>
                </c:pt>
                <c:pt idx="2">
                  <c:v>28.697478991596643</c:v>
                </c:pt>
                <c:pt idx="3">
                  <c:v>43.336113685511272</c:v>
                </c:pt>
                <c:pt idx="4">
                  <c:v>53.914373088685011</c:v>
                </c:pt>
                <c:pt idx="5">
                  <c:v>35.445553539019961</c:v>
                </c:pt>
              </c:numCache>
            </c:numRef>
          </c:val>
          <c:extLst>
            <c:ext xmlns:c16="http://schemas.microsoft.com/office/drawing/2014/chart" uri="{C3380CC4-5D6E-409C-BE32-E72D297353CC}">
              <c16:uniqueId val="{00000000-24F7-41D1-95BC-EBBBBB28A9CC}"/>
            </c:ext>
          </c:extLst>
        </c:ser>
        <c:dLbls>
          <c:showLegendKey val="0"/>
          <c:showVal val="0"/>
          <c:showCatName val="0"/>
          <c:showSerName val="0"/>
          <c:showPercent val="0"/>
          <c:showBubbleSize val="0"/>
        </c:dLbls>
        <c:gapWidth val="50"/>
        <c:axId val="342992816"/>
        <c:axId val="342993472"/>
      </c:barChart>
      <c:catAx>
        <c:axId val="342992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3472"/>
        <c:crosses val="autoZero"/>
        <c:auto val="1"/>
        <c:lblAlgn val="ctr"/>
        <c:lblOffset val="100"/>
        <c:noMultiLvlLbl val="0"/>
      </c:catAx>
      <c:valAx>
        <c:axId val="342993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2816"/>
        <c:crosses val="autoZero"/>
        <c:crossBetween val="between"/>
      </c:valAx>
      <c:spPr>
        <a:noFill/>
        <a:ln>
          <a:noFill/>
        </a:ln>
        <a:effectLst/>
      </c:spPr>
    </c:plotArea>
    <c:legend>
      <c:legendPos val="b"/>
      <c:layout>
        <c:manualLayout>
          <c:xMode val="edge"/>
          <c:yMode val="edge"/>
          <c:x val="9.0741850070359968E-4"/>
          <c:y val="0.94636501350194291"/>
          <c:w val="0.37956409849190953"/>
          <c:h val="5.36349864980570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Annualized Housing Starts (Thousand of units,</a:t>
            </a:r>
            <a:r>
              <a:rPr lang="en-US" sz="1600" b="1" baseline="0">
                <a:solidFill>
                  <a:schemeClr val="tx1">
                    <a:lumMod val="50000"/>
                  </a:schemeClr>
                </a:solidFill>
              </a:rPr>
              <a:t> seasonally adjusted)</a:t>
            </a:r>
            <a:endParaRPr lang="en-US" sz="16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Single-Family</c:v>
                </c:pt>
              </c:strCache>
            </c:strRef>
          </c:tx>
          <c:spPr>
            <a:ln w="53975" cap="rnd">
              <a:solidFill>
                <a:srgbClr val="653052"/>
              </a:solidFill>
              <a:round/>
            </a:ln>
            <a:effectLst/>
          </c:spPr>
          <c:marker>
            <c:symbol val="none"/>
          </c:marker>
          <c:cat>
            <c:numRef>
              <c:f>Sheet1!$A$242:$A$520</c:f>
              <c:numCache>
                <c:formatCode>General</c:formatCode>
                <c:ptCount val="279"/>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2012</c:v>
                </c:pt>
                <c:pt idx="145">
                  <c:v>2012</c:v>
                </c:pt>
                <c:pt idx="146">
                  <c:v>2012</c:v>
                </c:pt>
                <c:pt idx="147">
                  <c:v>2012</c:v>
                </c:pt>
                <c:pt idx="148">
                  <c:v>2012</c:v>
                </c:pt>
                <c:pt idx="149">
                  <c:v>2012</c:v>
                </c:pt>
                <c:pt idx="150">
                  <c:v>2012</c:v>
                </c:pt>
                <c:pt idx="151">
                  <c:v>2012</c:v>
                </c:pt>
                <c:pt idx="152">
                  <c:v>2012</c:v>
                </c:pt>
                <c:pt idx="153">
                  <c:v>2012</c:v>
                </c:pt>
                <c:pt idx="154">
                  <c:v>2012</c:v>
                </c:pt>
                <c:pt idx="155">
                  <c:v>2012</c:v>
                </c:pt>
                <c:pt idx="156">
                  <c:v>2013</c:v>
                </c:pt>
                <c:pt idx="157">
                  <c:v>2013</c:v>
                </c:pt>
                <c:pt idx="158">
                  <c:v>2013</c:v>
                </c:pt>
                <c:pt idx="159">
                  <c:v>2013</c:v>
                </c:pt>
                <c:pt idx="160">
                  <c:v>2013</c:v>
                </c:pt>
                <c:pt idx="161">
                  <c:v>2013</c:v>
                </c:pt>
                <c:pt idx="162">
                  <c:v>2013</c:v>
                </c:pt>
                <c:pt idx="163">
                  <c:v>2013</c:v>
                </c:pt>
                <c:pt idx="164">
                  <c:v>2013</c:v>
                </c:pt>
                <c:pt idx="165">
                  <c:v>2013</c:v>
                </c:pt>
                <c:pt idx="166">
                  <c:v>2013</c:v>
                </c:pt>
                <c:pt idx="167">
                  <c:v>2013</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2015</c:v>
                </c:pt>
                <c:pt idx="181">
                  <c:v>2015</c:v>
                </c:pt>
                <c:pt idx="182">
                  <c:v>2015</c:v>
                </c:pt>
                <c:pt idx="183">
                  <c:v>2015</c:v>
                </c:pt>
                <c:pt idx="184">
                  <c:v>2015</c:v>
                </c:pt>
                <c:pt idx="185">
                  <c:v>2015</c:v>
                </c:pt>
                <c:pt idx="186">
                  <c:v>2015</c:v>
                </c:pt>
                <c:pt idx="187">
                  <c:v>2015</c:v>
                </c:pt>
                <c:pt idx="188">
                  <c:v>2015</c:v>
                </c:pt>
                <c:pt idx="189">
                  <c:v>2015</c:v>
                </c:pt>
                <c:pt idx="190">
                  <c:v>2015</c:v>
                </c:pt>
                <c:pt idx="191">
                  <c:v>2015</c:v>
                </c:pt>
                <c:pt idx="192">
                  <c:v>2016</c:v>
                </c:pt>
                <c:pt idx="193">
                  <c:v>2016</c:v>
                </c:pt>
                <c:pt idx="194">
                  <c:v>2016</c:v>
                </c:pt>
                <c:pt idx="195">
                  <c:v>2016</c:v>
                </c:pt>
                <c:pt idx="196">
                  <c:v>2016</c:v>
                </c:pt>
                <c:pt idx="197">
                  <c:v>2016</c:v>
                </c:pt>
                <c:pt idx="198">
                  <c:v>2016</c:v>
                </c:pt>
                <c:pt idx="199">
                  <c:v>2016</c:v>
                </c:pt>
                <c:pt idx="200">
                  <c:v>2016</c:v>
                </c:pt>
                <c:pt idx="201">
                  <c:v>2016</c:v>
                </c:pt>
                <c:pt idx="202">
                  <c:v>2016</c:v>
                </c:pt>
                <c:pt idx="203">
                  <c:v>2016</c:v>
                </c:pt>
                <c:pt idx="204">
                  <c:v>2017</c:v>
                </c:pt>
                <c:pt idx="205">
                  <c:v>2017</c:v>
                </c:pt>
                <c:pt idx="206">
                  <c:v>2017</c:v>
                </c:pt>
                <c:pt idx="207">
                  <c:v>2017</c:v>
                </c:pt>
                <c:pt idx="208">
                  <c:v>2017</c:v>
                </c:pt>
                <c:pt idx="209">
                  <c:v>2017</c:v>
                </c:pt>
                <c:pt idx="210">
                  <c:v>2017</c:v>
                </c:pt>
                <c:pt idx="211">
                  <c:v>2017</c:v>
                </c:pt>
                <c:pt idx="212">
                  <c:v>2017</c:v>
                </c:pt>
                <c:pt idx="213">
                  <c:v>2017</c:v>
                </c:pt>
                <c:pt idx="214">
                  <c:v>2017</c:v>
                </c:pt>
                <c:pt idx="215">
                  <c:v>2017</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2019</c:v>
                </c:pt>
                <c:pt idx="229">
                  <c:v>2019</c:v>
                </c:pt>
                <c:pt idx="230">
                  <c:v>2019</c:v>
                </c:pt>
                <c:pt idx="231">
                  <c:v>2019</c:v>
                </c:pt>
                <c:pt idx="232">
                  <c:v>2019</c:v>
                </c:pt>
                <c:pt idx="233">
                  <c:v>2019</c:v>
                </c:pt>
                <c:pt idx="234">
                  <c:v>2019</c:v>
                </c:pt>
                <c:pt idx="235">
                  <c:v>2019</c:v>
                </c:pt>
                <c:pt idx="236">
                  <c:v>2019</c:v>
                </c:pt>
                <c:pt idx="237">
                  <c:v>2019</c:v>
                </c:pt>
                <c:pt idx="238">
                  <c:v>2019</c:v>
                </c:pt>
                <c:pt idx="239">
                  <c:v>2019</c:v>
                </c:pt>
                <c:pt idx="240">
                  <c:v>2020</c:v>
                </c:pt>
                <c:pt idx="241">
                  <c:v>2020</c:v>
                </c:pt>
                <c:pt idx="242">
                  <c:v>2020</c:v>
                </c:pt>
                <c:pt idx="243">
                  <c:v>2020</c:v>
                </c:pt>
                <c:pt idx="244">
                  <c:v>2020</c:v>
                </c:pt>
                <c:pt idx="245">
                  <c:v>2020</c:v>
                </c:pt>
                <c:pt idx="246">
                  <c:v>2020</c:v>
                </c:pt>
                <c:pt idx="247">
                  <c:v>2020</c:v>
                </c:pt>
                <c:pt idx="248">
                  <c:v>2020</c:v>
                </c:pt>
                <c:pt idx="249">
                  <c:v>2020</c:v>
                </c:pt>
                <c:pt idx="250">
                  <c:v>2020</c:v>
                </c:pt>
                <c:pt idx="251">
                  <c:v>2020</c:v>
                </c:pt>
                <c:pt idx="252">
                  <c:v>2021</c:v>
                </c:pt>
                <c:pt idx="253">
                  <c:v>2021</c:v>
                </c:pt>
                <c:pt idx="254">
                  <c:v>2021</c:v>
                </c:pt>
                <c:pt idx="255">
                  <c:v>2021</c:v>
                </c:pt>
                <c:pt idx="256">
                  <c:v>2021</c:v>
                </c:pt>
                <c:pt idx="257">
                  <c:v>2021</c:v>
                </c:pt>
                <c:pt idx="258">
                  <c:v>2021</c:v>
                </c:pt>
                <c:pt idx="259">
                  <c:v>2021</c:v>
                </c:pt>
                <c:pt idx="260">
                  <c:v>2021</c:v>
                </c:pt>
                <c:pt idx="261">
                  <c:v>2021</c:v>
                </c:pt>
                <c:pt idx="262">
                  <c:v>2021</c:v>
                </c:pt>
                <c:pt idx="263">
                  <c:v>2021</c:v>
                </c:pt>
                <c:pt idx="264">
                  <c:v>2022</c:v>
                </c:pt>
                <c:pt idx="265">
                  <c:v>2022</c:v>
                </c:pt>
                <c:pt idx="266">
                  <c:v>2022</c:v>
                </c:pt>
                <c:pt idx="267">
                  <c:v>2022</c:v>
                </c:pt>
                <c:pt idx="268">
                  <c:v>2022</c:v>
                </c:pt>
                <c:pt idx="269">
                  <c:v>2022</c:v>
                </c:pt>
                <c:pt idx="270">
                  <c:v>2022</c:v>
                </c:pt>
                <c:pt idx="271">
                  <c:v>2022</c:v>
                </c:pt>
                <c:pt idx="272">
                  <c:v>2022</c:v>
                </c:pt>
                <c:pt idx="273">
                  <c:v>2022</c:v>
                </c:pt>
                <c:pt idx="274">
                  <c:v>2022</c:v>
                </c:pt>
                <c:pt idx="275">
                  <c:v>2022</c:v>
                </c:pt>
                <c:pt idx="276">
                  <c:v>2023</c:v>
                </c:pt>
                <c:pt idx="277">
                  <c:v>2023</c:v>
                </c:pt>
                <c:pt idx="278">
                  <c:v>2023</c:v>
                </c:pt>
              </c:numCache>
            </c:numRef>
          </c:cat>
          <c:val>
            <c:numRef>
              <c:f>Sheet1!$B$242:$B$520</c:f>
              <c:numCache>
                <c:formatCode>#,##0</c:formatCode>
                <c:ptCount val="279"/>
                <c:pt idx="0">
                  <c:v>1268</c:v>
                </c:pt>
                <c:pt idx="1">
                  <c:v>1255</c:v>
                </c:pt>
                <c:pt idx="2">
                  <c:v>1313</c:v>
                </c:pt>
                <c:pt idx="3">
                  <c:v>1275</c:v>
                </c:pt>
                <c:pt idx="4">
                  <c:v>1230</c:v>
                </c:pt>
                <c:pt idx="5">
                  <c:v>1202</c:v>
                </c:pt>
                <c:pt idx="6">
                  <c:v>1142</c:v>
                </c:pt>
                <c:pt idx="7">
                  <c:v>1231</c:v>
                </c:pt>
                <c:pt idx="8">
                  <c:v>1195</c:v>
                </c:pt>
                <c:pt idx="9">
                  <c:v>1235</c:v>
                </c:pt>
                <c:pt idx="10">
                  <c:v>1212</c:v>
                </c:pt>
                <c:pt idx="11">
                  <c:v>1226</c:v>
                </c:pt>
                <c:pt idx="12">
                  <c:v>1275</c:v>
                </c:pt>
                <c:pt idx="13">
                  <c:v>1280</c:v>
                </c:pt>
                <c:pt idx="14">
                  <c:v>1218</c:v>
                </c:pt>
                <c:pt idx="15">
                  <c:v>1311</c:v>
                </c:pt>
                <c:pt idx="16">
                  <c:v>1285</c:v>
                </c:pt>
                <c:pt idx="17">
                  <c:v>1295</c:v>
                </c:pt>
                <c:pt idx="18">
                  <c:v>1298</c:v>
                </c:pt>
                <c:pt idx="19">
                  <c:v>1286</c:v>
                </c:pt>
                <c:pt idx="20">
                  <c:v>1243</c:v>
                </c:pt>
                <c:pt idx="21">
                  <c:v>1240</c:v>
                </c:pt>
                <c:pt idx="22">
                  <c:v>1244</c:v>
                </c:pt>
                <c:pt idx="23">
                  <c:v>1285</c:v>
                </c:pt>
                <c:pt idx="24">
                  <c:v>1318</c:v>
                </c:pt>
                <c:pt idx="25">
                  <c:v>1501</c:v>
                </c:pt>
                <c:pt idx="26">
                  <c:v>1292</c:v>
                </c:pt>
                <c:pt idx="27">
                  <c:v>1277</c:v>
                </c:pt>
                <c:pt idx="28">
                  <c:v>1402</c:v>
                </c:pt>
                <c:pt idx="29">
                  <c:v>1368</c:v>
                </c:pt>
                <c:pt idx="30">
                  <c:v>1323</c:v>
                </c:pt>
                <c:pt idx="31">
                  <c:v>1247</c:v>
                </c:pt>
                <c:pt idx="32">
                  <c:v>1446</c:v>
                </c:pt>
                <c:pt idx="33">
                  <c:v>1352</c:v>
                </c:pt>
                <c:pt idx="34">
                  <c:v>1394</c:v>
                </c:pt>
                <c:pt idx="35">
                  <c:v>1439</c:v>
                </c:pt>
                <c:pt idx="36">
                  <c:v>1537</c:v>
                </c:pt>
                <c:pt idx="37">
                  <c:v>1301</c:v>
                </c:pt>
                <c:pt idx="38">
                  <c:v>1399</c:v>
                </c:pt>
                <c:pt idx="39">
                  <c:v>1374</c:v>
                </c:pt>
                <c:pt idx="40">
                  <c:v>1391</c:v>
                </c:pt>
                <c:pt idx="41">
                  <c:v>1513</c:v>
                </c:pt>
                <c:pt idx="42">
                  <c:v>1535</c:v>
                </c:pt>
                <c:pt idx="43">
                  <c:v>1484</c:v>
                </c:pt>
                <c:pt idx="44">
                  <c:v>1555</c:v>
                </c:pt>
                <c:pt idx="45">
                  <c:v>1631</c:v>
                </c:pt>
                <c:pt idx="46">
                  <c:v>1694</c:v>
                </c:pt>
                <c:pt idx="47">
                  <c:v>1647</c:v>
                </c:pt>
                <c:pt idx="48">
                  <c:v>1560</c:v>
                </c:pt>
                <c:pt idx="49">
                  <c:v>1481</c:v>
                </c:pt>
                <c:pt idx="50">
                  <c:v>1632</c:v>
                </c:pt>
                <c:pt idx="51">
                  <c:v>1646</c:v>
                </c:pt>
                <c:pt idx="52">
                  <c:v>1652</c:v>
                </c:pt>
                <c:pt idx="53">
                  <c:v>1526</c:v>
                </c:pt>
                <c:pt idx="54">
                  <c:v>1675</c:v>
                </c:pt>
                <c:pt idx="55">
                  <c:v>1691</c:v>
                </c:pt>
                <c:pt idx="56">
                  <c:v>1555</c:v>
                </c:pt>
                <c:pt idx="57">
                  <c:v>1660</c:v>
                </c:pt>
                <c:pt idx="58">
                  <c:v>1458</c:v>
                </c:pt>
                <c:pt idx="59">
                  <c:v>1714</c:v>
                </c:pt>
                <c:pt idx="60">
                  <c:v>1739</c:v>
                </c:pt>
                <c:pt idx="61">
                  <c:v>1792</c:v>
                </c:pt>
                <c:pt idx="62">
                  <c:v>1583</c:v>
                </c:pt>
                <c:pt idx="63">
                  <c:v>1658</c:v>
                </c:pt>
                <c:pt idx="64">
                  <c:v>1714</c:v>
                </c:pt>
                <c:pt idx="65">
                  <c:v>1719</c:v>
                </c:pt>
                <c:pt idx="66">
                  <c:v>1724</c:v>
                </c:pt>
                <c:pt idx="67">
                  <c:v>1728</c:v>
                </c:pt>
                <c:pt idx="68">
                  <c:v>1789</c:v>
                </c:pt>
                <c:pt idx="69">
                  <c:v>1740</c:v>
                </c:pt>
                <c:pt idx="70">
                  <c:v>1808</c:v>
                </c:pt>
                <c:pt idx="71">
                  <c:v>1628</c:v>
                </c:pt>
                <c:pt idx="72">
                  <c:v>1823</c:v>
                </c:pt>
                <c:pt idx="73">
                  <c:v>1804</c:v>
                </c:pt>
                <c:pt idx="74">
                  <c:v>1601</c:v>
                </c:pt>
                <c:pt idx="75">
                  <c:v>1511</c:v>
                </c:pt>
                <c:pt idx="76">
                  <c:v>1570</c:v>
                </c:pt>
                <c:pt idx="77">
                  <c:v>1451</c:v>
                </c:pt>
                <c:pt idx="78">
                  <c:v>1424</c:v>
                </c:pt>
                <c:pt idx="79">
                  <c:v>1364</c:v>
                </c:pt>
                <c:pt idx="80">
                  <c:v>1384</c:v>
                </c:pt>
                <c:pt idx="81">
                  <c:v>1212</c:v>
                </c:pt>
                <c:pt idx="82">
                  <c:v>1290</c:v>
                </c:pt>
                <c:pt idx="83">
                  <c:v>1249</c:v>
                </c:pt>
                <c:pt idx="84">
                  <c:v>1130</c:v>
                </c:pt>
                <c:pt idx="85">
                  <c:v>1189</c:v>
                </c:pt>
                <c:pt idx="86">
                  <c:v>1202</c:v>
                </c:pt>
                <c:pt idx="87">
                  <c:v>1197</c:v>
                </c:pt>
                <c:pt idx="88">
                  <c:v>1130</c:v>
                </c:pt>
                <c:pt idx="89">
                  <c:v>1131</c:v>
                </c:pt>
                <c:pt idx="90">
                  <c:v>1042</c:v>
                </c:pt>
                <c:pt idx="91">
                  <c:v>957</c:v>
                </c:pt>
                <c:pt idx="92">
                  <c:v>935</c:v>
                </c:pt>
                <c:pt idx="93">
                  <c:v>878</c:v>
                </c:pt>
                <c:pt idx="94">
                  <c:v>833</c:v>
                </c:pt>
                <c:pt idx="95">
                  <c:v>805</c:v>
                </c:pt>
                <c:pt idx="96">
                  <c:v>773</c:v>
                </c:pt>
                <c:pt idx="97">
                  <c:v>724</c:v>
                </c:pt>
                <c:pt idx="98">
                  <c:v>728</c:v>
                </c:pt>
                <c:pt idx="99">
                  <c:v>682</c:v>
                </c:pt>
                <c:pt idx="100">
                  <c:v>679</c:v>
                </c:pt>
                <c:pt idx="101">
                  <c:v>647</c:v>
                </c:pt>
                <c:pt idx="102">
                  <c:v>615</c:v>
                </c:pt>
                <c:pt idx="103">
                  <c:v>607</c:v>
                </c:pt>
                <c:pt idx="104">
                  <c:v>537</c:v>
                </c:pt>
                <c:pt idx="105">
                  <c:v>542</c:v>
                </c:pt>
                <c:pt idx="106">
                  <c:v>459</c:v>
                </c:pt>
                <c:pt idx="107">
                  <c:v>403</c:v>
                </c:pt>
                <c:pt idx="108">
                  <c:v>358</c:v>
                </c:pt>
                <c:pt idx="109">
                  <c:v>358</c:v>
                </c:pt>
                <c:pt idx="110">
                  <c:v>353</c:v>
                </c:pt>
                <c:pt idx="111">
                  <c:v>387</c:v>
                </c:pt>
                <c:pt idx="112">
                  <c:v>408</c:v>
                </c:pt>
                <c:pt idx="113">
                  <c:v>482</c:v>
                </c:pt>
                <c:pt idx="114">
                  <c:v>509</c:v>
                </c:pt>
                <c:pt idx="115">
                  <c:v>487</c:v>
                </c:pt>
                <c:pt idx="116">
                  <c:v>510</c:v>
                </c:pt>
                <c:pt idx="117">
                  <c:v>476</c:v>
                </c:pt>
                <c:pt idx="118">
                  <c:v>497</c:v>
                </c:pt>
                <c:pt idx="119">
                  <c:v>484</c:v>
                </c:pt>
                <c:pt idx="120">
                  <c:v>510</c:v>
                </c:pt>
                <c:pt idx="121">
                  <c:v>526</c:v>
                </c:pt>
                <c:pt idx="122">
                  <c:v>542</c:v>
                </c:pt>
                <c:pt idx="123">
                  <c:v>566</c:v>
                </c:pt>
                <c:pt idx="124">
                  <c:v>457</c:v>
                </c:pt>
                <c:pt idx="125">
                  <c:v>445</c:v>
                </c:pt>
                <c:pt idx="126">
                  <c:v>426</c:v>
                </c:pt>
                <c:pt idx="127">
                  <c:v>417</c:v>
                </c:pt>
                <c:pt idx="128">
                  <c:v>449</c:v>
                </c:pt>
                <c:pt idx="129">
                  <c:v>438</c:v>
                </c:pt>
                <c:pt idx="130">
                  <c:v>452</c:v>
                </c:pt>
                <c:pt idx="131">
                  <c:v>429</c:v>
                </c:pt>
                <c:pt idx="132">
                  <c:v>430</c:v>
                </c:pt>
                <c:pt idx="133">
                  <c:v>391</c:v>
                </c:pt>
                <c:pt idx="134">
                  <c:v>429</c:v>
                </c:pt>
                <c:pt idx="135">
                  <c:v>415</c:v>
                </c:pt>
                <c:pt idx="136">
                  <c:v>414</c:v>
                </c:pt>
                <c:pt idx="137">
                  <c:v>435</c:v>
                </c:pt>
                <c:pt idx="138">
                  <c:v>432</c:v>
                </c:pt>
                <c:pt idx="139">
                  <c:v>422</c:v>
                </c:pt>
                <c:pt idx="140">
                  <c:v>418</c:v>
                </c:pt>
                <c:pt idx="141">
                  <c:v>439</c:v>
                </c:pt>
                <c:pt idx="142">
                  <c:v>465</c:v>
                </c:pt>
                <c:pt idx="143">
                  <c:v>522</c:v>
                </c:pt>
                <c:pt idx="144">
                  <c:v>518</c:v>
                </c:pt>
                <c:pt idx="145">
                  <c:v>466</c:v>
                </c:pt>
                <c:pt idx="146">
                  <c:v>472</c:v>
                </c:pt>
                <c:pt idx="147">
                  <c:v>504</c:v>
                </c:pt>
                <c:pt idx="148">
                  <c:v>518</c:v>
                </c:pt>
                <c:pt idx="149">
                  <c:v>524</c:v>
                </c:pt>
                <c:pt idx="150">
                  <c:v>517</c:v>
                </c:pt>
                <c:pt idx="151">
                  <c:v>536</c:v>
                </c:pt>
                <c:pt idx="152">
                  <c:v>594</c:v>
                </c:pt>
                <c:pt idx="153">
                  <c:v>611</c:v>
                </c:pt>
                <c:pt idx="154">
                  <c:v>569</c:v>
                </c:pt>
                <c:pt idx="155">
                  <c:v>615</c:v>
                </c:pt>
                <c:pt idx="156">
                  <c:v>604</c:v>
                </c:pt>
                <c:pt idx="157">
                  <c:v>651</c:v>
                </c:pt>
                <c:pt idx="158">
                  <c:v>624</c:v>
                </c:pt>
                <c:pt idx="159">
                  <c:v>587</c:v>
                </c:pt>
                <c:pt idx="160">
                  <c:v>608</c:v>
                </c:pt>
                <c:pt idx="161">
                  <c:v>614</c:v>
                </c:pt>
                <c:pt idx="162">
                  <c:v>593</c:v>
                </c:pt>
                <c:pt idx="163">
                  <c:v>631</c:v>
                </c:pt>
                <c:pt idx="164">
                  <c:v>577</c:v>
                </c:pt>
                <c:pt idx="165">
                  <c:v>595</c:v>
                </c:pt>
                <c:pt idx="166">
                  <c:v>699</c:v>
                </c:pt>
                <c:pt idx="167">
                  <c:v>647</c:v>
                </c:pt>
                <c:pt idx="168">
                  <c:v>567</c:v>
                </c:pt>
                <c:pt idx="169">
                  <c:v>594</c:v>
                </c:pt>
                <c:pt idx="170">
                  <c:v>652</c:v>
                </c:pt>
                <c:pt idx="171">
                  <c:v>646</c:v>
                </c:pt>
                <c:pt idx="172">
                  <c:v>652</c:v>
                </c:pt>
                <c:pt idx="173">
                  <c:v>603</c:v>
                </c:pt>
                <c:pt idx="174">
                  <c:v>656</c:v>
                </c:pt>
                <c:pt idx="175">
                  <c:v>644</c:v>
                </c:pt>
                <c:pt idx="176">
                  <c:v>664</c:v>
                </c:pt>
                <c:pt idx="177">
                  <c:v>699</c:v>
                </c:pt>
                <c:pt idx="178">
                  <c:v>658</c:v>
                </c:pt>
                <c:pt idx="179">
                  <c:v>720</c:v>
                </c:pt>
                <c:pt idx="180">
                  <c:v>703</c:v>
                </c:pt>
                <c:pt idx="181">
                  <c:v>584</c:v>
                </c:pt>
                <c:pt idx="182">
                  <c:v>627</c:v>
                </c:pt>
                <c:pt idx="183">
                  <c:v>742</c:v>
                </c:pt>
                <c:pt idx="184">
                  <c:v>708</c:v>
                </c:pt>
                <c:pt idx="185">
                  <c:v>700</c:v>
                </c:pt>
                <c:pt idx="186">
                  <c:v>759</c:v>
                </c:pt>
                <c:pt idx="187">
                  <c:v>734</c:v>
                </c:pt>
                <c:pt idx="188">
                  <c:v>746</c:v>
                </c:pt>
                <c:pt idx="189">
                  <c:v>705</c:v>
                </c:pt>
                <c:pt idx="190">
                  <c:v>774</c:v>
                </c:pt>
                <c:pt idx="191">
                  <c:v>765</c:v>
                </c:pt>
                <c:pt idx="192">
                  <c:v>752</c:v>
                </c:pt>
                <c:pt idx="193">
                  <c:v>859</c:v>
                </c:pt>
                <c:pt idx="194">
                  <c:v>753</c:v>
                </c:pt>
                <c:pt idx="195">
                  <c:v>777</c:v>
                </c:pt>
                <c:pt idx="196">
                  <c:v>753</c:v>
                </c:pt>
                <c:pt idx="197">
                  <c:v>769</c:v>
                </c:pt>
                <c:pt idx="198">
                  <c:v>769</c:v>
                </c:pt>
                <c:pt idx="199">
                  <c:v>734</c:v>
                </c:pt>
                <c:pt idx="200">
                  <c:v>777</c:v>
                </c:pt>
                <c:pt idx="201">
                  <c:v>859</c:v>
                </c:pt>
                <c:pt idx="202">
                  <c:v>817</c:v>
                </c:pt>
                <c:pt idx="203">
                  <c:v>801</c:v>
                </c:pt>
                <c:pt idx="204">
                  <c:v>785</c:v>
                </c:pt>
                <c:pt idx="205">
                  <c:v>864</c:v>
                </c:pt>
                <c:pt idx="206">
                  <c:v>836</c:v>
                </c:pt>
                <c:pt idx="207">
                  <c:v>825</c:v>
                </c:pt>
                <c:pt idx="208">
                  <c:v>832</c:v>
                </c:pt>
                <c:pt idx="209">
                  <c:v>867</c:v>
                </c:pt>
                <c:pt idx="210">
                  <c:v>841</c:v>
                </c:pt>
                <c:pt idx="211">
                  <c:v>867</c:v>
                </c:pt>
                <c:pt idx="212">
                  <c:v>839</c:v>
                </c:pt>
                <c:pt idx="213">
                  <c:v>878</c:v>
                </c:pt>
                <c:pt idx="214">
                  <c:v>924</c:v>
                </c:pt>
                <c:pt idx="215">
                  <c:v>824</c:v>
                </c:pt>
                <c:pt idx="216">
                  <c:v>872</c:v>
                </c:pt>
                <c:pt idx="217">
                  <c:v>894</c:v>
                </c:pt>
                <c:pt idx="218">
                  <c:v>875</c:v>
                </c:pt>
                <c:pt idx="219">
                  <c:v>908</c:v>
                </c:pt>
                <c:pt idx="220">
                  <c:v>970</c:v>
                </c:pt>
                <c:pt idx="221">
                  <c:v>866</c:v>
                </c:pt>
                <c:pt idx="222">
                  <c:v>869</c:v>
                </c:pt>
                <c:pt idx="223">
                  <c:v>900</c:v>
                </c:pt>
                <c:pt idx="224">
                  <c:v>875</c:v>
                </c:pt>
                <c:pt idx="225">
                  <c:v>872</c:v>
                </c:pt>
                <c:pt idx="226">
                  <c:v>781</c:v>
                </c:pt>
                <c:pt idx="227">
                  <c:v>775</c:v>
                </c:pt>
                <c:pt idx="228">
                  <c:v>925</c:v>
                </c:pt>
                <c:pt idx="229">
                  <c:v>779</c:v>
                </c:pt>
                <c:pt idx="230">
                  <c:v>831</c:v>
                </c:pt>
                <c:pt idx="231">
                  <c:v>870</c:v>
                </c:pt>
                <c:pt idx="232">
                  <c:v>858</c:v>
                </c:pt>
                <c:pt idx="233">
                  <c:v>864</c:v>
                </c:pt>
                <c:pt idx="234">
                  <c:v>899</c:v>
                </c:pt>
                <c:pt idx="235">
                  <c:v>903</c:v>
                </c:pt>
                <c:pt idx="236">
                  <c:v>920</c:v>
                </c:pt>
                <c:pt idx="237">
                  <c:v>898</c:v>
                </c:pt>
                <c:pt idx="238">
                  <c:v>911</c:v>
                </c:pt>
                <c:pt idx="239">
                  <c:v>1009</c:v>
                </c:pt>
                <c:pt idx="240">
                  <c:v>968</c:v>
                </c:pt>
                <c:pt idx="241">
                  <c:v>1039</c:v>
                </c:pt>
                <c:pt idx="242">
                  <c:v>879</c:v>
                </c:pt>
                <c:pt idx="243">
                  <c:v>676</c:v>
                </c:pt>
                <c:pt idx="244">
                  <c:v>750</c:v>
                </c:pt>
                <c:pt idx="245">
                  <c:v>904</c:v>
                </c:pt>
                <c:pt idx="246">
                  <c:v>1012</c:v>
                </c:pt>
                <c:pt idx="247">
                  <c:v>1029</c:v>
                </c:pt>
                <c:pt idx="248">
                  <c:v>1116</c:v>
                </c:pt>
                <c:pt idx="249">
                  <c:v>1180</c:v>
                </c:pt>
                <c:pt idx="250">
                  <c:v>1173</c:v>
                </c:pt>
                <c:pt idx="251">
                  <c:v>1311</c:v>
                </c:pt>
                <c:pt idx="252">
                  <c:v>1115</c:v>
                </c:pt>
                <c:pt idx="253">
                  <c:v>1050</c:v>
                </c:pt>
                <c:pt idx="254">
                  <c:v>1227</c:v>
                </c:pt>
                <c:pt idx="255">
                  <c:v>1043</c:v>
                </c:pt>
                <c:pt idx="256">
                  <c:v>1109</c:v>
                </c:pt>
                <c:pt idx="257">
                  <c:v>1173</c:v>
                </c:pt>
                <c:pt idx="258">
                  <c:v>1136</c:v>
                </c:pt>
                <c:pt idx="259">
                  <c:v>1099</c:v>
                </c:pt>
                <c:pt idx="260">
                  <c:v>1094</c:v>
                </c:pt>
                <c:pt idx="261">
                  <c:v>1087</c:v>
                </c:pt>
                <c:pt idx="262">
                  <c:v>1231</c:v>
                </c:pt>
                <c:pt idx="263">
                  <c:v>1217</c:v>
                </c:pt>
                <c:pt idx="264">
                  <c:v>1157</c:v>
                </c:pt>
                <c:pt idx="265">
                  <c:v>1211</c:v>
                </c:pt>
                <c:pt idx="266">
                  <c:v>1179</c:v>
                </c:pt>
                <c:pt idx="267">
                  <c:v>1176</c:v>
                </c:pt>
                <c:pt idx="268">
                  <c:v>1067</c:v>
                </c:pt>
                <c:pt idx="269">
                  <c:v>1010</c:v>
                </c:pt>
                <c:pt idx="270">
                  <c:v>898</c:v>
                </c:pt>
                <c:pt idx="271">
                  <c:v>919</c:v>
                </c:pt>
                <c:pt idx="272">
                  <c:v>887</c:v>
                </c:pt>
                <c:pt idx="273">
                  <c:v>858</c:v>
                </c:pt>
                <c:pt idx="274">
                  <c:v>804</c:v>
                </c:pt>
                <c:pt idx="275">
                  <c:v>887</c:v>
                </c:pt>
                <c:pt idx="276">
                  <c:v>823</c:v>
                </c:pt>
                <c:pt idx="277">
                  <c:v>835</c:v>
                </c:pt>
                <c:pt idx="278">
                  <c:v>833</c:v>
                </c:pt>
              </c:numCache>
            </c:numRef>
          </c:val>
          <c:smooth val="0"/>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53975" cap="rnd">
              <a:solidFill>
                <a:srgbClr val="C05227"/>
              </a:solidFill>
              <a:round/>
            </a:ln>
            <a:effectLst/>
          </c:spPr>
          <c:marker>
            <c:symbol val="none"/>
          </c:marker>
          <c:cat>
            <c:numRef>
              <c:f>Sheet1!$A$242:$A$520</c:f>
              <c:numCache>
                <c:formatCode>General</c:formatCode>
                <c:ptCount val="279"/>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2012</c:v>
                </c:pt>
                <c:pt idx="145">
                  <c:v>2012</c:v>
                </c:pt>
                <c:pt idx="146">
                  <c:v>2012</c:v>
                </c:pt>
                <c:pt idx="147">
                  <c:v>2012</c:v>
                </c:pt>
                <c:pt idx="148">
                  <c:v>2012</c:v>
                </c:pt>
                <c:pt idx="149">
                  <c:v>2012</c:v>
                </c:pt>
                <c:pt idx="150">
                  <c:v>2012</c:v>
                </c:pt>
                <c:pt idx="151">
                  <c:v>2012</c:v>
                </c:pt>
                <c:pt idx="152">
                  <c:v>2012</c:v>
                </c:pt>
                <c:pt idx="153">
                  <c:v>2012</c:v>
                </c:pt>
                <c:pt idx="154">
                  <c:v>2012</c:v>
                </c:pt>
                <c:pt idx="155">
                  <c:v>2012</c:v>
                </c:pt>
                <c:pt idx="156">
                  <c:v>2013</c:v>
                </c:pt>
                <c:pt idx="157">
                  <c:v>2013</c:v>
                </c:pt>
                <c:pt idx="158">
                  <c:v>2013</c:v>
                </c:pt>
                <c:pt idx="159">
                  <c:v>2013</c:v>
                </c:pt>
                <c:pt idx="160">
                  <c:v>2013</c:v>
                </c:pt>
                <c:pt idx="161">
                  <c:v>2013</c:v>
                </c:pt>
                <c:pt idx="162">
                  <c:v>2013</c:v>
                </c:pt>
                <c:pt idx="163">
                  <c:v>2013</c:v>
                </c:pt>
                <c:pt idx="164">
                  <c:v>2013</c:v>
                </c:pt>
                <c:pt idx="165">
                  <c:v>2013</c:v>
                </c:pt>
                <c:pt idx="166">
                  <c:v>2013</c:v>
                </c:pt>
                <c:pt idx="167">
                  <c:v>2013</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2015</c:v>
                </c:pt>
                <c:pt idx="181">
                  <c:v>2015</c:v>
                </c:pt>
                <c:pt idx="182">
                  <c:v>2015</c:v>
                </c:pt>
                <c:pt idx="183">
                  <c:v>2015</c:v>
                </c:pt>
                <c:pt idx="184">
                  <c:v>2015</c:v>
                </c:pt>
                <c:pt idx="185">
                  <c:v>2015</c:v>
                </c:pt>
                <c:pt idx="186">
                  <c:v>2015</c:v>
                </c:pt>
                <c:pt idx="187">
                  <c:v>2015</c:v>
                </c:pt>
                <c:pt idx="188">
                  <c:v>2015</c:v>
                </c:pt>
                <c:pt idx="189">
                  <c:v>2015</c:v>
                </c:pt>
                <c:pt idx="190">
                  <c:v>2015</c:v>
                </c:pt>
                <c:pt idx="191">
                  <c:v>2015</c:v>
                </c:pt>
                <c:pt idx="192">
                  <c:v>2016</c:v>
                </c:pt>
                <c:pt idx="193">
                  <c:v>2016</c:v>
                </c:pt>
                <c:pt idx="194">
                  <c:v>2016</c:v>
                </c:pt>
                <c:pt idx="195">
                  <c:v>2016</c:v>
                </c:pt>
                <c:pt idx="196">
                  <c:v>2016</c:v>
                </c:pt>
                <c:pt idx="197">
                  <c:v>2016</c:v>
                </c:pt>
                <c:pt idx="198">
                  <c:v>2016</c:v>
                </c:pt>
                <c:pt idx="199">
                  <c:v>2016</c:v>
                </c:pt>
                <c:pt idx="200">
                  <c:v>2016</c:v>
                </c:pt>
                <c:pt idx="201">
                  <c:v>2016</c:v>
                </c:pt>
                <c:pt idx="202">
                  <c:v>2016</c:v>
                </c:pt>
                <c:pt idx="203">
                  <c:v>2016</c:v>
                </c:pt>
                <c:pt idx="204">
                  <c:v>2017</c:v>
                </c:pt>
                <c:pt idx="205">
                  <c:v>2017</c:v>
                </c:pt>
                <c:pt idx="206">
                  <c:v>2017</c:v>
                </c:pt>
                <c:pt idx="207">
                  <c:v>2017</c:v>
                </c:pt>
                <c:pt idx="208">
                  <c:v>2017</c:v>
                </c:pt>
                <c:pt idx="209">
                  <c:v>2017</c:v>
                </c:pt>
                <c:pt idx="210">
                  <c:v>2017</c:v>
                </c:pt>
                <c:pt idx="211">
                  <c:v>2017</c:v>
                </c:pt>
                <c:pt idx="212">
                  <c:v>2017</c:v>
                </c:pt>
                <c:pt idx="213">
                  <c:v>2017</c:v>
                </c:pt>
                <c:pt idx="214">
                  <c:v>2017</c:v>
                </c:pt>
                <c:pt idx="215">
                  <c:v>2017</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2019</c:v>
                </c:pt>
                <c:pt idx="229">
                  <c:v>2019</c:v>
                </c:pt>
                <c:pt idx="230">
                  <c:v>2019</c:v>
                </c:pt>
                <c:pt idx="231">
                  <c:v>2019</c:v>
                </c:pt>
                <c:pt idx="232">
                  <c:v>2019</c:v>
                </c:pt>
                <c:pt idx="233">
                  <c:v>2019</c:v>
                </c:pt>
                <c:pt idx="234">
                  <c:v>2019</c:v>
                </c:pt>
                <c:pt idx="235">
                  <c:v>2019</c:v>
                </c:pt>
                <c:pt idx="236">
                  <c:v>2019</c:v>
                </c:pt>
                <c:pt idx="237">
                  <c:v>2019</c:v>
                </c:pt>
                <c:pt idx="238">
                  <c:v>2019</c:v>
                </c:pt>
                <c:pt idx="239">
                  <c:v>2019</c:v>
                </c:pt>
                <c:pt idx="240">
                  <c:v>2020</c:v>
                </c:pt>
                <c:pt idx="241">
                  <c:v>2020</c:v>
                </c:pt>
                <c:pt idx="242">
                  <c:v>2020</c:v>
                </c:pt>
                <c:pt idx="243">
                  <c:v>2020</c:v>
                </c:pt>
                <c:pt idx="244">
                  <c:v>2020</c:v>
                </c:pt>
                <c:pt idx="245">
                  <c:v>2020</c:v>
                </c:pt>
                <c:pt idx="246">
                  <c:v>2020</c:v>
                </c:pt>
                <c:pt idx="247">
                  <c:v>2020</c:v>
                </c:pt>
                <c:pt idx="248">
                  <c:v>2020</c:v>
                </c:pt>
                <c:pt idx="249">
                  <c:v>2020</c:v>
                </c:pt>
                <c:pt idx="250">
                  <c:v>2020</c:v>
                </c:pt>
                <c:pt idx="251">
                  <c:v>2020</c:v>
                </c:pt>
                <c:pt idx="252">
                  <c:v>2021</c:v>
                </c:pt>
                <c:pt idx="253">
                  <c:v>2021</c:v>
                </c:pt>
                <c:pt idx="254">
                  <c:v>2021</c:v>
                </c:pt>
                <c:pt idx="255">
                  <c:v>2021</c:v>
                </c:pt>
                <c:pt idx="256">
                  <c:v>2021</c:v>
                </c:pt>
                <c:pt idx="257">
                  <c:v>2021</c:v>
                </c:pt>
                <c:pt idx="258">
                  <c:v>2021</c:v>
                </c:pt>
                <c:pt idx="259">
                  <c:v>2021</c:v>
                </c:pt>
                <c:pt idx="260">
                  <c:v>2021</c:v>
                </c:pt>
                <c:pt idx="261">
                  <c:v>2021</c:v>
                </c:pt>
                <c:pt idx="262">
                  <c:v>2021</c:v>
                </c:pt>
                <c:pt idx="263">
                  <c:v>2021</c:v>
                </c:pt>
                <c:pt idx="264">
                  <c:v>2022</c:v>
                </c:pt>
                <c:pt idx="265">
                  <c:v>2022</c:v>
                </c:pt>
                <c:pt idx="266">
                  <c:v>2022</c:v>
                </c:pt>
                <c:pt idx="267">
                  <c:v>2022</c:v>
                </c:pt>
                <c:pt idx="268">
                  <c:v>2022</c:v>
                </c:pt>
                <c:pt idx="269">
                  <c:v>2022</c:v>
                </c:pt>
                <c:pt idx="270">
                  <c:v>2022</c:v>
                </c:pt>
                <c:pt idx="271">
                  <c:v>2022</c:v>
                </c:pt>
                <c:pt idx="272">
                  <c:v>2022</c:v>
                </c:pt>
                <c:pt idx="273">
                  <c:v>2022</c:v>
                </c:pt>
                <c:pt idx="274">
                  <c:v>2022</c:v>
                </c:pt>
                <c:pt idx="275">
                  <c:v>2022</c:v>
                </c:pt>
                <c:pt idx="276">
                  <c:v>2023</c:v>
                </c:pt>
                <c:pt idx="277">
                  <c:v>2023</c:v>
                </c:pt>
                <c:pt idx="278">
                  <c:v>2023</c:v>
                </c:pt>
              </c:numCache>
            </c:numRef>
          </c:cat>
          <c:val>
            <c:numRef>
              <c:f>Sheet1!$C$242:$C$520</c:f>
              <c:numCache>
                <c:formatCode>#,##0</c:formatCode>
                <c:ptCount val="279"/>
                <c:pt idx="0">
                  <c:v>368</c:v>
                </c:pt>
                <c:pt idx="1">
                  <c:v>482</c:v>
                </c:pt>
                <c:pt idx="2">
                  <c:v>291</c:v>
                </c:pt>
                <c:pt idx="3">
                  <c:v>351</c:v>
                </c:pt>
                <c:pt idx="4">
                  <c:v>345</c:v>
                </c:pt>
                <c:pt idx="5">
                  <c:v>357</c:v>
                </c:pt>
                <c:pt idx="6">
                  <c:v>321</c:v>
                </c:pt>
                <c:pt idx="7">
                  <c:v>310</c:v>
                </c:pt>
                <c:pt idx="8">
                  <c:v>312</c:v>
                </c:pt>
                <c:pt idx="9">
                  <c:v>314</c:v>
                </c:pt>
                <c:pt idx="10">
                  <c:v>339</c:v>
                </c:pt>
                <c:pt idx="11">
                  <c:v>306</c:v>
                </c:pt>
                <c:pt idx="12">
                  <c:v>325</c:v>
                </c:pt>
                <c:pt idx="13">
                  <c:v>345</c:v>
                </c:pt>
                <c:pt idx="14">
                  <c:v>372</c:v>
                </c:pt>
                <c:pt idx="15">
                  <c:v>338</c:v>
                </c:pt>
                <c:pt idx="16">
                  <c:v>320</c:v>
                </c:pt>
                <c:pt idx="17">
                  <c:v>341</c:v>
                </c:pt>
                <c:pt idx="18">
                  <c:v>372</c:v>
                </c:pt>
                <c:pt idx="19">
                  <c:v>281</c:v>
                </c:pt>
                <c:pt idx="20">
                  <c:v>319</c:v>
                </c:pt>
                <c:pt idx="21">
                  <c:v>300</c:v>
                </c:pt>
                <c:pt idx="22">
                  <c:v>358</c:v>
                </c:pt>
                <c:pt idx="23">
                  <c:v>283</c:v>
                </c:pt>
                <c:pt idx="24">
                  <c:v>380</c:v>
                </c:pt>
                <c:pt idx="25">
                  <c:v>328</c:v>
                </c:pt>
                <c:pt idx="26">
                  <c:v>350</c:v>
                </c:pt>
                <c:pt idx="27">
                  <c:v>315</c:v>
                </c:pt>
                <c:pt idx="28">
                  <c:v>362</c:v>
                </c:pt>
                <c:pt idx="29">
                  <c:v>349</c:v>
                </c:pt>
                <c:pt idx="30">
                  <c:v>332</c:v>
                </c:pt>
                <c:pt idx="31">
                  <c:v>386</c:v>
                </c:pt>
                <c:pt idx="32">
                  <c:v>358</c:v>
                </c:pt>
                <c:pt idx="33">
                  <c:v>296</c:v>
                </c:pt>
                <c:pt idx="34">
                  <c:v>359</c:v>
                </c:pt>
                <c:pt idx="35">
                  <c:v>349</c:v>
                </c:pt>
                <c:pt idx="36">
                  <c:v>316</c:v>
                </c:pt>
                <c:pt idx="37">
                  <c:v>328</c:v>
                </c:pt>
                <c:pt idx="38">
                  <c:v>327</c:v>
                </c:pt>
                <c:pt idx="39">
                  <c:v>269</c:v>
                </c:pt>
                <c:pt idx="40">
                  <c:v>360</c:v>
                </c:pt>
                <c:pt idx="41">
                  <c:v>354</c:v>
                </c:pt>
                <c:pt idx="42">
                  <c:v>362</c:v>
                </c:pt>
                <c:pt idx="43">
                  <c:v>349</c:v>
                </c:pt>
                <c:pt idx="44">
                  <c:v>384</c:v>
                </c:pt>
                <c:pt idx="45">
                  <c:v>336</c:v>
                </c:pt>
                <c:pt idx="46">
                  <c:v>389</c:v>
                </c:pt>
                <c:pt idx="47">
                  <c:v>410</c:v>
                </c:pt>
                <c:pt idx="48">
                  <c:v>351</c:v>
                </c:pt>
                <c:pt idx="49">
                  <c:v>365</c:v>
                </c:pt>
                <c:pt idx="50">
                  <c:v>366</c:v>
                </c:pt>
                <c:pt idx="51">
                  <c:v>357</c:v>
                </c:pt>
                <c:pt idx="52">
                  <c:v>329</c:v>
                </c:pt>
                <c:pt idx="53">
                  <c:v>302</c:v>
                </c:pt>
                <c:pt idx="54">
                  <c:v>327</c:v>
                </c:pt>
                <c:pt idx="55">
                  <c:v>333</c:v>
                </c:pt>
                <c:pt idx="56">
                  <c:v>350</c:v>
                </c:pt>
                <c:pt idx="57">
                  <c:v>412</c:v>
                </c:pt>
                <c:pt idx="58">
                  <c:v>324</c:v>
                </c:pt>
                <c:pt idx="59">
                  <c:v>328</c:v>
                </c:pt>
                <c:pt idx="60">
                  <c:v>405</c:v>
                </c:pt>
                <c:pt idx="61">
                  <c:v>415</c:v>
                </c:pt>
                <c:pt idx="62">
                  <c:v>281</c:v>
                </c:pt>
                <c:pt idx="63">
                  <c:v>403</c:v>
                </c:pt>
                <c:pt idx="64">
                  <c:v>311</c:v>
                </c:pt>
                <c:pt idx="65">
                  <c:v>349</c:v>
                </c:pt>
                <c:pt idx="66">
                  <c:v>330</c:v>
                </c:pt>
                <c:pt idx="67">
                  <c:v>367</c:v>
                </c:pt>
                <c:pt idx="68">
                  <c:v>362</c:v>
                </c:pt>
                <c:pt idx="69">
                  <c:v>325</c:v>
                </c:pt>
                <c:pt idx="70">
                  <c:v>339</c:v>
                </c:pt>
                <c:pt idx="71">
                  <c:v>366</c:v>
                </c:pt>
                <c:pt idx="72">
                  <c:v>450</c:v>
                </c:pt>
                <c:pt idx="73">
                  <c:v>315</c:v>
                </c:pt>
                <c:pt idx="74">
                  <c:v>368</c:v>
                </c:pt>
                <c:pt idx="75">
                  <c:v>310</c:v>
                </c:pt>
                <c:pt idx="76">
                  <c:v>372</c:v>
                </c:pt>
                <c:pt idx="77">
                  <c:v>351</c:v>
                </c:pt>
                <c:pt idx="78">
                  <c:v>313</c:v>
                </c:pt>
                <c:pt idx="79">
                  <c:v>286</c:v>
                </c:pt>
                <c:pt idx="80">
                  <c:v>336</c:v>
                </c:pt>
                <c:pt idx="81">
                  <c:v>279</c:v>
                </c:pt>
                <c:pt idx="82">
                  <c:v>280</c:v>
                </c:pt>
                <c:pt idx="83">
                  <c:v>400</c:v>
                </c:pt>
                <c:pt idx="84">
                  <c:v>279</c:v>
                </c:pt>
                <c:pt idx="85">
                  <c:v>291</c:v>
                </c:pt>
                <c:pt idx="86">
                  <c:v>293</c:v>
                </c:pt>
                <c:pt idx="87">
                  <c:v>293</c:v>
                </c:pt>
                <c:pt idx="88">
                  <c:v>285</c:v>
                </c:pt>
                <c:pt idx="89">
                  <c:v>317</c:v>
                </c:pt>
                <c:pt idx="90">
                  <c:v>312</c:v>
                </c:pt>
                <c:pt idx="91">
                  <c:v>373</c:v>
                </c:pt>
                <c:pt idx="92">
                  <c:v>248</c:v>
                </c:pt>
                <c:pt idx="93">
                  <c:v>386</c:v>
                </c:pt>
                <c:pt idx="94">
                  <c:v>364</c:v>
                </c:pt>
                <c:pt idx="95">
                  <c:v>232</c:v>
                </c:pt>
                <c:pt idx="96">
                  <c:v>311</c:v>
                </c:pt>
                <c:pt idx="97">
                  <c:v>379</c:v>
                </c:pt>
                <c:pt idx="98">
                  <c:v>277</c:v>
                </c:pt>
                <c:pt idx="99">
                  <c:v>331</c:v>
                </c:pt>
                <c:pt idx="100">
                  <c:v>294</c:v>
                </c:pt>
                <c:pt idx="101">
                  <c:v>399</c:v>
                </c:pt>
                <c:pt idx="102">
                  <c:v>308</c:v>
                </c:pt>
                <c:pt idx="103">
                  <c:v>237</c:v>
                </c:pt>
                <c:pt idx="104">
                  <c:v>283</c:v>
                </c:pt>
                <c:pt idx="105">
                  <c:v>235</c:v>
                </c:pt>
                <c:pt idx="106">
                  <c:v>193</c:v>
                </c:pt>
                <c:pt idx="107">
                  <c:v>157</c:v>
                </c:pt>
                <c:pt idx="108">
                  <c:v>132</c:v>
                </c:pt>
                <c:pt idx="109">
                  <c:v>224</c:v>
                </c:pt>
                <c:pt idx="110">
                  <c:v>152</c:v>
                </c:pt>
                <c:pt idx="111">
                  <c:v>91</c:v>
                </c:pt>
                <c:pt idx="112">
                  <c:v>132</c:v>
                </c:pt>
                <c:pt idx="113">
                  <c:v>103</c:v>
                </c:pt>
                <c:pt idx="114">
                  <c:v>85</c:v>
                </c:pt>
                <c:pt idx="115">
                  <c:v>99</c:v>
                </c:pt>
                <c:pt idx="116">
                  <c:v>75</c:v>
                </c:pt>
                <c:pt idx="117">
                  <c:v>58</c:v>
                </c:pt>
                <c:pt idx="118">
                  <c:v>91</c:v>
                </c:pt>
                <c:pt idx="119">
                  <c:v>97</c:v>
                </c:pt>
                <c:pt idx="120">
                  <c:v>104</c:v>
                </c:pt>
                <c:pt idx="121">
                  <c:v>78</c:v>
                </c:pt>
                <c:pt idx="122">
                  <c:v>94</c:v>
                </c:pt>
                <c:pt idx="123">
                  <c:v>121</c:v>
                </c:pt>
                <c:pt idx="124">
                  <c:v>126</c:v>
                </c:pt>
                <c:pt idx="125">
                  <c:v>91</c:v>
                </c:pt>
                <c:pt idx="126">
                  <c:v>120</c:v>
                </c:pt>
                <c:pt idx="127">
                  <c:v>182</c:v>
                </c:pt>
                <c:pt idx="128">
                  <c:v>145</c:v>
                </c:pt>
                <c:pt idx="129">
                  <c:v>105</c:v>
                </c:pt>
                <c:pt idx="130">
                  <c:v>93</c:v>
                </c:pt>
                <c:pt idx="131">
                  <c:v>110</c:v>
                </c:pt>
                <c:pt idx="132">
                  <c:v>200</c:v>
                </c:pt>
                <c:pt idx="133">
                  <c:v>126</c:v>
                </c:pt>
                <c:pt idx="134">
                  <c:v>171</c:v>
                </c:pt>
                <c:pt idx="135">
                  <c:v>139</c:v>
                </c:pt>
                <c:pt idx="136">
                  <c:v>147</c:v>
                </c:pt>
                <c:pt idx="137">
                  <c:v>173</c:v>
                </c:pt>
                <c:pt idx="138">
                  <c:v>191</c:v>
                </c:pt>
                <c:pt idx="139">
                  <c:v>163</c:v>
                </c:pt>
                <c:pt idx="140">
                  <c:v>232</c:v>
                </c:pt>
                <c:pt idx="141">
                  <c:v>171</c:v>
                </c:pt>
                <c:pt idx="142">
                  <c:v>246</c:v>
                </c:pt>
                <c:pt idx="143">
                  <c:v>172</c:v>
                </c:pt>
                <c:pt idx="144">
                  <c:v>205</c:v>
                </c:pt>
                <c:pt idx="145">
                  <c:v>238</c:v>
                </c:pt>
                <c:pt idx="146">
                  <c:v>223</c:v>
                </c:pt>
                <c:pt idx="147">
                  <c:v>249</c:v>
                </c:pt>
                <c:pt idx="148">
                  <c:v>190</c:v>
                </c:pt>
                <c:pt idx="149">
                  <c:v>233</c:v>
                </c:pt>
                <c:pt idx="150">
                  <c:v>223</c:v>
                </c:pt>
                <c:pt idx="151">
                  <c:v>218</c:v>
                </c:pt>
                <c:pt idx="152">
                  <c:v>253</c:v>
                </c:pt>
                <c:pt idx="153">
                  <c:v>304</c:v>
                </c:pt>
                <c:pt idx="154">
                  <c:v>264</c:v>
                </c:pt>
                <c:pt idx="155">
                  <c:v>361</c:v>
                </c:pt>
                <c:pt idx="156">
                  <c:v>284</c:v>
                </c:pt>
                <c:pt idx="157">
                  <c:v>311</c:v>
                </c:pt>
                <c:pt idx="158">
                  <c:v>386</c:v>
                </c:pt>
                <c:pt idx="159">
                  <c:v>248</c:v>
                </c:pt>
                <c:pt idx="160">
                  <c:v>322</c:v>
                </c:pt>
                <c:pt idx="161">
                  <c:v>225</c:v>
                </c:pt>
                <c:pt idx="162">
                  <c:v>287</c:v>
                </c:pt>
                <c:pt idx="163">
                  <c:v>286</c:v>
                </c:pt>
                <c:pt idx="164">
                  <c:v>273</c:v>
                </c:pt>
                <c:pt idx="165">
                  <c:v>330</c:v>
                </c:pt>
                <c:pt idx="166">
                  <c:v>401</c:v>
                </c:pt>
                <c:pt idx="167">
                  <c:v>355</c:v>
                </c:pt>
                <c:pt idx="168">
                  <c:v>321</c:v>
                </c:pt>
                <c:pt idx="169">
                  <c:v>350</c:v>
                </c:pt>
                <c:pt idx="170">
                  <c:v>318</c:v>
                </c:pt>
                <c:pt idx="171">
                  <c:v>397</c:v>
                </c:pt>
                <c:pt idx="172">
                  <c:v>355</c:v>
                </c:pt>
                <c:pt idx="173">
                  <c:v>308</c:v>
                </c:pt>
                <c:pt idx="174">
                  <c:v>429</c:v>
                </c:pt>
                <c:pt idx="175">
                  <c:v>340</c:v>
                </c:pt>
                <c:pt idx="176">
                  <c:v>359</c:v>
                </c:pt>
                <c:pt idx="177">
                  <c:v>375</c:v>
                </c:pt>
                <c:pt idx="178">
                  <c:v>343</c:v>
                </c:pt>
                <c:pt idx="179">
                  <c:v>353</c:v>
                </c:pt>
                <c:pt idx="180">
                  <c:v>382</c:v>
                </c:pt>
                <c:pt idx="181">
                  <c:v>302</c:v>
                </c:pt>
                <c:pt idx="182">
                  <c:v>333</c:v>
                </c:pt>
                <c:pt idx="183">
                  <c:v>448</c:v>
                </c:pt>
                <c:pt idx="184">
                  <c:v>371</c:v>
                </c:pt>
                <c:pt idx="185">
                  <c:v>505</c:v>
                </c:pt>
                <c:pt idx="186">
                  <c:v>387</c:v>
                </c:pt>
                <c:pt idx="187">
                  <c:v>396</c:v>
                </c:pt>
                <c:pt idx="188">
                  <c:v>478</c:v>
                </c:pt>
                <c:pt idx="189">
                  <c:v>353</c:v>
                </c:pt>
                <c:pt idx="190">
                  <c:v>398</c:v>
                </c:pt>
                <c:pt idx="191">
                  <c:v>381</c:v>
                </c:pt>
                <c:pt idx="192">
                  <c:v>340</c:v>
                </c:pt>
                <c:pt idx="193">
                  <c:v>366</c:v>
                </c:pt>
                <c:pt idx="194">
                  <c:v>358</c:v>
                </c:pt>
                <c:pt idx="195">
                  <c:v>386</c:v>
                </c:pt>
                <c:pt idx="196">
                  <c:v>395</c:v>
                </c:pt>
                <c:pt idx="197">
                  <c:v>434</c:v>
                </c:pt>
                <c:pt idx="198">
                  <c:v>470</c:v>
                </c:pt>
                <c:pt idx="199">
                  <c:v>437</c:v>
                </c:pt>
                <c:pt idx="200">
                  <c:v>291</c:v>
                </c:pt>
                <c:pt idx="201">
                  <c:v>454</c:v>
                </c:pt>
                <c:pt idx="202">
                  <c:v>323</c:v>
                </c:pt>
                <c:pt idx="203">
                  <c:v>451</c:v>
                </c:pt>
                <c:pt idx="204">
                  <c:v>405</c:v>
                </c:pt>
                <c:pt idx="205">
                  <c:v>407</c:v>
                </c:pt>
                <c:pt idx="206">
                  <c:v>354</c:v>
                </c:pt>
                <c:pt idx="207">
                  <c:v>321</c:v>
                </c:pt>
                <c:pt idx="208">
                  <c:v>325</c:v>
                </c:pt>
                <c:pt idx="209">
                  <c:v>382</c:v>
                </c:pt>
                <c:pt idx="210">
                  <c:v>365</c:v>
                </c:pt>
                <c:pt idx="211">
                  <c:v>292</c:v>
                </c:pt>
                <c:pt idx="212">
                  <c:v>342</c:v>
                </c:pt>
                <c:pt idx="213">
                  <c:v>379</c:v>
                </c:pt>
                <c:pt idx="214">
                  <c:v>349</c:v>
                </c:pt>
                <c:pt idx="215">
                  <c:v>353</c:v>
                </c:pt>
                <c:pt idx="216">
                  <c:v>427</c:v>
                </c:pt>
                <c:pt idx="217">
                  <c:v>383</c:v>
                </c:pt>
                <c:pt idx="218">
                  <c:v>443</c:v>
                </c:pt>
                <c:pt idx="219">
                  <c:v>368</c:v>
                </c:pt>
                <c:pt idx="220">
                  <c:v>387</c:v>
                </c:pt>
                <c:pt idx="221">
                  <c:v>326</c:v>
                </c:pt>
                <c:pt idx="222">
                  <c:v>339</c:v>
                </c:pt>
                <c:pt idx="223">
                  <c:v>388</c:v>
                </c:pt>
                <c:pt idx="224">
                  <c:v>375</c:v>
                </c:pt>
                <c:pt idx="225">
                  <c:v>349</c:v>
                </c:pt>
                <c:pt idx="226">
                  <c:v>400</c:v>
                </c:pt>
                <c:pt idx="227">
                  <c:v>320</c:v>
                </c:pt>
                <c:pt idx="228">
                  <c:v>307</c:v>
                </c:pt>
                <c:pt idx="229">
                  <c:v>349</c:v>
                </c:pt>
                <c:pt idx="230">
                  <c:v>364</c:v>
                </c:pt>
                <c:pt idx="231">
                  <c:v>397</c:v>
                </c:pt>
                <c:pt idx="232">
                  <c:v>449</c:v>
                </c:pt>
                <c:pt idx="233">
                  <c:v>364</c:v>
                </c:pt>
                <c:pt idx="234">
                  <c:v>346</c:v>
                </c:pt>
                <c:pt idx="235">
                  <c:v>464</c:v>
                </c:pt>
                <c:pt idx="236">
                  <c:v>380</c:v>
                </c:pt>
                <c:pt idx="237">
                  <c:v>434</c:v>
                </c:pt>
                <c:pt idx="238">
                  <c:v>435</c:v>
                </c:pt>
                <c:pt idx="239">
                  <c:v>542</c:v>
                </c:pt>
                <c:pt idx="240">
                  <c:v>604</c:v>
                </c:pt>
                <c:pt idx="241">
                  <c:v>526</c:v>
                </c:pt>
                <c:pt idx="242">
                  <c:v>388</c:v>
                </c:pt>
                <c:pt idx="243">
                  <c:v>249</c:v>
                </c:pt>
                <c:pt idx="244">
                  <c:v>304</c:v>
                </c:pt>
                <c:pt idx="245">
                  <c:v>362</c:v>
                </c:pt>
                <c:pt idx="246">
                  <c:v>517</c:v>
                </c:pt>
                <c:pt idx="247">
                  <c:v>348</c:v>
                </c:pt>
                <c:pt idx="248">
                  <c:v>347</c:v>
                </c:pt>
                <c:pt idx="249">
                  <c:v>357</c:v>
                </c:pt>
                <c:pt idx="250">
                  <c:v>372</c:v>
                </c:pt>
                <c:pt idx="251">
                  <c:v>352</c:v>
                </c:pt>
                <c:pt idx="252">
                  <c:v>487</c:v>
                </c:pt>
                <c:pt idx="253">
                  <c:v>372</c:v>
                </c:pt>
                <c:pt idx="254">
                  <c:v>473</c:v>
                </c:pt>
                <c:pt idx="255">
                  <c:v>441</c:v>
                </c:pt>
                <c:pt idx="256">
                  <c:v>491</c:v>
                </c:pt>
                <c:pt idx="257">
                  <c:v>488</c:v>
                </c:pt>
                <c:pt idx="258">
                  <c:v>457</c:v>
                </c:pt>
                <c:pt idx="259">
                  <c:v>477</c:v>
                </c:pt>
                <c:pt idx="260">
                  <c:v>466</c:v>
                </c:pt>
                <c:pt idx="261">
                  <c:v>485</c:v>
                </c:pt>
                <c:pt idx="262">
                  <c:v>481</c:v>
                </c:pt>
                <c:pt idx="263">
                  <c:v>570</c:v>
                </c:pt>
                <c:pt idx="264">
                  <c:v>512</c:v>
                </c:pt>
                <c:pt idx="265">
                  <c:v>560</c:v>
                </c:pt>
                <c:pt idx="266">
                  <c:v>534</c:v>
                </c:pt>
                <c:pt idx="267">
                  <c:v>627</c:v>
                </c:pt>
                <c:pt idx="268">
                  <c:v>476</c:v>
                </c:pt>
                <c:pt idx="269">
                  <c:v>551</c:v>
                </c:pt>
                <c:pt idx="270">
                  <c:v>473</c:v>
                </c:pt>
                <c:pt idx="271">
                  <c:v>586</c:v>
                </c:pt>
                <c:pt idx="272">
                  <c:v>576</c:v>
                </c:pt>
                <c:pt idx="273">
                  <c:v>574</c:v>
                </c:pt>
                <c:pt idx="274">
                  <c:v>623</c:v>
                </c:pt>
                <c:pt idx="275">
                  <c:v>470</c:v>
                </c:pt>
                <c:pt idx="276">
                  <c:v>517</c:v>
                </c:pt>
                <c:pt idx="277">
                  <c:v>601</c:v>
                </c:pt>
                <c:pt idx="278">
                  <c:v>538</c:v>
                </c:pt>
              </c:numCache>
            </c:numRef>
          </c:val>
          <c:smooth val="0"/>
          <c:extLst>
            <c:ext xmlns:c16="http://schemas.microsoft.com/office/drawing/2014/chart" uri="{C3380CC4-5D6E-409C-BE32-E72D297353CC}">
              <c16:uniqueId val="{00000002-EDF1-4AC2-A386-B2E645BD5197}"/>
            </c:ext>
          </c:extLst>
        </c:ser>
        <c:ser>
          <c:idx val="3"/>
          <c:order val="2"/>
          <c:tx>
            <c:strRef>
              <c:f>Sheet1!$D$1</c:f>
              <c:strCache>
                <c:ptCount val="1"/>
                <c:pt idx="0">
                  <c:v>Single-Family Historical Average</c:v>
                </c:pt>
              </c:strCache>
            </c:strRef>
          </c:tx>
          <c:spPr>
            <a:ln w="44450" cap="rnd">
              <a:solidFill>
                <a:schemeClr val="accent1">
                  <a:lumMod val="40000"/>
                  <a:lumOff val="60000"/>
                </a:schemeClr>
              </a:solidFill>
              <a:prstDash val="solid"/>
              <a:round/>
            </a:ln>
            <a:effectLst/>
          </c:spPr>
          <c:marker>
            <c:symbol val="none"/>
          </c:marker>
          <c:cat>
            <c:numRef>
              <c:f>Sheet1!$A$242:$A$520</c:f>
              <c:numCache>
                <c:formatCode>General</c:formatCode>
                <c:ptCount val="279"/>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2012</c:v>
                </c:pt>
                <c:pt idx="145">
                  <c:v>2012</c:v>
                </c:pt>
                <c:pt idx="146">
                  <c:v>2012</c:v>
                </c:pt>
                <c:pt idx="147">
                  <c:v>2012</c:v>
                </c:pt>
                <c:pt idx="148">
                  <c:v>2012</c:v>
                </c:pt>
                <c:pt idx="149">
                  <c:v>2012</c:v>
                </c:pt>
                <c:pt idx="150">
                  <c:v>2012</c:v>
                </c:pt>
                <c:pt idx="151">
                  <c:v>2012</c:v>
                </c:pt>
                <c:pt idx="152">
                  <c:v>2012</c:v>
                </c:pt>
                <c:pt idx="153">
                  <c:v>2012</c:v>
                </c:pt>
                <c:pt idx="154">
                  <c:v>2012</c:v>
                </c:pt>
                <c:pt idx="155">
                  <c:v>2012</c:v>
                </c:pt>
                <c:pt idx="156">
                  <c:v>2013</c:v>
                </c:pt>
                <c:pt idx="157">
                  <c:v>2013</c:v>
                </c:pt>
                <c:pt idx="158">
                  <c:v>2013</c:v>
                </c:pt>
                <c:pt idx="159">
                  <c:v>2013</c:v>
                </c:pt>
                <c:pt idx="160">
                  <c:v>2013</c:v>
                </c:pt>
                <c:pt idx="161">
                  <c:v>2013</c:v>
                </c:pt>
                <c:pt idx="162">
                  <c:v>2013</c:v>
                </c:pt>
                <c:pt idx="163">
                  <c:v>2013</c:v>
                </c:pt>
                <c:pt idx="164">
                  <c:v>2013</c:v>
                </c:pt>
                <c:pt idx="165">
                  <c:v>2013</c:v>
                </c:pt>
                <c:pt idx="166">
                  <c:v>2013</c:v>
                </c:pt>
                <c:pt idx="167">
                  <c:v>2013</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2015</c:v>
                </c:pt>
                <c:pt idx="181">
                  <c:v>2015</c:v>
                </c:pt>
                <c:pt idx="182">
                  <c:v>2015</c:v>
                </c:pt>
                <c:pt idx="183">
                  <c:v>2015</c:v>
                </c:pt>
                <c:pt idx="184">
                  <c:v>2015</c:v>
                </c:pt>
                <c:pt idx="185">
                  <c:v>2015</c:v>
                </c:pt>
                <c:pt idx="186">
                  <c:v>2015</c:v>
                </c:pt>
                <c:pt idx="187">
                  <c:v>2015</c:v>
                </c:pt>
                <c:pt idx="188">
                  <c:v>2015</c:v>
                </c:pt>
                <c:pt idx="189">
                  <c:v>2015</c:v>
                </c:pt>
                <c:pt idx="190">
                  <c:v>2015</c:v>
                </c:pt>
                <c:pt idx="191">
                  <c:v>2015</c:v>
                </c:pt>
                <c:pt idx="192">
                  <c:v>2016</c:v>
                </c:pt>
                <c:pt idx="193">
                  <c:v>2016</c:v>
                </c:pt>
                <c:pt idx="194">
                  <c:v>2016</c:v>
                </c:pt>
                <c:pt idx="195">
                  <c:v>2016</c:v>
                </c:pt>
                <c:pt idx="196">
                  <c:v>2016</c:v>
                </c:pt>
                <c:pt idx="197">
                  <c:v>2016</c:v>
                </c:pt>
                <c:pt idx="198">
                  <c:v>2016</c:v>
                </c:pt>
                <c:pt idx="199">
                  <c:v>2016</c:v>
                </c:pt>
                <c:pt idx="200">
                  <c:v>2016</c:v>
                </c:pt>
                <c:pt idx="201">
                  <c:v>2016</c:v>
                </c:pt>
                <c:pt idx="202">
                  <c:v>2016</c:v>
                </c:pt>
                <c:pt idx="203">
                  <c:v>2016</c:v>
                </c:pt>
                <c:pt idx="204">
                  <c:v>2017</c:v>
                </c:pt>
                <c:pt idx="205">
                  <c:v>2017</c:v>
                </c:pt>
                <c:pt idx="206">
                  <c:v>2017</c:v>
                </c:pt>
                <c:pt idx="207">
                  <c:v>2017</c:v>
                </c:pt>
                <c:pt idx="208">
                  <c:v>2017</c:v>
                </c:pt>
                <c:pt idx="209">
                  <c:v>2017</c:v>
                </c:pt>
                <c:pt idx="210">
                  <c:v>2017</c:v>
                </c:pt>
                <c:pt idx="211">
                  <c:v>2017</c:v>
                </c:pt>
                <c:pt idx="212">
                  <c:v>2017</c:v>
                </c:pt>
                <c:pt idx="213">
                  <c:v>2017</c:v>
                </c:pt>
                <c:pt idx="214">
                  <c:v>2017</c:v>
                </c:pt>
                <c:pt idx="215">
                  <c:v>2017</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2019</c:v>
                </c:pt>
                <c:pt idx="229">
                  <c:v>2019</c:v>
                </c:pt>
                <c:pt idx="230">
                  <c:v>2019</c:v>
                </c:pt>
                <c:pt idx="231">
                  <c:v>2019</c:v>
                </c:pt>
                <c:pt idx="232">
                  <c:v>2019</c:v>
                </c:pt>
                <c:pt idx="233">
                  <c:v>2019</c:v>
                </c:pt>
                <c:pt idx="234">
                  <c:v>2019</c:v>
                </c:pt>
                <c:pt idx="235">
                  <c:v>2019</c:v>
                </c:pt>
                <c:pt idx="236">
                  <c:v>2019</c:v>
                </c:pt>
                <c:pt idx="237">
                  <c:v>2019</c:v>
                </c:pt>
                <c:pt idx="238">
                  <c:v>2019</c:v>
                </c:pt>
                <c:pt idx="239">
                  <c:v>2019</c:v>
                </c:pt>
                <c:pt idx="240">
                  <c:v>2020</c:v>
                </c:pt>
                <c:pt idx="241">
                  <c:v>2020</c:v>
                </c:pt>
                <c:pt idx="242">
                  <c:v>2020</c:v>
                </c:pt>
                <c:pt idx="243">
                  <c:v>2020</c:v>
                </c:pt>
                <c:pt idx="244">
                  <c:v>2020</c:v>
                </c:pt>
                <c:pt idx="245">
                  <c:v>2020</c:v>
                </c:pt>
                <c:pt idx="246">
                  <c:v>2020</c:v>
                </c:pt>
                <c:pt idx="247">
                  <c:v>2020</c:v>
                </c:pt>
                <c:pt idx="248">
                  <c:v>2020</c:v>
                </c:pt>
                <c:pt idx="249">
                  <c:v>2020</c:v>
                </c:pt>
                <c:pt idx="250">
                  <c:v>2020</c:v>
                </c:pt>
                <c:pt idx="251">
                  <c:v>2020</c:v>
                </c:pt>
                <c:pt idx="252">
                  <c:v>2021</c:v>
                </c:pt>
                <c:pt idx="253">
                  <c:v>2021</c:v>
                </c:pt>
                <c:pt idx="254">
                  <c:v>2021</c:v>
                </c:pt>
                <c:pt idx="255">
                  <c:v>2021</c:v>
                </c:pt>
                <c:pt idx="256">
                  <c:v>2021</c:v>
                </c:pt>
                <c:pt idx="257">
                  <c:v>2021</c:v>
                </c:pt>
                <c:pt idx="258">
                  <c:v>2021</c:v>
                </c:pt>
                <c:pt idx="259">
                  <c:v>2021</c:v>
                </c:pt>
                <c:pt idx="260">
                  <c:v>2021</c:v>
                </c:pt>
                <c:pt idx="261">
                  <c:v>2021</c:v>
                </c:pt>
                <c:pt idx="262">
                  <c:v>2021</c:v>
                </c:pt>
                <c:pt idx="263">
                  <c:v>2021</c:v>
                </c:pt>
                <c:pt idx="264">
                  <c:v>2022</c:v>
                </c:pt>
                <c:pt idx="265">
                  <c:v>2022</c:v>
                </c:pt>
                <c:pt idx="266">
                  <c:v>2022</c:v>
                </c:pt>
                <c:pt idx="267">
                  <c:v>2022</c:v>
                </c:pt>
                <c:pt idx="268">
                  <c:v>2022</c:v>
                </c:pt>
                <c:pt idx="269">
                  <c:v>2022</c:v>
                </c:pt>
                <c:pt idx="270">
                  <c:v>2022</c:v>
                </c:pt>
                <c:pt idx="271">
                  <c:v>2022</c:v>
                </c:pt>
                <c:pt idx="272">
                  <c:v>2022</c:v>
                </c:pt>
                <c:pt idx="273">
                  <c:v>2022</c:v>
                </c:pt>
                <c:pt idx="274">
                  <c:v>2022</c:v>
                </c:pt>
                <c:pt idx="275">
                  <c:v>2022</c:v>
                </c:pt>
                <c:pt idx="276">
                  <c:v>2023</c:v>
                </c:pt>
                <c:pt idx="277">
                  <c:v>2023</c:v>
                </c:pt>
                <c:pt idx="278">
                  <c:v>2023</c:v>
                </c:pt>
              </c:numCache>
            </c:numRef>
          </c:cat>
          <c:val>
            <c:numRef>
              <c:f>Sheet1!$D$242:$D$520</c:f>
              <c:numCache>
                <c:formatCode>#,##0</c:formatCode>
                <c:ptCount val="279"/>
                <c:pt idx="0">
                  <c:v>1006.5914786967419</c:v>
                </c:pt>
                <c:pt idx="1">
                  <c:v>1006.5914786967419</c:v>
                </c:pt>
                <c:pt idx="2">
                  <c:v>1006.5914786967419</c:v>
                </c:pt>
                <c:pt idx="3">
                  <c:v>1006.5914786967419</c:v>
                </c:pt>
                <c:pt idx="4">
                  <c:v>1006.5914786967419</c:v>
                </c:pt>
                <c:pt idx="5">
                  <c:v>1006.5914786967419</c:v>
                </c:pt>
                <c:pt idx="6">
                  <c:v>1006.5914786967419</c:v>
                </c:pt>
                <c:pt idx="7">
                  <c:v>1006.5914786967419</c:v>
                </c:pt>
                <c:pt idx="8">
                  <c:v>1006.5914786967419</c:v>
                </c:pt>
                <c:pt idx="9">
                  <c:v>1006.5914786967419</c:v>
                </c:pt>
                <c:pt idx="10">
                  <c:v>1006.5914786967419</c:v>
                </c:pt>
                <c:pt idx="11">
                  <c:v>1006.5914786967419</c:v>
                </c:pt>
                <c:pt idx="12">
                  <c:v>1006.5914786967419</c:v>
                </c:pt>
                <c:pt idx="13">
                  <c:v>1006.5914786967419</c:v>
                </c:pt>
                <c:pt idx="14">
                  <c:v>1006.5914786967419</c:v>
                </c:pt>
                <c:pt idx="15">
                  <c:v>1006.5914786967419</c:v>
                </c:pt>
                <c:pt idx="16">
                  <c:v>1006.5914786967419</c:v>
                </c:pt>
                <c:pt idx="17">
                  <c:v>1006.5914786967419</c:v>
                </c:pt>
                <c:pt idx="18">
                  <c:v>1006.5914786967419</c:v>
                </c:pt>
                <c:pt idx="19">
                  <c:v>1006.5914786967419</c:v>
                </c:pt>
                <c:pt idx="20">
                  <c:v>1006.5914786967419</c:v>
                </c:pt>
                <c:pt idx="21">
                  <c:v>1006.5914786967419</c:v>
                </c:pt>
                <c:pt idx="22">
                  <c:v>1006.5914786967419</c:v>
                </c:pt>
                <c:pt idx="23">
                  <c:v>1006.5914786967419</c:v>
                </c:pt>
                <c:pt idx="24">
                  <c:v>1006.5914786967419</c:v>
                </c:pt>
                <c:pt idx="25">
                  <c:v>1006.5914786967419</c:v>
                </c:pt>
                <c:pt idx="26">
                  <c:v>1006.5914786967419</c:v>
                </c:pt>
                <c:pt idx="27">
                  <c:v>1006.5914786967419</c:v>
                </c:pt>
                <c:pt idx="28">
                  <c:v>1006.5914786967419</c:v>
                </c:pt>
                <c:pt idx="29">
                  <c:v>1006.5914786967419</c:v>
                </c:pt>
                <c:pt idx="30">
                  <c:v>1006.5914786967419</c:v>
                </c:pt>
                <c:pt idx="31">
                  <c:v>1006.5914786967419</c:v>
                </c:pt>
                <c:pt idx="32">
                  <c:v>1006.5914786967419</c:v>
                </c:pt>
                <c:pt idx="33">
                  <c:v>1006.5914786967419</c:v>
                </c:pt>
                <c:pt idx="34">
                  <c:v>1006.5914786967419</c:v>
                </c:pt>
                <c:pt idx="35">
                  <c:v>1006.5914786967419</c:v>
                </c:pt>
                <c:pt idx="36">
                  <c:v>1006.5914786967419</c:v>
                </c:pt>
                <c:pt idx="37">
                  <c:v>1006.5914786967419</c:v>
                </c:pt>
                <c:pt idx="38">
                  <c:v>1006.5914786967419</c:v>
                </c:pt>
                <c:pt idx="39">
                  <c:v>1006.5914786967419</c:v>
                </c:pt>
                <c:pt idx="40">
                  <c:v>1006.5914786967419</c:v>
                </c:pt>
                <c:pt idx="41">
                  <c:v>1006.5914786967419</c:v>
                </c:pt>
                <c:pt idx="42">
                  <c:v>1006.5914786967419</c:v>
                </c:pt>
                <c:pt idx="43">
                  <c:v>1006.5914786967419</c:v>
                </c:pt>
                <c:pt idx="44">
                  <c:v>1006.5914786967419</c:v>
                </c:pt>
                <c:pt idx="45">
                  <c:v>1006.5914786967419</c:v>
                </c:pt>
                <c:pt idx="46">
                  <c:v>1006.5914786967419</c:v>
                </c:pt>
                <c:pt idx="47">
                  <c:v>1006.5914786967419</c:v>
                </c:pt>
                <c:pt idx="48">
                  <c:v>1006.5914786967419</c:v>
                </c:pt>
                <c:pt idx="49">
                  <c:v>1006.5914786967419</c:v>
                </c:pt>
                <c:pt idx="50">
                  <c:v>1006.5914786967419</c:v>
                </c:pt>
                <c:pt idx="51">
                  <c:v>1006.5914786967419</c:v>
                </c:pt>
                <c:pt idx="52">
                  <c:v>1006.5914786967419</c:v>
                </c:pt>
                <c:pt idx="53">
                  <c:v>1006.5914786967419</c:v>
                </c:pt>
                <c:pt idx="54">
                  <c:v>1006.5914786967419</c:v>
                </c:pt>
                <c:pt idx="55">
                  <c:v>1006.5914786967419</c:v>
                </c:pt>
                <c:pt idx="56">
                  <c:v>1006.5914786967419</c:v>
                </c:pt>
                <c:pt idx="57">
                  <c:v>1006.5914786967419</c:v>
                </c:pt>
                <c:pt idx="58">
                  <c:v>1006.5914786967419</c:v>
                </c:pt>
                <c:pt idx="59">
                  <c:v>1006.5914786967419</c:v>
                </c:pt>
                <c:pt idx="60">
                  <c:v>1006.5914786967419</c:v>
                </c:pt>
                <c:pt idx="61">
                  <c:v>1006.5914786967419</c:v>
                </c:pt>
                <c:pt idx="62">
                  <c:v>1006.5914786967419</c:v>
                </c:pt>
                <c:pt idx="63">
                  <c:v>1006.5914786967419</c:v>
                </c:pt>
                <c:pt idx="64">
                  <c:v>1006.5914786967419</c:v>
                </c:pt>
                <c:pt idx="65">
                  <c:v>1006.5914786967419</c:v>
                </c:pt>
                <c:pt idx="66">
                  <c:v>1006.5914786967419</c:v>
                </c:pt>
                <c:pt idx="67">
                  <c:v>1006.5914786967419</c:v>
                </c:pt>
                <c:pt idx="68">
                  <c:v>1006.5914786967419</c:v>
                </c:pt>
                <c:pt idx="69">
                  <c:v>1006.5914786967419</c:v>
                </c:pt>
                <c:pt idx="70">
                  <c:v>1006.5914786967419</c:v>
                </c:pt>
                <c:pt idx="71">
                  <c:v>1006.5914786967419</c:v>
                </c:pt>
                <c:pt idx="72">
                  <c:v>1006.5914786967419</c:v>
                </c:pt>
                <c:pt idx="73">
                  <c:v>1006.5914786967419</c:v>
                </c:pt>
                <c:pt idx="74">
                  <c:v>1006.5914786967419</c:v>
                </c:pt>
                <c:pt idx="75">
                  <c:v>1006.5914786967419</c:v>
                </c:pt>
                <c:pt idx="76">
                  <c:v>1006.5914786967419</c:v>
                </c:pt>
                <c:pt idx="77">
                  <c:v>1006.5914786967419</c:v>
                </c:pt>
                <c:pt idx="78">
                  <c:v>1006.5914786967419</c:v>
                </c:pt>
                <c:pt idx="79">
                  <c:v>1006.5914786967419</c:v>
                </c:pt>
                <c:pt idx="80">
                  <c:v>1006.5914786967419</c:v>
                </c:pt>
                <c:pt idx="81">
                  <c:v>1006.5914786967419</c:v>
                </c:pt>
                <c:pt idx="82">
                  <c:v>1006.5914786967419</c:v>
                </c:pt>
                <c:pt idx="83">
                  <c:v>1006.5914786967419</c:v>
                </c:pt>
                <c:pt idx="84">
                  <c:v>1006.5914786967419</c:v>
                </c:pt>
                <c:pt idx="85">
                  <c:v>1006.5914786967419</c:v>
                </c:pt>
                <c:pt idx="86">
                  <c:v>1006.5914786967419</c:v>
                </c:pt>
                <c:pt idx="87">
                  <c:v>1006.5914786967419</c:v>
                </c:pt>
                <c:pt idx="88">
                  <c:v>1006.5914786967419</c:v>
                </c:pt>
                <c:pt idx="89">
                  <c:v>1006.5914786967419</c:v>
                </c:pt>
                <c:pt idx="90">
                  <c:v>1006.5914786967419</c:v>
                </c:pt>
                <c:pt idx="91">
                  <c:v>1006.5914786967419</c:v>
                </c:pt>
                <c:pt idx="92">
                  <c:v>1006.5914786967419</c:v>
                </c:pt>
                <c:pt idx="93">
                  <c:v>1006.5914786967419</c:v>
                </c:pt>
                <c:pt idx="94">
                  <c:v>1006.5914786967419</c:v>
                </c:pt>
                <c:pt idx="95">
                  <c:v>1006.5914786967419</c:v>
                </c:pt>
                <c:pt idx="96">
                  <c:v>1006.5914786967419</c:v>
                </c:pt>
                <c:pt idx="97">
                  <c:v>1006.5914786967419</c:v>
                </c:pt>
                <c:pt idx="98">
                  <c:v>1006.5914786967419</c:v>
                </c:pt>
                <c:pt idx="99">
                  <c:v>1006.5914786967419</c:v>
                </c:pt>
                <c:pt idx="100">
                  <c:v>1006.5914786967419</c:v>
                </c:pt>
                <c:pt idx="101">
                  <c:v>1006.5914786967419</c:v>
                </c:pt>
                <c:pt idx="102">
                  <c:v>1006.5914786967419</c:v>
                </c:pt>
                <c:pt idx="103">
                  <c:v>1006.5914786967419</c:v>
                </c:pt>
                <c:pt idx="104">
                  <c:v>1006.5914786967419</c:v>
                </c:pt>
                <c:pt idx="105">
                  <c:v>1006.5914786967419</c:v>
                </c:pt>
                <c:pt idx="106">
                  <c:v>1006.5914786967419</c:v>
                </c:pt>
                <c:pt idx="107">
                  <c:v>1006.5914786967419</c:v>
                </c:pt>
                <c:pt idx="108">
                  <c:v>1006.5914786967419</c:v>
                </c:pt>
                <c:pt idx="109">
                  <c:v>1006.5914786967419</c:v>
                </c:pt>
                <c:pt idx="110">
                  <c:v>1006.5914786967419</c:v>
                </c:pt>
                <c:pt idx="111">
                  <c:v>1006.5914786967419</c:v>
                </c:pt>
                <c:pt idx="112">
                  <c:v>1006.5914786967419</c:v>
                </c:pt>
                <c:pt idx="113">
                  <c:v>1006.5914786967419</c:v>
                </c:pt>
                <c:pt idx="114">
                  <c:v>1006.5914786967419</c:v>
                </c:pt>
                <c:pt idx="115">
                  <c:v>1006.5914786967419</c:v>
                </c:pt>
                <c:pt idx="116">
                  <c:v>1006.5914786967419</c:v>
                </c:pt>
                <c:pt idx="117">
                  <c:v>1006.5914786967419</c:v>
                </c:pt>
                <c:pt idx="118">
                  <c:v>1006.5914786967419</c:v>
                </c:pt>
                <c:pt idx="119">
                  <c:v>1006.5914786967419</c:v>
                </c:pt>
                <c:pt idx="120">
                  <c:v>1006.5914786967419</c:v>
                </c:pt>
                <c:pt idx="121">
                  <c:v>1006.5914786967419</c:v>
                </c:pt>
                <c:pt idx="122">
                  <c:v>1006.5914786967419</c:v>
                </c:pt>
                <c:pt idx="123">
                  <c:v>1006.5914786967419</c:v>
                </c:pt>
                <c:pt idx="124">
                  <c:v>1006.5914786967419</c:v>
                </c:pt>
                <c:pt idx="125">
                  <c:v>1006.5914786967419</c:v>
                </c:pt>
                <c:pt idx="126">
                  <c:v>1006.5914786967419</c:v>
                </c:pt>
                <c:pt idx="127">
                  <c:v>1006.5914786967419</c:v>
                </c:pt>
                <c:pt idx="128">
                  <c:v>1006.5914786967419</c:v>
                </c:pt>
                <c:pt idx="129">
                  <c:v>1006.5914786967419</c:v>
                </c:pt>
                <c:pt idx="130">
                  <c:v>1006.5914786967419</c:v>
                </c:pt>
                <c:pt idx="131">
                  <c:v>1006.5914786967419</c:v>
                </c:pt>
                <c:pt idx="132">
                  <c:v>1006.5914786967419</c:v>
                </c:pt>
                <c:pt idx="133">
                  <c:v>1006.5914786967419</c:v>
                </c:pt>
                <c:pt idx="134">
                  <c:v>1006.5914786967419</c:v>
                </c:pt>
                <c:pt idx="135">
                  <c:v>1006.5914786967419</c:v>
                </c:pt>
                <c:pt idx="136">
                  <c:v>1006.5914786967419</c:v>
                </c:pt>
                <c:pt idx="137">
                  <c:v>1006.5914786967419</c:v>
                </c:pt>
                <c:pt idx="138">
                  <c:v>1006.5914786967419</c:v>
                </c:pt>
                <c:pt idx="139">
                  <c:v>1006.5914786967419</c:v>
                </c:pt>
                <c:pt idx="140">
                  <c:v>1006.5914786967419</c:v>
                </c:pt>
                <c:pt idx="141">
                  <c:v>1006.5914786967419</c:v>
                </c:pt>
                <c:pt idx="142">
                  <c:v>1006.5914786967419</c:v>
                </c:pt>
                <c:pt idx="143">
                  <c:v>1006.5914786967419</c:v>
                </c:pt>
                <c:pt idx="144">
                  <c:v>1006.5914786967419</c:v>
                </c:pt>
                <c:pt idx="145">
                  <c:v>1006.5914786967419</c:v>
                </c:pt>
                <c:pt idx="146">
                  <c:v>1006.5914786967419</c:v>
                </c:pt>
                <c:pt idx="147">
                  <c:v>1006.5914786967419</c:v>
                </c:pt>
                <c:pt idx="148">
                  <c:v>1006.5914786967419</c:v>
                </c:pt>
                <c:pt idx="149">
                  <c:v>1006.5914786967419</c:v>
                </c:pt>
                <c:pt idx="150">
                  <c:v>1006.5914786967419</c:v>
                </c:pt>
                <c:pt idx="151">
                  <c:v>1006.5914786967419</c:v>
                </c:pt>
                <c:pt idx="152">
                  <c:v>1006.5914786967419</c:v>
                </c:pt>
                <c:pt idx="153">
                  <c:v>1006.5914786967419</c:v>
                </c:pt>
                <c:pt idx="154">
                  <c:v>1006.5914786967419</c:v>
                </c:pt>
                <c:pt idx="155">
                  <c:v>1006.5914786967419</c:v>
                </c:pt>
                <c:pt idx="156">
                  <c:v>1006.5914786967419</c:v>
                </c:pt>
                <c:pt idx="157">
                  <c:v>1006.5914786967419</c:v>
                </c:pt>
                <c:pt idx="158">
                  <c:v>1006.5914786967419</c:v>
                </c:pt>
                <c:pt idx="159">
                  <c:v>1006.5914786967419</c:v>
                </c:pt>
                <c:pt idx="160">
                  <c:v>1006.5914786967419</c:v>
                </c:pt>
                <c:pt idx="161">
                  <c:v>1006.5914786967419</c:v>
                </c:pt>
                <c:pt idx="162">
                  <c:v>1006.5914786967419</c:v>
                </c:pt>
                <c:pt idx="163">
                  <c:v>1006.5914786967419</c:v>
                </c:pt>
                <c:pt idx="164">
                  <c:v>1006.5914786967419</c:v>
                </c:pt>
                <c:pt idx="165">
                  <c:v>1006.5914786967419</c:v>
                </c:pt>
                <c:pt idx="166">
                  <c:v>1006.5914786967419</c:v>
                </c:pt>
                <c:pt idx="167">
                  <c:v>1006.5914786967419</c:v>
                </c:pt>
                <c:pt idx="168">
                  <c:v>1006.5914786967419</c:v>
                </c:pt>
                <c:pt idx="169">
                  <c:v>1006.5914786967419</c:v>
                </c:pt>
                <c:pt idx="170">
                  <c:v>1006.5914786967419</c:v>
                </c:pt>
                <c:pt idx="171">
                  <c:v>1006.5914786967419</c:v>
                </c:pt>
                <c:pt idx="172">
                  <c:v>1006.5914786967419</c:v>
                </c:pt>
                <c:pt idx="173">
                  <c:v>1006.5914786967419</c:v>
                </c:pt>
                <c:pt idx="174">
                  <c:v>1006.5914786967419</c:v>
                </c:pt>
                <c:pt idx="175">
                  <c:v>1006.5914786967419</c:v>
                </c:pt>
                <c:pt idx="176">
                  <c:v>1006.5914786967419</c:v>
                </c:pt>
                <c:pt idx="177">
                  <c:v>1006.5914786967419</c:v>
                </c:pt>
                <c:pt idx="178">
                  <c:v>1006.5914786967419</c:v>
                </c:pt>
                <c:pt idx="179">
                  <c:v>1006.5914786967419</c:v>
                </c:pt>
                <c:pt idx="180">
                  <c:v>1006.5914786967419</c:v>
                </c:pt>
                <c:pt idx="181">
                  <c:v>1006.5914786967419</c:v>
                </c:pt>
                <c:pt idx="182">
                  <c:v>1006.5914786967419</c:v>
                </c:pt>
                <c:pt idx="183">
                  <c:v>1006.5914786967419</c:v>
                </c:pt>
                <c:pt idx="184">
                  <c:v>1006.5914786967419</c:v>
                </c:pt>
                <c:pt idx="185">
                  <c:v>1006.5914786967419</c:v>
                </c:pt>
                <c:pt idx="186">
                  <c:v>1006.5914786967419</c:v>
                </c:pt>
                <c:pt idx="187">
                  <c:v>1006.5914786967419</c:v>
                </c:pt>
                <c:pt idx="188">
                  <c:v>1006.5914786967419</c:v>
                </c:pt>
                <c:pt idx="189">
                  <c:v>1006.5914786967419</c:v>
                </c:pt>
                <c:pt idx="190">
                  <c:v>1006.5914786967419</c:v>
                </c:pt>
                <c:pt idx="191">
                  <c:v>1006.5914786967419</c:v>
                </c:pt>
                <c:pt idx="192">
                  <c:v>1006.5914786967419</c:v>
                </c:pt>
                <c:pt idx="193">
                  <c:v>1006.5914786967419</c:v>
                </c:pt>
                <c:pt idx="194">
                  <c:v>1006.5914786967419</c:v>
                </c:pt>
                <c:pt idx="195">
                  <c:v>1006.5914786967419</c:v>
                </c:pt>
                <c:pt idx="196">
                  <c:v>1006.5914786967419</c:v>
                </c:pt>
                <c:pt idx="197">
                  <c:v>1006.5914786967419</c:v>
                </c:pt>
                <c:pt idx="198">
                  <c:v>1006.5914786967419</c:v>
                </c:pt>
                <c:pt idx="199">
                  <c:v>1006.5914786967419</c:v>
                </c:pt>
                <c:pt idx="200">
                  <c:v>1006.5914786967419</c:v>
                </c:pt>
                <c:pt idx="201">
                  <c:v>1006.5914786967419</c:v>
                </c:pt>
                <c:pt idx="202">
                  <c:v>1006.5914786967419</c:v>
                </c:pt>
                <c:pt idx="203">
                  <c:v>1006.5914786967419</c:v>
                </c:pt>
                <c:pt idx="204">
                  <c:v>1006.5914786967419</c:v>
                </c:pt>
                <c:pt idx="205">
                  <c:v>1006.5914786967419</c:v>
                </c:pt>
                <c:pt idx="206">
                  <c:v>1006.5914786967419</c:v>
                </c:pt>
                <c:pt idx="207">
                  <c:v>1006.5914786967419</c:v>
                </c:pt>
                <c:pt idx="208">
                  <c:v>1006.5914786967419</c:v>
                </c:pt>
                <c:pt idx="209">
                  <c:v>1006.5914786967419</c:v>
                </c:pt>
                <c:pt idx="210">
                  <c:v>1006.5914786967419</c:v>
                </c:pt>
                <c:pt idx="211">
                  <c:v>1006.5914786967419</c:v>
                </c:pt>
                <c:pt idx="212">
                  <c:v>1006.5914786967419</c:v>
                </c:pt>
                <c:pt idx="213">
                  <c:v>1006.5914786967419</c:v>
                </c:pt>
                <c:pt idx="214">
                  <c:v>1006.5914786967419</c:v>
                </c:pt>
                <c:pt idx="215">
                  <c:v>1006.5914786967419</c:v>
                </c:pt>
                <c:pt idx="216">
                  <c:v>1006.5914786967419</c:v>
                </c:pt>
                <c:pt idx="217">
                  <c:v>1006.5914786967419</c:v>
                </c:pt>
                <c:pt idx="218">
                  <c:v>1006.5914786967419</c:v>
                </c:pt>
                <c:pt idx="219">
                  <c:v>1006.5914786967419</c:v>
                </c:pt>
                <c:pt idx="220">
                  <c:v>1006.5914786967419</c:v>
                </c:pt>
                <c:pt idx="221">
                  <c:v>1006.5914786967419</c:v>
                </c:pt>
                <c:pt idx="222">
                  <c:v>1006.5914786967419</c:v>
                </c:pt>
                <c:pt idx="223">
                  <c:v>1006.5914786967419</c:v>
                </c:pt>
                <c:pt idx="224">
                  <c:v>1006.5914786967419</c:v>
                </c:pt>
                <c:pt idx="225">
                  <c:v>1006.5914786967419</c:v>
                </c:pt>
                <c:pt idx="226">
                  <c:v>1006.5914786967419</c:v>
                </c:pt>
                <c:pt idx="227">
                  <c:v>1006.5914786967419</c:v>
                </c:pt>
                <c:pt idx="228">
                  <c:v>1006.5914786967419</c:v>
                </c:pt>
                <c:pt idx="229">
                  <c:v>1006.5914786967419</c:v>
                </c:pt>
                <c:pt idx="230">
                  <c:v>1006.5914786967419</c:v>
                </c:pt>
                <c:pt idx="231">
                  <c:v>1006.5914786967419</c:v>
                </c:pt>
                <c:pt idx="232">
                  <c:v>1006.5914786967419</c:v>
                </c:pt>
                <c:pt idx="233">
                  <c:v>1006.5914786967419</c:v>
                </c:pt>
                <c:pt idx="234">
                  <c:v>1006.5914786967419</c:v>
                </c:pt>
                <c:pt idx="235">
                  <c:v>1006.5914786967419</c:v>
                </c:pt>
                <c:pt idx="236">
                  <c:v>1006.5914786967419</c:v>
                </c:pt>
                <c:pt idx="237">
                  <c:v>1006.5914786967419</c:v>
                </c:pt>
                <c:pt idx="238">
                  <c:v>1006.5914786967419</c:v>
                </c:pt>
                <c:pt idx="239">
                  <c:v>1006.5914786967419</c:v>
                </c:pt>
                <c:pt idx="240">
                  <c:v>1006.5914786967419</c:v>
                </c:pt>
                <c:pt idx="241">
                  <c:v>1006.5914786967419</c:v>
                </c:pt>
                <c:pt idx="242">
                  <c:v>1006.5914786967419</c:v>
                </c:pt>
                <c:pt idx="243">
                  <c:v>1006.5914786967419</c:v>
                </c:pt>
                <c:pt idx="244">
                  <c:v>1006.5914786967419</c:v>
                </c:pt>
                <c:pt idx="245">
                  <c:v>1006.5914786967419</c:v>
                </c:pt>
                <c:pt idx="246">
                  <c:v>1006.5914786967419</c:v>
                </c:pt>
                <c:pt idx="247">
                  <c:v>1006.5914786967419</c:v>
                </c:pt>
                <c:pt idx="248">
                  <c:v>1006.5914786967419</c:v>
                </c:pt>
                <c:pt idx="249">
                  <c:v>1006.5914786967419</c:v>
                </c:pt>
                <c:pt idx="250">
                  <c:v>1006.5914786967419</c:v>
                </c:pt>
                <c:pt idx="251">
                  <c:v>1006.5914786967419</c:v>
                </c:pt>
                <c:pt idx="252">
                  <c:v>1006.5914786967419</c:v>
                </c:pt>
                <c:pt idx="253">
                  <c:v>1006.5914786967419</c:v>
                </c:pt>
                <c:pt idx="254">
                  <c:v>1006.5914786967419</c:v>
                </c:pt>
                <c:pt idx="255">
                  <c:v>1006.5914786967419</c:v>
                </c:pt>
                <c:pt idx="256">
                  <c:v>1006.5914786967419</c:v>
                </c:pt>
                <c:pt idx="257">
                  <c:v>1006.5914786967419</c:v>
                </c:pt>
                <c:pt idx="258">
                  <c:v>1006.5914786967419</c:v>
                </c:pt>
                <c:pt idx="259">
                  <c:v>1006.5914786967419</c:v>
                </c:pt>
                <c:pt idx="260">
                  <c:v>1006.5914786967419</c:v>
                </c:pt>
                <c:pt idx="261">
                  <c:v>1006.5914786967419</c:v>
                </c:pt>
                <c:pt idx="262">
                  <c:v>1006.5914786967419</c:v>
                </c:pt>
                <c:pt idx="263">
                  <c:v>1006.5914786967419</c:v>
                </c:pt>
                <c:pt idx="264">
                  <c:v>1006.5914786967419</c:v>
                </c:pt>
                <c:pt idx="265">
                  <c:v>1006.5914786967419</c:v>
                </c:pt>
                <c:pt idx="266">
                  <c:v>1006.5914786967419</c:v>
                </c:pt>
                <c:pt idx="267">
                  <c:v>1006.5914786967419</c:v>
                </c:pt>
                <c:pt idx="268">
                  <c:v>1006.5914786967419</c:v>
                </c:pt>
                <c:pt idx="269">
                  <c:v>1006.5914786967419</c:v>
                </c:pt>
                <c:pt idx="270">
                  <c:v>1006.5914786967419</c:v>
                </c:pt>
                <c:pt idx="271">
                  <c:v>1006.5914786967419</c:v>
                </c:pt>
                <c:pt idx="272">
                  <c:v>1006.5914786967419</c:v>
                </c:pt>
                <c:pt idx="273">
                  <c:v>1006.5914786967419</c:v>
                </c:pt>
                <c:pt idx="274">
                  <c:v>1006.5914786967419</c:v>
                </c:pt>
                <c:pt idx="275">
                  <c:v>1006.5914786967419</c:v>
                </c:pt>
                <c:pt idx="276">
                  <c:v>1006.5914786967419</c:v>
                </c:pt>
                <c:pt idx="277">
                  <c:v>1006.5914786967419</c:v>
                </c:pt>
                <c:pt idx="278">
                  <c:v>1006.5914786967419</c:v>
                </c:pt>
              </c:numCache>
            </c:numRef>
          </c:val>
          <c:smooth val="0"/>
          <c:extLst>
            <c:ext xmlns:c16="http://schemas.microsoft.com/office/drawing/2014/chart" uri="{C3380CC4-5D6E-409C-BE32-E72D297353CC}">
              <c16:uniqueId val="{00000004-EDF1-4AC2-A386-B2E645BD5197}"/>
            </c:ext>
          </c:extLst>
        </c:ser>
        <c:ser>
          <c:idx val="4"/>
          <c:order val="3"/>
          <c:tx>
            <c:strRef>
              <c:f>Sheet1!$E$1</c:f>
              <c:strCache>
                <c:ptCount val="1"/>
                <c:pt idx="0">
                  <c:v>Multifamily Historical Average</c:v>
                </c:pt>
              </c:strCache>
            </c:strRef>
          </c:tx>
          <c:spPr>
            <a:ln w="44450" cap="rnd">
              <a:solidFill>
                <a:srgbClr val="F89F5C"/>
              </a:solidFill>
              <a:prstDash val="solid"/>
              <a:round/>
            </a:ln>
            <a:effectLst/>
          </c:spPr>
          <c:marker>
            <c:symbol val="none"/>
          </c:marker>
          <c:cat>
            <c:numRef>
              <c:f>Sheet1!$A$242:$A$520</c:f>
              <c:numCache>
                <c:formatCode>General</c:formatCode>
                <c:ptCount val="279"/>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pt idx="127">
                  <c:v>2010</c:v>
                </c:pt>
                <c:pt idx="128">
                  <c:v>2010</c:v>
                </c:pt>
                <c:pt idx="129">
                  <c:v>2010</c:v>
                </c:pt>
                <c:pt idx="130">
                  <c:v>2010</c:v>
                </c:pt>
                <c:pt idx="131">
                  <c:v>2010</c:v>
                </c:pt>
                <c:pt idx="132">
                  <c:v>2011</c:v>
                </c:pt>
                <c:pt idx="133">
                  <c:v>2011</c:v>
                </c:pt>
                <c:pt idx="134">
                  <c:v>2011</c:v>
                </c:pt>
                <c:pt idx="135">
                  <c:v>2011</c:v>
                </c:pt>
                <c:pt idx="136">
                  <c:v>2011</c:v>
                </c:pt>
                <c:pt idx="137">
                  <c:v>2011</c:v>
                </c:pt>
                <c:pt idx="138">
                  <c:v>2011</c:v>
                </c:pt>
                <c:pt idx="139">
                  <c:v>2011</c:v>
                </c:pt>
                <c:pt idx="140">
                  <c:v>2011</c:v>
                </c:pt>
                <c:pt idx="141">
                  <c:v>2011</c:v>
                </c:pt>
                <c:pt idx="142">
                  <c:v>2011</c:v>
                </c:pt>
                <c:pt idx="143">
                  <c:v>2011</c:v>
                </c:pt>
                <c:pt idx="144">
                  <c:v>2012</c:v>
                </c:pt>
                <c:pt idx="145">
                  <c:v>2012</c:v>
                </c:pt>
                <c:pt idx="146">
                  <c:v>2012</c:v>
                </c:pt>
                <c:pt idx="147">
                  <c:v>2012</c:v>
                </c:pt>
                <c:pt idx="148">
                  <c:v>2012</c:v>
                </c:pt>
                <c:pt idx="149">
                  <c:v>2012</c:v>
                </c:pt>
                <c:pt idx="150">
                  <c:v>2012</c:v>
                </c:pt>
                <c:pt idx="151">
                  <c:v>2012</c:v>
                </c:pt>
                <c:pt idx="152">
                  <c:v>2012</c:v>
                </c:pt>
                <c:pt idx="153">
                  <c:v>2012</c:v>
                </c:pt>
                <c:pt idx="154">
                  <c:v>2012</c:v>
                </c:pt>
                <c:pt idx="155">
                  <c:v>2012</c:v>
                </c:pt>
                <c:pt idx="156">
                  <c:v>2013</c:v>
                </c:pt>
                <c:pt idx="157">
                  <c:v>2013</c:v>
                </c:pt>
                <c:pt idx="158">
                  <c:v>2013</c:v>
                </c:pt>
                <c:pt idx="159">
                  <c:v>2013</c:v>
                </c:pt>
                <c:pt idx="160">
                  <c:v>2013</c:v>
                </c:pt>
                <c:pt idx="161">
                  <c:v>2013</c:v>
                </c:pt>
                <c:pt idx="162">
                  <c:v>2013</c:v>
                </c:pt>
                <c:pt idx="163">
                  <c:v>2013</c:v>
                </c:pt>
                <c:pt idx="164">
                  <c:v>2013</c:v>
                </c:pt>
                <c:pt idx="165">
                  <c:v>2013</c:v>
                </c:pt>
                <c:pt idx="166">
                  <c:v>2013</c:v>
                </c:pt>
                <c:pt idx="167">
                  <c:v>2013</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2015</c:v>
                </c:pt>
                <c:pt idx="181">
                  <c:v>2015</c:v>
                </c:pt>
                <c:pt idx="182">
                  <c:v>2015</c:v>
                </c:pt>
                <c:pt idx="183">
                  <c:v>2015</c:v>
                </c:pt>
                <c:pt idx="184">
                  <c:v>2015</c:v>
                </c:pt>
                <c:pt idx="185">
                  <c:v>2015</c:v>
                </c:pt>
                <c:pt idx="186">
                  <c:v>2015</c:v>
                </c:pt>
                <c:pt idx="187">
                  <c:v>2015</c:v>
                </c:pt>
                <c:pt idx="188">
                  <c:v>2015</c:v>
                </c:pt>
                <c:pt idx="189">
                  <c:v>2015</c:v>
                </c:pt>
                <c:pt idx="190">
                  <c:v>2015</c:v>
                </c:pt>
                <c:pt idx="191">
                  <c:v>2015</c:v>
                </c:pt>
                <c:pt idx="192">
                  <c:v>2016</c:v>
                </c:pt>
                <c:pt idx="193">
                  <c:v>2016</c:v>
                </c:pt>
                <c:pt idx="194">
                  <c:v>2016</c:v>
                </c:pt>
                <c:pt idx="195">
                  <c:v>2016</c:v>
                </c:pt>
                <c:pt idx="196">
                  <c:v>2016</c:v>
                </c:pt>
                <c:pt idx="197">
                  <c:v>2016</c:v>
                </c:pt>
                <c:pt idx="198">
                  <c:v>2016</c:v>
                </c:pt>
                <c:pt idx="199">
                  <c:v>2016</c:v>
                </c:pt>
                <c:pt idx="200">
                  <c:v>2016</c:v>
                </c:pt>
                <c:pt idx="201">
                  <c:v>2016</c:v>
                </c:pt>
                <c:pt idx="202">
                  <c:v>2016</c:v>
                </c:pt>
                <c:pt idx="203">
                  <c:v>2016</c:v>
                </c:pt>
                <c:pt idx="204">
                  <c:v>2017</c:v>
                </c:pt>
                <c:pt idx="205">
                  <c:v>2017</c:v>
                </c:pt>
                <c:pt idx="206">
                  <c:v>2017</c:v>
                </c:pt>
                <c:pt idx="207">
                  <c:v>2017</c:v>
                </c:pt>
                <c:pt idx="208">
                  <c:v>2017</c:v>
                </c:pt>
                <c:pt idx="209">
                  <c:v>2017</c:v>
                </c:pt>
                <c:pt idx="210">
                  <c:v>2017</c:v>
                </c:pt>
                <c:pt idx="211">
                  <c:v>2017</c:v>
                </c:pt>
                <c:pt idx="212">
                  <c:v>2017</c:v>
                </c:pt>
                <c:pt idx="213">
                  <c:v>2017</c:v>
                </c:pt>
                <c:pt idx="214">
                  <c:v>2017</c:v>
                </c:pt>
                <c:pt idx="215">
                  <c:v>2017</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2019</c:v>
                </c:pt>
                <c:pt idx="229">
                  <c:v>2019</c:v>
                </c:pt>
                <c:pt idx="230">
                  <c:v>2019</c:v>
                </c:pt>
                <c:pt idx="231">
                  <c:v>2019</c:v>
                </c:pt>
                <c:pt idx="232">
                  <c:v>2019</c:v>
                </c:pt>
                <c:pt idx="233">
                  <c:v>2019</c:v>
                </c:pt>
                <c:pt idx="234">
                  <c:v>2019</c:v>
                </c:pt>
                <c:pt idx="235">
                  <c:v>2019</c:v>
                </c:pt>
                <c:pt idx="236">
                  <c:v>2019</c:v>
                </c:pt>
                <c:pt idx="237">
                  <c:v>2019</c:v>
                </c:pt>
                <c:pt idx="238">
                  <c:v>2019</c:v>
                </c:pt>
                <c:pt idx="239">
                  <c:v>2019</c:v>
                </c:pt>
                <c:pt idx="240">
                  <c:v>2020</c:v>
                </c:pt>
                <c:pt idx="241">
                  <c:v>2020</c:v>
                </c:pt>
                <c:pt idx="242">
                  <c:v>2020</c:v>
                </c:pt>
                <c:pt idx="243">
                  <c:v>2020</c:v>
                </c:pt>
                <c:pt idx="244">
                  <c:v>2020</c:v>
                </c:pt>
                <c:pt idx="245">
                  <c:v>2020</c:v>
                </c:pt>
                <c:pt idx="246">
                  <c:v>2020</c:v>
                </c:pt>
                <c:pt idx="247">
                  <c:v>2020</c:v>
                </c:pt>
                <c:pt idx="248">
                  <c:v>2020</c:v>
                </c:pt>
                <c:pt idx="249">
                  <c:v>2020</c:v>
                </c:pt>
                <c:pt idx="250">
                  <c:v>2020</c:v>
                </c:pt>
                <c:pt idx="251">
                  <c:v>2020</c:v>
                </c:pt>
                <c:pt idx="252">
                  <c:v>2021</c:v>
                </c:pt>
                <c:pt idx="253">
                  <c:v>2021</c:v>
                </c:pt>
                <c:pt idx="254">
                  <c:v>2021</c:v>
                </c:pt>
                <c:pt idx="255">
                  <c:v>2021</c:v>
                </c:pt>
                <c:pt idx="256">
                  <c:v>2021</c:v>
                </c:pt>
                <c:pt idx="257">
                  <c:v>2021</c:v>
                </c:pt>
                <c:pt idx="258">
                  <c:v>2021</c:v>
                </c:pt>
                <c:pt idx="259">
                  <c:v>2021</c:v>
                </c:pt>
                <c:pt idx="260">
                  <c:v>2021</c:v>
                </c:pt>
                <c:pt idx="261">
                  <c:v>2021</c:v>
                </c:pt>
                <c:pt idx="262">
                  <c:v>2021</c:v>
                </c:pt>
                <c:pt idx="263">
                  <c:v>2021</c:v>
                </c:pt>
                <c:pt idx="264">
                  <c:v>2022</c:v>
                </c:pt>
                <c:pt idx="265">
                  <c:v>2022</c:v>
                </c:pt>
                <c:pt idx="266">
                  <c:v>2022</c:v>
                </c:pt>
                <c:pt idx="267">
                  <c:v>2022</c:v>
                </c:pt>
                <c:pt idx="268">
                  <c:v>2022</c:v>
                </c:pt>
                <c:pt idx="269">
                  <c:v>2022</c:v>
                </c:pt>
                <c:pt idx="270">
                  <c:v>2022</c:v>
                </c:pt>
                <c:pt idx="271">
                  <c:v>2022</c:v>
                </c:pt>
                <c:pt idx="272">
                  <c:v>2022</c:v>
                </c:pt>
                <c:pt idx="273">
                  <c:v>2022</c:v>
                </c:pt>
                <c:pt idx="274">
                  <c:v>2022</c:v>
                </c:pt>
                <c:pt idx="275">
                  <c:v>2022</c:v>
                </c:pt>
                <c:pt idx="276">
                  <c:v>2023</c:v>
                </c:pt>
                <c:pt idx="277">
                  <c:v>2023</c:v>
                </c:pt>
                <c:pt idx="278">
                  <c:v>2023</c:v>
                </c:pt>
              </c:numCache>
            </c:numRef>
          </c:cat>
          <c:val>
            <c:numRef>
              <c:f>Sheet1!$E$242:$E$520</c:f>
              <c:numCache>
                <c:formatCode>#,##0</c:formatCode>
                <c:ptCount val="279"/>
                <c:pt idx="0">
                  <c:v>314.55639097744358</c:v>
                </c:pt>
                <c:pt idx="1">
                  <c:v>314.55639097744358</c:v>
                </c:pt>
                <c:pt idx="2">
                  <c:v>314.55639097744358</c:v>
                </c:pt>
                <c:pt idx="3">
                  <c:v>314.55639097744358</c:v>
                </c:pt>
                <c:pt idx="4">
                  <c:v>314.55639097744358</c:v>
                </c:pt>
                <c:pt idx="5">
                  <c:v>314.55639097744358</c:v>
                </c:pt>
                <c:pt idx="6">
                  <c:v>314.55639097744358</c:v>
                </c:pt>
                <c:pt idx="7">
                  <c:v>314.55639097744358</c:v>
                </c:pt>
                <c:pt idx="8">
                  <c:v>314.55639097744358</c:v>
                </c:pt>
                <c:pt idx="9">
                  <c:v>314.55639097744358</c:v>
                </c:pt>
                <c:pt idx="10">
                  <c:v>314.55639097744358</c:v>
                </c:pt>
                <c:pt idx="11">
                  <c:v>314.55639097744358</c:v>
                </c:pt>
                <c:pt idx="12">
                  <c:v>314.55639097744358</c:v>
                </c:pt>
                <c:pt idx="13">
                  <c:v>314.55639097744358</c:v>
                </c:pt>
                <c:pt idx="14">
                  <c:v>314.55639097744358</c:v>
                </c:pt>
                <c:pt idx="15">
                  <c:v>314.55639097744358</c:v>
                </c:pt>
                <c:pt idx="16">
                  <c:v>314.55639097744358</c:v>
                </c:pt>
                <c:pt idx="17">
                  <c:v>314.55639097744358</c:v>
                </c:pt>
                <c:pt idx="18">
                  <c:v>314.55639097744358</c:v>
                </c:pt>
                <c:pt idx="19">
                  <c:v>314.55639097744358</c:v>
                </c:pt>
                <c:pt idx="20">
                  <c:v>314.55639097744358</c:v>
                </c:pt>
                <c:pt idx="21">
                  <c:v>314.55639097744358</c:v>
                </c:pt>
                <c:pt idx="22">
                  <c:v>314.55639097744358</c:v>
                </c:pt>
                <c:pt idx="23">
                  <c:v>314.55639097744358</c:v>
                </c:pt>
                <c:pt idx="24">
                  <c:v>314.55639097744358</c:v>
                </c:pt>
                <c:pt idx="25">
                  <c:v>314.55639097744358</c:v>
                </c:pt>
                <c:pt idx="26">
                  <c:v>314.55639097744358</c:v>
                </c:pt>
                <c:pt idx="27">
                  <c:v>314.55639097744358</c:v>
                </c:pt>
                <c:pt idx="28">
                  <c:v>314.55639097744358</c:v>
                </c:pt>
                <c:pt idx="29">
                  <c:v>314.55639097744358</c:v>
                </c:pt>
                <c:pt idx="30">
                  <c:v>314.55639097744358</c:v>
                </c:pt>
                <c:pt idx="31">
                  <c:v>314.55639097744358</c:v>
                </c:pt>
                <c:pt idx="32">
                  <c:v>314.55639097744358</c:v>
                </c:pt>
                <c:pt idx="33">
                  <c:v>314.55639097744358</c:v>
                </c:pt>
                <c:pt idx="34">
                  <c:v>314.55639097744358</c:v>
                </c:pt>
                <c:pt idx="35">
                  <c:v>314.55639097744358</c:v>
                </c:pt>
                <c:pt idx="36">
                  <c:v>314.55639097744358</c:v>
                </c:pt>
                <c:pt idx="37">
                  <c:v>314.55639097744358</c:v>
                </c:pt>
                <c:pt idx="38">
                  <c:v>314.55639097744358</c:v>
                </c:pt>
                <c:pt idx="39">
                  <c:v>314.55639097744358</c:v>
                </c:pt>
                <c:pt idx="40">
                  <c:v>314.55639097744358</c:v>
                </c:pt>
                <c:pt idx="41">
                  <c:v>314.55639097744358</c:v>
                </c:pt>
                <c:pt idx="42">
                  <c:v>314.55639097744358</c:v>
                </c:pt>
                <c:pt idx="43">
                  <c:v>314.55639097744358</c:v>
                </c:pt>
                <c:pt idx="44">
                  <c:v>314.55639097744358</c:v>
                </c:pt>
                <c:pt idx="45">
                  <c:v>314.55639097744358</c:v>
                </c:pt>
                <c:pt idx="46">
                  <c:v>314.55639097744358</c:v>
                </c:pt>
                <c:pt idx="47">
                  <c:v>314.55639097744358</c:v>
                </c:pt>
                <c:pt idx="48">
                  <c:v>314.55639097744358</c:v>
                </c:pt>
                <c:pt idx="49">
                  <c:v>314.55639097744358</c:v>
                </c:pt>
                <c:pt idx="50">
                  <c:v>314.55639097744358</c:v>
                </c:pt>
                <c:pt idx="51">
                  <c:v>314.55639097744358</c:v>
                </c:pt>
                <c:pt idx="52">
                  <c:v>314.55639097744358</c:v>
                </c:pt>
                <c:pt idx="53">
                  <c:v>314.55639097744358</c:v>
                </c:pt>
                <c:pt idx="54">
                  <c:v>314.55639097744358</c:v>
                </c:pt>
                <c:pt idx="55">
                  <c:v>314.55639097744358</c:v>
                </c:pt>
                <c:pt idx="56">
                  <c:v>314.55639097744358</c:v>
                </c:pt>
                <c:pt idx="57">
                  <c:v>314.55639097744358</c:v>
                </c:pt>
                <c:pt idx="58">
                  <c:v>314.55639097744358</c:v>
                </c:pt>
                <c:pt idx="59">
                  <c:v>314.55639097744358</c:v>
                </c:pt>
                <c:pt idx="60">
                  <c:v>314.55639097744358</c:v>
                </c:pt>
                <c:pt idx="61">
                  <c:v>314.55639097744358</c:v>
                </c:pt>
                <c:pt idx="62">
                  <c:v>314.55639097744358</c:v>
                </c:pt>
                <c:pt idx="63">
                  <c:v>314.55639097744358</c:v>
                </c:pt>
                <c:pt idx="64">
                  <c:v>314.55639097744358</c:v>
                </c:pt>
                <c:pt idx="65">
                  <c:v>314.55639097744358</c:v>
                </c:pt>
                <c:pt idx="66">
                  <c:v>314.55639097744358</c:v>
                </c:pt>
                <c:pt idx="67">
                  <c:v>314.55639097744358</c:v>
                </c:pt>
                <c:pt idx="68">
                  <c:v>314.55639097744358</c:v>
                </c:pt>
                <c:pt idx="69">
                  <c:v>314.55639097744358</c:v>
                </c:pt>
                <c:pt idx="70">
                  <c:v>314.55639097744358</c:v>
                </c:pt>
                <c:pt idx="71">
                  <c:v>314.55639097744358</c:v>
                </c:pt>
                <c:pt idx="72">
                  <c:v>314.55639097744358</c:v>
                </c:pt>
                <c:pt idx="73">
                  <c:v>314.55639097744358</c:v>
                </c:pt>
                <c:pt idx="74">
                  <c:v>314.55639097744358</c:v>
                </c:pt>
                <c:pt idx="75">
                  <c:v>314.55639097744358</c:v>
                </c:pt>
                <c:pt idx="76">
                  <c:v>314.55639097744358</c:v>
                </c:pt>
                <c:pt idx="77">
                  <c:v>314.55639097744358</c:v>
                </c:pt>
                <c:pt idx="78">
                  <c:v>314.55639097744358</c:v>
                </c:pt>
                <c:pt idx="79">
                  <c:v>314.55639097744358</c:v>
                </c:pt>
                <c:pt idx="80">
                  <c:v>314.55639097744358</c:v>
                </c:pt>
                <c:pt idx="81">
                  <c:v>314.55639097744358</c:v>
                </c:pt>
                <c:pt idx="82">
                  <c:v>314.55639097744358</c:v>
                </c:pt>
                <c:pt idx="83">
                  <c:v>314.55639097744358</c:v>
                </c:pt>
                <c:pt idx="84">
                  <c:v>314.55639097744358</c:v>
                </c:pt>
                <c:pt idx="85">
                  <c:v>314.55639097744358</c:v>
                </c:pt>
                <c:pt idx="86">
                  <c:v>314.55639097744358</c:v>
                </c:pt>
                <c:pt idx="87">
                  <c:v>314.55639097744358</c:v>
                </c:pt>
                <c:pt idx="88">
                  <c:v>314.55639097744358</c:v>
                </c:pt>
                <c:pt idx="89">
                  <c:v>314.55639097744358</c:v>
                </c:pt>
                <c:pt idx="90">
                  <c:v>314.55639097744358</c:v>
                </c:pt>
                <c:pt idx="91">
                  <c:v>314.55639097744358</c:v>
                </c:pt>
                <c:pt idx="92">
                  <c:v>314.55639097744358</c:v>
                </c:pt>
                <c:pt idx="93">
                  <c:v>314.55639097744358</c:v>
                </c:pt>
                <c:pt idx="94">
                  <c:v>314.55639097744358</c:v>
                </c:pt>
                <c:pt idx="95">
                  <c:v>314.55639097744358</c:v>
                </c:pt>
                <c:pt idx="96">
                  <c:v>314.55639097744358</c:v>
                </c:pt>
                <c:pt idx="97">
                  <c:v>314.55639097744358</c:v>
                </c:pt>
                <c:pt idx="98">
                  <c:v>314.55639097744358</c:v>
                </c:pt>
                <c:pt idx="99">
                  <c:v>314.55639097744358</c:v>
                </c:pt>
                <c:pt idx="100">
                  <c:v>314.55639097744358</c:v>
                </c:pt>
                <c:pt idx="101">
                  <c:v>314.55639097744358</c:v>
                </c:pt>
                <c:pt idx="102">
                  <c:v>314.55639097744358</c:v>
                </c:pt>
                <c:pt idx="103">
                  <c:v>314.55639097744358</c:v>
                </c:pt>
                <c:pt idx="104">
                  <c:v>314.55639097744358</c:v>
                </c:pt>
                <c:pt idx="105">
                  <c:v>314.55639097744358</c:v>
                </c:pt>
                <c:pt idx="106">
                  <c:v>314.55639097744358</c:v>
                </c:pt>
                <c:pt idx="107">
                  <c:v>314.55639097744358</c:v>
                </c:pt>
                <c:pt idx="108">
                  <c:v>314.55639097744358</c:v>
                </c:pt>
                <c:pt idx="109">
                  <c:v>314.55639097744358</c:v>
                </c:pt>
                <c:pt idx="110">
                  <c:v>314.55639097744358</c:v>
                </c:pt>
                <c:pt idx="111">
                  <c:v>314.55639097744358</c:v>
                </c:pt>
                <c:pt idx="112">
                  <c:v>314.55639097744358</c:v>
                </c:pt>
                <c:pt idx="113">
                  <c:v>314.55639097744358</c:v>
                </c:pt>
                <c:pt idx="114">
                  <c:v>314.55639097744358</c:v>
                </c:pt>
                <c:pt idx="115">
                  <c:v>314.55639097744358</c:v>
                </c:pt>
                <c:pt idx="116">
                  <c:v>314.55639097744358</c:v>
                </c:pt>
                <c:pt idx="117">
                  <c:v>314.55639097744358</c:v>
                </c:pt>
                <c:pt idx="118">
                  <c:v>314.55639097744358</c:v>
                </c:pt>
                <c:pt idx="119">
                  <c:v>314.55639097744358</c:v>
                </c:pt>
                <c:pt idx="120">
                  <c:v>314.55639097744358</c:v>
                </c:pt>
                <c:pt idx="121">
                  <c:v>314.55639097744358</c:v>
                </c:pt>
                <c:pt idx="122">
                  <c:v>314.55639097744358</c:v>
                </c:pt>
                <c:pt idx="123">
                  <c:v>314.55639097744358</c:v>
                </c:pt>
                <c:pt idx="124">
                  <c:v>314.55639097744358</c:v>
                </c:pt>
                <c:pt idx="125">
                  <c:v>314.55639097744358</c:v>
                </c:pt>
                <c:pt idx="126">
                  <c:v>314.55639097744358</c:v>
                </c:pt>
                <c:pt idx="127">
                  <c:v>314.55639097744358</c:v>
                </c:pt>
                <c:pt idx="128">
                  <c:v>314.55639097744358</c:v>
                </c:pt>
                <c:pt idx="129">
                  <c:v>314.55639097744358</c:v>
                </c:pt>
                <c:pt idx="130">
                  <c:v>314.55639097744358</c:v>
                </c:pt>
                <c:pt idx="131">
                  <c:v>314.55639097744358</c:v>
                </c:pt>
                <c:pt idx="132">
                  <c:v>314.55639097744358</c:v>
                </c:pt>
                <c:pt idx="133">
                  <c:v>314.55639097744358</c:v>
                </c:pt>
                <c:pt idx="134">
                  <c:v>314.55639097744358</c:v>
                </c:pt>
                <c:pt idx="135">
                  <c:v>314.55639097744358</c:v>
                </c:pt>
                <c:pt idx="136">
                  <c:v>314.55639097744358</c:v>
                </c:pt>
                <c:pt idx="137">
                  <c:v>314.55639097744358</c:v>
                </c:pt>
                <c:pt idx="138">
                  <c:v>314.55639097744358</c:v>
                </c:pt>
                <c:pt idx="139">
                  <c:v>314.55639097744358</c:v>
                </c:pt>
                <c:pt idx="140">
                  <c:v>314.55639097744358</c:v>
                </c:pt>
                <c:pt idx="141">
                  <c:v>314.55639097744358</c:v>
                </c:pt>
                <c:pt idx="142">
                  <c:v>314.55639097744358</c:v>
                </c:pt>
                <c:pt idx="143">
                  <c:v>314.55639097744358</c:v>
                </c:pt>
                <c:pt idx="144">
                  <c:v>314.55639097744358</c:v>
                </c:pt>
                <c:pt idx="145">
                  <c:v>314.55639097744358</c:v>
                </c:pt>
                <c:pt idx="146">
                  <c:v>314.55639097744358</c:v>
                </c:pt>
                <c:pt idx="147">
                  <c:v>314.55639097744358</c:v>
                </c:pt>
                <c:pt idx="148">
                  <c:v>314.55639097744358</c:v>
                </c:pt>
                <c:pt idx="149">
                  <c:v>314.55639097744358</c:v>
                </c:pt>
                <c:pt idx="150">
                  <c:v>314.55639097744358</c:v>
                </c:pt>
                <c:pt idx="151">
                  <c:v>314.55639097744358</c:v>
                </c:pt>
                <c:pt idx="152">
                  <c:v>314.55639097744358</c:v>
                </c:pt>
                <c:pt idx="153">
                  <c:v>314.55639097744358</c:v>
                </c:pt>
                <c:pt idx="154">
                  <c:v>314.55639097744358</c:v>
                </c:pt>
                <c:pt idx="155">
                  <c:v>314.55639097744358</c:v>
                </c:pt>
                <c:pt idx="156">
                  <c:v>314.55639097744358</c:v>
                </c:pt>
                <c:pt idx="157">
                  <c:v>314.55639097744358</c:v>
                </c:pt>
                <c:pt idx="158">
                  <c:v>314.55639097744358</c:v>
                </c:pt>
                <c:pt idx="159">
                  <c:v>314.55639097744358</c:v>
                </c:pt>
                <c:pt idx="160">
                  <c:v>314.55639097744358</c:v>
                </c:pt>
                <c:pt idx="161">
                  <c:v>314.55639097744358</c:v>
                </c:pt>
                <c:pt idx="162">
                  <c:v>314.55639097744358</c:v>
                </c:pt>
                <c:pt idx="163">
                  <c:v>314.55639097744358</c:v>
                </c:pt>
                <c:pt idx="164">
                  <c:v>314.55639097744358</c:v>
                </c:pt>
                <c:pt idx="165">
                  <c:v>314.55639097744358</c:v>
                </c:pt>
                <c:pt idx="166">
                  <c:v>314.55639097744358</c:v>
                </c:pt>
                <c:pt idx="167">
                  <c:v>314.55639097744358</c:v>
                </c:pt>
                <c:pt idx="168">
                  <c:v>314.55639097744358</c:v>
                </c:pt>
                <c:pt idx="169">
                  <c:v>314.55639097744358</c:v>
                </c:pt>
                <c:pt idx="170">
                  <c:v>314.55639097744358</c:v>
                </c:pt>
                <c:pt idx="171">
                  <c:v>314.55639097744358</c:v>
                </c:pt>
                <c:pt idx="172">
                  <c:v>314.55639097744358</c:v>
                </c:pt>
                <c:pt idx="173">
                  <c:v>314.55639097744358</c:v>
                </c:pt>
                <c:pt idx="174">
                  <c:v>314.55639097744358</c:v>
                </c:pt>
                <c:pt idx="175">
                  <c:v>314.55639097744358</c:v>
                </c:pt>
                <c:pt idx="176">
                  <c:v>314.55639097744358</c:v>
                </c:pt>
                <c:pt idx="177">
                  <c:v>314.55639097744358</c:v>
                </c:pt>
                <c:pt idx="178">
                  <c:v>314.55639097744358</c:v>
                </c:pt>
                <c:pt idx="179">
                  <c:v>314.55639097744358</c:v>
                </c:pt>
                <c:pt idx="180">
                  <c:v>314.55639097744358</c:v>
                </c:pt>
                <c:pt idx="181">
                  <c:v>314.55639097744358</c:v>
                </c:pt>
                <c:pt idx="182">
                  <c:v>314.55639097744358</c:v>
                </c:pt>
                <c:pt idx="183">
                  <c:v>314.55639097744358</c:v>
                </c:pt>
                <c:pt idx="184">
                  <c:v>314.55639097744358</c:v>
                </c:pt>
                <c:pt idx="185">
                  <c:v>314.55639097744358</c:v>
                </c:pt>
                <c:pt idx="186">
                  <c:v>314.55639097744358</c:v>
                </c:pt>
                <c:pt idx="187">
                  <c:v>314.55639097744358</c:v>
                </c:pt>
                <c:pt idx="188">
                  <c:v>314.55639097744358</c:v>
                </c:pt>
                <c:pt idx="189">
                  <c:v>314.55639097744358</c:v>
                </c:pt>
                <c:pt idx="190">
                  <c:v>314.55639097744358</c:v>
                </c:pt>
                <c:pt idx="191">
                  <c:v>314.55639097744358</c:v>
                </c:pt>
                <c:pt idx="192">
                  <c:v>314.55639097744358</c:v>
                </c:pt>
                <c:pt idx="193">
                  <c:v>314.55639097744358</c:v>
                </c:pt>
                <c:pt idx="194">
                  <c:v>314.55639097744358</c:v>
                </c:pt>
                <c:pt idx="195">
                  <c:v>314.55639097744358</c:v>
                </c:pt>
                <c:pt idx="196">
                  <c:v>314.55639097744358</c:v>
                </c:pt>
                <c:pt idx="197">
                  <c:v>314.55639097744358</c:v>
                </c:pt>
                <c:pt idx="198">
                  <c:v>314.55639097744358</c:v>
                </c:pt>
                <c:pt idx="199">
                  <c:v>314.55639097744358</c:v>
                </c:pt>
                <c:pt idx="200">
                  <c:v>314.55639097744358</c:v>
                </c:pt>
                <c:pt idx="201">
                  <c:v>314.55639097744358</c:v>
                </c:pt>
                <c:pt idx="202">
                  <c:v>314.55639097744358</c:v>
                </c:pt>
                <c:pt idx="203">
                  <c:v>314.55639097744358</c:v>
                </c:pt>
                <c:pt idx="204">
                  <c:v>314.55639097744358</c:v>
                </c:pt>
                <c:pt idx="205">
                  <c:v>314.55639097744358</c:v>
                </c:pt>
                <c:pt idx="206">
                  <c:v>314.55639097744358</c:v>
                </c:pt>
                <c:pt idx="207">
                  <c:v>314.55639097744358</c:v>
                </c:pt>
                <c:pt idx="208">
                  <c:v>314.55639097744358</c:v>
                </c:pt>
                <c:pt idx="209">
                  <c:v>314.55639097744358</c:v>
                </c:pt>
                <c:pt idx="210">
                  <c:v>314.55639097744358</c:v>
                </c:pt>
                <c:pt idx="211">
                  <c:v>314.55639097744358</c:v>
                </c:pt>
                <c:pt idx="212">
                  <c:v>314.55639097744358</c:v>
                </c:pt>
                <c:pt idx="213">
                  <c:v>314.55639097744358</c:v>
                </c:pt>
                <c:pt idx="214">
                  <c:v>314.55639097744358</c:v>
                </c:pt>
                <c:pt idx="215">
                  <c:v>314.55639097744358</c:v>
                </c:pt>
                <c:pt idx="216">
                  <c:v>314.55639097744358</c:v>
                </c:pt>
                <c:pt idx="217">
                  <c:v>314.55639097744358</c:v>
                </c:pt>
                <c:pt idx="218">
                  <c:v>314.55639097744358</c:v>
                </c:pt>
                <c:pt idx="219">
                  <c:v>314.55639097744358</c:v>
                </c:pt>
                <c:pt idx="220">
                  <c:v>314.55639097744358</c:v>
                </c:pt>
                <c:pt idx="221">
                  <c:v>314.55639097744358</c:v>
                </c:pt>
                <c:pt idx="222">
                  <c:v>314.55639097744358</c:v>
                </c:pt>
                <c:pt idx="223">
                  <c:v>314.55639097744358</c:v>
                </c:pt>
                <c:pt idx="224">
                  <c:v>314.55639097744358</c:v>
                </c:pt>
                <c:pt idx="225">
                  <c:v>314.55639097744358</c:v>
                </c:pt>
                <c:pt idx="226">
                  <c:v>314.55639097744358</c:v>
                </c:pt>
                <c:pt idx="227">
                  <c:v>314.55639097744358</c:v>
                </c:pt>
                <c:pt idx="228">
                  <c:v>314.55639097744358</c:v>
                </c:pt>
                <c:pt idx="229">
                  <c:v>314.55639097744358</c:v>
                </c:pt>
                <c:pt idx="230">
                  <c:v>314.55639097744358</c:v>
                </c:pt>
                <c:pt idx="231">
                  <c:v>314.55639097744358</c:v>
                </c:pt>
                <c:pt idx="232">
                  <c:v>314.55639097744358</c:v>
                </c:pt>
                <c:pt idx="233">
                  <c:v>314.55639097744358</c:v>
                </c:pt>
                <c:pt idx="234">
                  <c:v>314.55639097744358</c:v>
                </c:pt>
                <c:pt idx="235">
                  <c:v>314.55639097744358</c:v>
                </c:pt>
                <c:pt idx="236">
                  <c:v>314.55639097744358</c:v>
                </c:pt>
                <c:pt idx="237">
                  <c:v>314.55639097744358</c:v>
                </c:pt>
                <c:pt idx="238">
                  <c:v>314.55639097744358</c:v>
                </c:pt>
                <c:pt idx="239">
                  <c:v>314.55639097744358</c:v>
                </c:pt>
                <c:pt idx="240">
                  <c:v>314.55639097744358</c:v>
                </c:pt>
                <c:pt idx="241">
                  <c:v>314.55639097744358</c:v>
                </c:pt>
                <c:pt idx="242">
                  <c:v>314.55639097744358</c:v>
                </c:pt>
                <c:pt idx="243">
                  <c:v>314.55639097744358</c:v>
                </c:pt>
                <c:pt idx="244">
                  <c:v>314.55639097744358</c:v>
                </c:pt>
                <c:pt idx="245">
                  <c:v>314.55639097744358</c:v>
                </c:pt>
                <c:pt idx="246">
                  <c:v>314.55639097744358</c:v>
                </c:pt>
                <c:pt idx="247">
                  <c:v>314.55639097744358</c:v>
                </c:pt>
                <c:pt idx="248">
                  <c:v>314.55639097744358</c:v>
                </c:pt>
                <c:pt idx="249">
                  <c:v>314.55639097744358</c:v>
                </c:pt>
                <c:pt idx="250">
                  <c:v>314.55639097744358</c:v>
                </c:pt>
                <c:pt idx="251">
                  <c:v>314.55639097744358</c:v>
                </c:pt>
                <c:pt idx="252">
                  <c:v>314.55639097744358</c:v>
                </c:pt>
                <c:pt idx="253">
                  <c:v>314.55639097744358</c:v>
                </c:pt>
                <c:pt idx="254">
                  <c:v>314.55639097744358</c:v>
                </c:pt>
                <c:pt idx="255">
                  <c:v>314.55639097744358</c:v>
                </c:pt>
                <c:pt idx="256">
                  <c:v>314.55639097744358</c:v>
                </c:pt>
                <c:pt idx="257">
                  <c:v>314.55639097744358</c:v>
                </c:pt>
                <c:pt idx="258">
                  <c:v>314.55639097744358</c:v>
                </c:pt>
                <c:pt idx="259">
                  <c:v>314.55639097744358</c:v>
                </c:pt>
                <c:pt idx="260">
                  <c:v>314.55639097744358</c:v>
                </c:pt>
                <c:pt idx="261">
                  <c:v>314.55639097744358</c:v>
                </c:pt>
                <c:pt idx="262">
                  <c:v>314.55639097744358</c:v>
                </c:pt>
                <c:pt idx="263">
                  <c:v>314.55639097744358</c:v>
                </c:pt>
                <c:pt idx="264">
                  <c:v>314.55639097744358</c:v>
                </c:pt>
                <c:pt idx="265">
                  <c:v>314.55639097744358</c:v>
                </c:pt>
                <c:pt idx="266">
                  <c:v>314.55639097744358</c:v>
                </c:pt>
                <c:pt idx="267">
                  <c:v>314.55639097744358</c:v>
                </c:pt>
                <c:pt idx="268">
                  <c:v>314.55639097744358</c:v>
                </c:pt>
                <c:pt idx="269">
                  <c:v>314.55639097744358</c:v>
                </c:pt>
                <c:pt idx="270">
                  <c:v>314.55639097744358</c:v>
                </c:pt>
                <c:pt idx="271">
                  <c:v>314.55639097744358</c:v>
                </c:pt>
                <c:pt idx="272">
                  <c:v>314.55639097744358</c:v>
                </c:pt>
                <c:pt idx="273">
                  <c:v>314.55639097744358</c:v>
                </c:pt>
                <c:pt idx="274">
                  <c:v>314.55639097744358</c:v>
                </c:pt>
                <c:pt idx="275">
                  <c:v>314.55639097744358</c:v>
                </c:pt>
                <c:pt idx="276">
                  <c:v>314.55639097744358</c:v>
                </c:pt>
                <c:pt idx="277">
                  <c:v>314.55639097744358</c:v>
                </c:pt>
                <c:pt idx="278">
                  <c:v>314.55639097744358</c:v>
                </c:pt>
              </c:numCache>
            </c:numRef>
          </c:val>
          <c:smooth val="0"/>
          <c:extLst>
            <c:ext xmlns:c16="http://schemas.microsoft.com/office/drawing/2014/chart" uri="{C3380CC4-5D6E-409C-BE32-E72D297353CC}">
              <c16:uniqueId val="{00000005-EDF1-4AC2-A386-B2E645BD5197}"/>
            </c:ext>
          </c:extLst>
        </c:ser>
        <c:dLbls>
          <c:showLegendKey val="0"/>
          <c:showVal val="0"/>
          <c:showCatName val="0"/>
          <c:showSerName val="0"/>
          <c:showPercent val="0"/>
          <c:showBubbleSize val="0"/>
        </c:dLbls>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12"/>
        <c:noMultiLvlLbl val="0"/>
      </c:catAx>
      <c:valAx>
        <c:axId val="6525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valAx>
      <c:spPr>
        <a:noFill/>
        <a:ln>
          <a:noFill/>
        </a:ln>
        <a:effectLst/>
      </c:spPr>
    </c:plotArea>
    <c:legend>
      <c:legendPos val="b"/>
      <c:layout>
        <c:manualLayout>
          <c:xMode val="edge"/>
          <c:yMode val="edge"/>
          <c:x val="7.8882810524336002E-4"/>
          <c:y val="0.93879309958050128"/>
          <c:w val="0.87325069543358957"/>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Occupied Units (Millions)</a:t>
            </a:r>
          </a:p>
        </c:rich>
      </c:tx>
      <c:layout>
        <c:manualLayout>
          <c:xMode val="edge"/>
          <c:yMode val="edge"/>
          <c:x val="4.9190227834202587E-3"/>
          <c:y val="1.8126856353992849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281524021187021"/>
        </c:manualLayout>
      </c:layout>
      <c:lineChart>
        <c:grouping val="standard"/>
        <c:varyColors val="0"/>
        <c:ser>
          <c:idx val="0"/>
          <c:order val="0"/>
          <c:tx>
            <c:strRef>
              <c:f>Sheet1!$B$1</c:f>
              <c:strCache>
                <c:ptCount val="1"/>
                <c:pt idx="0">
                  <c:v>Public Housing</c:v>
                </c:pt>
              </c:strCache>
            </c:strRef>
          </c:tx>
          <c:spPr>
            <a:ln w="50800" cap="rnd">
              <a:solidFill>
                <a:srgbClr val="653052"/>
              </a:solidFill>
              <a:round/>
            </a:ln>
            <a:effectLst/>
          </c:spPr>
          <c:marker>
            <c:symbol val="none"/>
          </c:marker>
          <c:cat>
            <c:numRef>
              <c:f>Sheet1!$A$12:$A$42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Sheet1!$B$12:$B$42</c:f>
              <c:numCache>
                <c:formatCode>General</c:formatCode>
                <c:ptCount val="31"/>
                <c:pt idx="0">
                  <c:v>1409191</c:v>
                </c:pt>
                <c:pt idx="1">
                  <c:v>1407923</c:v>
                </c:pt>
                <c:pt idx="2">
                  <c:v>1409455</c:v>
                </c:pt>
                <c:pt idx="3">
                  <c:v>1397205</c:v>
                </c:pt>
                <c:pt idx="4">
                  <c:v>1388746</c:v>
                </c:pt>
                <c:pt idx="5">
                  <c:v>1372260</c:v>
                </c:pt>
                <c:pt idx="6">
                  <c:v>1295437</c:v>
                </c:pt>
                <c:pt idx="7">
                  <c:v>1273500</c:v>
                </c:pt>
                <c:pt idx="8">
                  <c:v>1266980</c:v>
                </c:pt>
                <c:pt idx="9">
                  <c:v>1219238</c:v>
                </c:pt>
                <c:pt idx="10">
                  <c:v>1208730</c:v>
                </c:pt>
                <c:pt idx="11">
                  <c:v>1206721</c:v>
                </c:pt>
                <c:pt idx="12">
                  <c:v>1188649</c:v>
                </c:pt>
                <c:pt idx="13">
                  <c:v>1162808</c:v>
                </c:pt>
                <c:pt idx="14">
                  <c:v>1172204</c:v>
                </c:pt>
                <c:pt idx="15">
                  <c:v>1155377</c:v>
                </c:pt>
                <c:pt idx="16">
                  <c:v>1140294</c:v>
                </c:pt>
                <c:pt idx="17">
                  <c:v>1128891</c:v>
                </c:pt>
                <c:pt idx="18">
                  <c:v>1060392</c:v>
                </c:pt>
                <c:pt idx="19">
                  <c:v>1082393</c:v>
                </c:pt>
                <c:pt idx="20">
                  <c:v>1091758</c:v>
                </c:pt>
                <c:pt idx="21">
                  <c:v>1090471</c:v>
                </c:pt>
                <c:pt idx="22">
                  <c:v>1073100.24</c:v>
                </c:pt>
                <c:pt idx="23">
                  <c:v>1052672.1599999999</c:v>
                </c:pt>
                <c:pt idx="24">
                  <c:v>1020715.15</c:v>
                </c:pt>
                <c:pt idx="25">
                  <c:v>988843.6</c:v>
                </c:pt>
                <c:pt idx="26">
                  <c:v>954574.7</c:v>
                </c:pt>
                <c:pt idx="27">
                  <c:v>927905.02</c:v>
                </c:pt>
                <c:pt idx="28">
                  <c:v>900492.74</c:v>
                </c:pt>
                <c:pt idx="29">
                  <c:v>866410.32</c:v>
                </c:pt>
                <c:pt idx="30">
                  <c:v>834946</c:v>
                </c:pt>
              </c:numCache>
            </c:numRef>
          </c:val>
          <c:smooth val="0"/>
          <c:extLst>
            <c:ext xmlns:c16="http://schemas.microsoft.com/office/drawing/2014/chart" uri="{C3380CC4-5D6E-409C-BE32-E72D297353CC}">
              <c16:uniqueId val="{00000000-C347-44D6-B583-CDDE753BDE27}"/>
            </c:ext>
          </c:extLst>
        </c:ser>
        <c:ser>
          <c:idx val="1"/>
          <c:order val="1"/>
          <c:tx>
            <c:strRef>
              <c:f>Sheet1!$C$1</c:f>
              <c:strCache>
                <c:ptCount val="1"/>
                <c:pt idx="0">
                  <c:v>Housing Choice Vouchers</c:v>
                </c:pt>
              </c:strCache>
            </c:strRef>
          </c:tx>
          <c:spPr>
            <a:ln w="50800" cap="rnd">
              <a:solidFill>
                <a:srgbClr val="507687"/>
              </a:solidFill>
              <a:round/>
            </a:ln>
            <a:effectLst/>
          </c:spPr>
          <c:marker>
            <c:symbol val="none"/>
          </c:marker>
          <c:cat>
            <c:numRef>
              <c:f>Sheet1!$A$12:$A$42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Sheet1!$C$12:$C$42</c:f>
              <c:numCache>
                <c:formatCode>General</c:formatCode>
                <c:ptCount val="31"/>
                <c:pt idx="0">
                  <c:v>1326250</c:v>
                </c:pt>
                <c:pt idx="1">
                  <c:v>1391794</c:v>
                </c:pt>
                <c:pt idx="2">
                  <c:v>1486533</c:v>
                </c:pt>
                <c:pt idx="3">
                  <c:v>1413311</c:v>
                </c:pt>
                <c:pt idx="4">
                  <c:v>1464588</c:v>
                </c:pt>
                <c:pt idx="5">
                  <c:v>1460899</c:v>
                </c:pt>
                <c:pt idx="6">
                  <c:v>1605898</c:v>
                </c:pt>
                <c:pt idx="7">
                  <c:v>1681774</c:v>
                </c:pt>
                <c:pt idx="8">
                  <c:v>1837428</c:v>
                </c:pt>
                <c:pt idx="9">
                  <c:v>1966171</c:v>
                </c:pt>
                <c:pt idx="10">
                  <c:v>1997733</c:v>
                </c:pt>
                <c:pt idx="11">
                  <c:v>2051967</c:v>
                </c:pt>
                <c:pt idx="12">
                  <c:v>2087344</c:v>
                </c:pt>
                <c:pt idx="13">
                  <c:v>2056430</c:v>
                </c:pt>
                <c:pt idx="14">
                  <c:v>2084917</c:v>
                </c:pt>
                <c:pt idx="15">
                  <c:v>2110000</c:v>
                </c:pt>
                <c:pt idx="16">
                  <c:v>2071195</c:v>
                </c:pt>
                <c:pt idx="17">
                  <c:v>2091700</c:v>
                </c:pt>
                <c:pt idx="18">
                  <c:v>2142668</c:v>
                </c:pt>
                <c:pt idx="19">
                  <c:v>2183276</c:v>
                </c:pt>
                <c:pt idx="20">
                  <c:v>2207724</c:v>
                </c:pt>
                <c:pt idx="21">
                  <c:v>2193545</c:v>
                </c:pt>
                <c:pt idx="22">
                  <c:v>2125808.96</c:v>
                </c:pt>
                <c:pt idx="23">
                  <c:v>2177844.2400000002</c:v>
                </c:pt>
                <c:pt idx="24">
                  <c:v>2226960</c:v>
                </c:pt>
                <c:pt idx="25">
                  <c:v>2215371.98</c:v>
                </c:pt>
                <c:pt idx="26">
                  <c:v>2224466.64</c:v>
                </c:pt>
                <c:pt idx="27">
                  <c:v>2249517.6</c:v>
                </c:pt>
                <c:pt idx="28">
                  <c:v>2309943.6800000002</c:v>
                </c:pt>
                <c:pt idx="29">
                  <c:v>2269237.35</c:v>
                </c:pt>
                <c:pt idx="30">
                  <c:v>2256009.7200000002</c:v>
                </c:pt>
              </c:numCache>
            </c:numRef>
          </c:val>
          <c:smooth val="0"/>
          <c:extLst>
            <c:ext xmlns:c16="http://schemas.microsoft.com/office/drawing/2014/chart" uri="{C3380CC4-5D6E-409C-BE32-E72D297353CC}">
              <c16:uniqueId val="{00000001-C347-44D6-B583-CDDE753BDE27}"/>
            </c:ext>
          </c:extLst>
        </c:ser>
        <c:ser>
          <c:idx val="2"/>
          <c:order val="2"/>
          <c:tx>
            <c:strRef>
              <c:f>Sheet1!$D$1</c:f>
              <c:strCache>
                <c:ptCount val="1"/>
                <c:pt idx="0">
                  <c:v>Project-Based Section 8</c:v>
                </c:pt>
              </c:strCache>
            </c:strRef>
          </c:tx>
          <c:spPr>
            <a:ln w="50800" cap="rnd">
              <a:solidFill>
                <a:srgbClr val="F3C669"/>
              </a:solidFill>
              <a:round/>
            </a:ln>
            <a:effectLst/>
          </c:spPr>
          <c:marker>
            <c:symbol val="none"/>
          </c:marker>
          <c:cat>
            <c:numRef>
              <c:f>Sheet1!$A$12:$A$42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Sheet1!$D$12:$D$42</c:f>
              <c:numCache>
                <c:formatCode>General</c:formatCode>
                <c:ptCount val="31"/>
                <c:pt idx="0">
                  <c:v>1396227</c:v>
                </c:pt>
                <c:pt idx="1">
                  <c:v>1420214</c:v>
                </c:pt>
                <c:pt idx="2">
                  <c:v>1439426</c:v>
                </c:pt>
                <c:pt idx="3">
                  <c:v>1498381</c:v>
                </c:pt>
                <c:pt idx="4">
                  <c:v>1493574</c:v>
                </c:pt>
                <c:pt idx="5">
                  <c:v>1482735</c:v>
                </c:pt>
                <c:pt idx="6">
                  <c:v>1395037</c:v>
                </c:pt>
                <c:pt idx="7">
                  <c:v>1386533</c:v>
                </c:pt>
                <c:pt idx="8">
                  <c:v>1358797</c:v>
                </c:pt>
                <c:pt idx="9">
                  <c:v>1343574</c:v>
                </c:pt>
                <c:pt idx="10">
                  <c:v>1328532</c:v>
                </c:pt>
                <c:pt idx="11">
                  <c:v>1319632</c:v>
                </c:pt>
                <c:pt idx="12">
                  <c:v>1309427</c:v>
                </c:pt>
                <c:pt idx="13">
                  <c:v>1306740</c:v>
                </c:pt>
                <c:pt idx="14">
                  <c:v>1287529</c:v>
                </c:pt>
                <c:pt idx="15">
                  <c:v>1286662</c:v>
                </c:pt>
                <c:pt idx="16">
                  <c:v>1285331</c:v>
                </c:pt>
                <c:pt idx="17">
                  <c:v>1279383</c:v>
                </c:pt>
                <c:pt idx="18">
                  <c:v>1179298</c:v>
                </c:pt>
                <c:pt idx="19">
                  <c:v>1179327</c:v>
                </c:pt>
                <c:pt idx="20">
                  <c:v>1174914</c:v>
                </c:pt>
                <c:pt idx="21">
                  <c:v>1171092</c:v>
                </c:pt>
                <c:pt idx="22">
                  <c:v>1164315.25</c:v>
                </c:pt>
                <c:pt idx="23">
                  <c:v>1169808.1499999999</c:v>
                </c:pt>
                <c:pt idx="24">
                  <c:v>1181019.1000000001</c:v>
                </c:pt>
                <c:pt idx="25">
                  <c:v>1203619.24</c:v>
                </c:pt>
                <c:pt idx="26">
                  <c:v>1207292.76</c:v>
                </c:pt>
                <c:pt idx="27">
                  <c:v>1199993.8799999999</c:v>
                </c:pt>
                <c:pt idx="28">
                  <c:v>1208839.1100000001</c:v>
                </c:pt>
                <c:pt idx="29">
                  <c:v>1215256.1100000001</c:v>
                </c:pt>
                <c:pt idx="30">
                  <c:v>1207366.6000000001</c:v>
                </c:pt>
              </c:numCache>
            </c:numRef>
          </c:val>
          <c:smooth val="0"/>
          <c:extLst>
            <c:ext xmlns:c16="http://schemas.microsoft.com/office/drawing/2014/chart" uri="{C3380CC4-5D6E-409C-BE32-E72D297353CC}">
              <c16:uniqueId val="{00000002-C347-44D6-B583-CDDE753BDE27}"/>
            </c:ext>
          </c:extLst>
        </c:ser>
        <c:ser>
          <c:idx val="3"/>
          <c:order val="3"/>
          <c:tx>
            <c:strRef>
              <c:f>Sheet1!$E$1</c:f>
              <c:strCache>
                <c:ptCount val="1"/>
                <c:pt idx="0">
                  <c:v>LIHTC</c:v>
                </c:pt>
              </c:strCache>
            </c:strRef>
          </c:tx>
          <c:spPr>
            <a:ln w="50800" cap="rnd">
              <a:solidFill>
                <a:srgbClr val="C05227"/>
              </a:solidFill>
              <a:round/>
            </a:ln>
            <a:effectLst/>
          </c:spPr>
          <c:marker>
            <c:symbol val="none"/>
          </c:marker>
          <c:cat>
            <c:numRef>
              <c:f>Sheet1!$A$12:$A$42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Sheet1!$E$12:$E$42</c:f>
              <c:numCache>
                <c:formatCode>General</c:formatCode>
                <c:ptCount val="31"/>
                <c:pt idx="0">
                  <c:v>214727.136</c:v>
                </c:pt>
                <c:pt idx="1">
                  <c:v>265818.69799999997</c:v>
                </c:pt>
                <c:pt idx="2">
                  <c:v>324687.82799999998</c:v>
                </c:pt>
                <c:pt idx="3">
                  <c:v>406121.56800000003</c:v>
                </c:pt>
                <c:pt idx="4">
                  <c:v>487660.81</c:v>
                </c:pt>
                <c:pt idx="5">
                  <c:v>564723.61199999996</c:v>
                </c:pt>
                <c:pt idx="6">
                  <c:v>646560.62600000005</c:v>
                </c:pt>
                <c:pt idx="7">
                  <c:v>752288.42</c:v>
                </c:pt>
                <c:pt idx="8">
                  <c:v>847269.8</c:v>
                </c:pt>
                <c:pt idx="9">
                  <c:v>942376.402</c:v>
                </c:pt>
                <c:pt idx="10">
                  <c:v>1046027.68</c:v>
                </c:pt>
                <c:pt idx="11">
                  <c:v>1167100.5919999999</c:v>
                </c:pt>
                <c:pt idx="12">
                  <c:v>1287238.7760000001</c:v>
                </c:pt>
                <c:pt idx="13">
                  <c:v>1408508.888</c:v>
                </c:pt>
                <c:pt idx="14">
                  <c:v>1532298.23</c:v>
                </c:pt>
                <c:pt idx="15">
                  <c:v>1657656.298</c:v>
                </c:pt>
                <c:pt idx="16">
                  <c:v>1757780.6540000001</c:v>
                </c:pt>
                <c:pt idx="17">
                  <c:v>1837936.5379999999</c:v>
                </c:pt>
                <c:pt idx="18">
                  <c:v>1915193.5819999999</c:v>
                </c:pt>
                <c:pt idx="19">
                  <c:v>2024930.452</c:v>
                </c:pt>
                <c:pt idx="20">
                  <c:v>2117088.9139999999</c:v>
                </c:pt>
                <c:pt idx="21">
                  <c:v>2191278.5120000001</c:v>
                </c:pt>
                <c:pt idx="22">
                  <c:v>2259343.0780000002</c:v>
                </c:pt>
                <c:pt idx="23">
                  <c:v>2333518.872</c:v>
                </c:pt>
                <c:pt idx="24">
                  <c:v>2414381.7179999999</c:v>
                </c:pt>
                <c:pt idx="25">
                  <c:v>2488805.9840000002</c:v>
                </c:pt>
                <c:pt idx="26">
                  <c:v>2562038.176</c:v>
                </c:pt>
                <c:pt idx="27">
                  <c:v>2628759.81</c:v>
                </c:pt>
                <c:pt idx="28">
                  <c:v>2672865.5619999999</c:v>
                </c:pt>
                <c:pt idx="29">
                  <c:v>2740734.9</c:v>
                </c:pt>
                <c:pt idx="30">
                  <c:v>2808604.2379999999</c:v>
                </c:pt>
              </c:numCache>
            </c:numRef>
          </c:val>
          <c:smooth val="0"/>
          <c:extLst>
            <c:ext xmlns:c16="http://schemas.microsoft.com/office/drawing/2014/chart" uri="{C3380CC4-5D6E-409C-BE32-E72D297353CC}">
              <c16:uniqueId val="{0000000D-9DBF-4F60-A770-ECE4077A2F17}"/>
            </c:ext>
          </c:extLst>
        </c:ser>
        <c:dLbls>
          <c:showLegendKey val="0"/>
          <c:showVal val="0"/>
          <c:showCatName val="0"/>
          <c:showSerName val="0"/>
          <c:showPercent val="0"/>
          <c:showBubbleSize val="0"/>
        </c:dLbls>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3"/>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1.5846208356175076E-2"/>
          <c:y val="0.92739115487044543"/>
          <c:w val="0.69758246318578832"/>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5A5A5A">
                    <a:lumMod val="50000"/>
                  </a:srgbClr>
                </a:solidFill>
                <a:latin typeface="+mn-lt"/>
                <a:ea typeface="+mn-ea"/>
                <a:cs typeface="+mn-cs"/>
              </a:defRPr>
            </a:pPr>
            <a:r>
              <a:rPr lang="en-US"/>
              <a:t>Eviction</a:t>
            </a:r>
            <a:r>
              <a:rPr lang="en-US" baseline="0"/>
              <a:t> Filings Relative to Pre-Pandemic Average (Percent)</a:t>
            </a:r>
            <a:endParaRPr lang="en-US"/>
          </a:p>
        </c:rich>
      </c:tx>
      <c:layout>
        <c:manualLayout>
          <c:xMode val="edge"/>
          <c:yMode val="edge"/>
          <c:x val="4.9190227834202587E-3"/>
          <c:y val="1.8126856353992849E-2"/>
        </c:manualLayout>
      </c:layout>
      <c:overlay val="0"/>
      <c:spPr>
        <a:noFill/>
        <a:ln>
          <a:noFill/>
        </a:ln>
        <a:effectLst/>
      </c:spPr>
      <c:txPr>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5A5A5A">
                  <a:lumMod val="50000"/>
                </a:srgbClr>
              </a:solidFill>
              <a:latin typeface="+mn-lt"/>
              <a:ea typeface="+mn-ea"/>
              <a:cs typeface="+mn-cs"/>
            </a:defRPr>
          </a:pPr>
          <a:endParaRPr lang="en-US"/>
        </a:p>
      </c:txPr>
    </c:title>
    <c:autoTitleDeleted val="0"/>
    <c:plotArea>
      <c:layout>
        <c:manualLayout>
          <c:layoutTarget val="inner"/>
          <c:xMode val="edge"/>
          <c:yMode val="edge"/>
          <c:x val="5.0056776299305765E-2"/>
          <c:y val="0.13069676713371553"/>
          <c:w val="0.93342058798637895"/>
          <c:h val="0.76459761638556512"/>
        </c:manualLayout>
      </c:layout>
      <c:lineChart>
        <c:grouping val="standard"/>
        <c:varyColors val="0"/>
        <c:ser>
          <c:idx val="1"/>
          <c:order val="0"/>
          <c:tx>
            <c:strRef>
              <c:f>Sheet1!$B$1</c:f>
              <c:strCache>
                <c:ptCount val="1"/>
                <c:pt idx="0">
                  <c:v>Eviction Filings Relative to Averahe 2012-2016 (Percent)</c:v>
                </c:pt>
              </c:strCache>
            </c:strRef>
          </c:tx>
          <c:spPr>
            <a:ln w="63500" cap="rnd">
              <a:solidFill>
                <a:srgbClr val="653052"/>
              </a:solidFill>
              <a:round/>
            </a:ln>
            <a:effectLst/>
          </c:spPr>
          <c:marker>
            <c:symbol val="none"/>
          </c:marker>
          <c:cat>
            <c:numRef>
              <c:f>Sheet1!$A$2:$A$37</c:f>
              <c:numCache>
                <c:formatCode>General</c:formatCode>
                <c:ptCount val="36"/>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numCache>
            </c:numRef>
          </c:cat>
          <c:val>
            <c:numRef>
              <c:f>Sheet1!$B$2:$B$37</c:f>
              <c:numCache>
                <c:formatCode>General</c:formatCode>
                <c:ptCount val="36"/>
                <c:pt idx="0">
                  <c:v>98.8</c:v>
                </c:pt>
                <c:pt idx="1">
                  <c:v>99.4</c:v>
                </c:pt>
                <c:pt idx="2">
                  <c:v>60.8</c:v>
                </c:pt>
                <c:pt idx="3">
                  <c:v>8.25</c:v>
                </c:pt>
                <c:pt idx="4">
                  <c:v>11.3</c:v>
                </c:pt>
                <c:pt idx="5">
                  <c:v>20.8</c:v>
                </c:pt>
                <c:pt idx="6">
                  <c:v>25.5</c:v>
                </c:pt>
                <c:pt idx="7">
                  <c:v>37.700000000000003</c:v>
                </c:pt>
                <c:pt idx="8">
                  <c:v>55.1</c:v>
                </c:pt>
                <c:pt idx="9">
                  <c:v>54.9</c:v>
                </c:pt>
                <c:pt idx="10">
                  <c:v>53.1</c:v>
                </c:pt>
                <c:pt idx="11">
                  <c:v>54.3</c:v>
                </c:pt>
                <c:pt idx="12">
                  <c:v>37.4</c:v>
                </c:pt>
                <c:pt idx="13">
                  <c:v>39</c:v>
                </c:pt>
                <c:pt idx="14">
                  <c:v>55.3</c:v>
                </c:pt>
                <c:pt idx="15">
                  <c:v>43.4</c:v>
                </c:pt>
                <c:pt idx="16">
                  <c:v>40.5</c:v>
                </c:pt>
                <c:pt idx="17">
                  <c:v>47.5</c:v>
                </c:pt>
                <c:pt idx="18">
                  <c:v>46.9</c:v>
                </c:pt>
                <c:pt idx="19">
                  <c:v>46.5</c:v>
                </c:pt>
                <c:pt idx="20">
                  <c:v>55</c:v>
                </c:pt>
                <c:pt idx="21">
                  <c:v>58.2</c:v>
                </c:pt>
                <c:pt idx="22">
                  <c:v>60.4</c:v>
                </c:pt>
                <c:pt idx="23">
                  <c:v>62.8</c:v>
                </c:pt>
                <c:pt idx="24">
                  <c:v>65.5</c:v>
                </c:pt>
                <c:pt idx="25">
                  <c:v>76.099999999999994</c:v>
                </c:pt>
                <c:pt idx="26">
                  <c:v>93.9</c:v>
                </c:pt>
                <c:pt idx="27">
                  <c:v>82.9</c:v>
                </c:pt>
                <c:pt idx="28">
                  <c:v>80.2</c:v>
                </c:pt>
                <c:pt idx="29">
                  <c:v>83.9</c:v>
                </c:pt>
                <c:pt idx="30">
                  <c:v>89.6</c:v>
                </c:pt>
                <c:pt idx="31">
                  <c:v>92.9</c:v>
                </c:pt>
                <c:pt idx="32">
                  <c:v>95.6</c:v>
                </c:pt>
                <c:pt idx="33">
                  <c:v>91.7</c:v>
                </c:pt>
                <c:pt idx="34">
                  <c:v>93.3</c:v>
                </c:pt>
                <c:pt idx="35">
                  <c:v>99.5</c:v>
                </c:pt>
              </c:numCache>
            </c:numRef>
          </c:val>
          <c:smooth val="0"/>
          <c:extLst>
            <c:ext xmlns:c16="http://schemas.microsoft.com/office/drawing/2014/chart" uri="{C3380CC4-5D6E-409C-BE32-E72D297353CC}">
              <c16:uniqueId val="{00000001-B174-4A05-915E-22B9A866FE19}"/>
            </c:ext>
          </c:extLst>
        </c:ser>
        <c:dLbls>
          <c:showLegendKey val="0"/>
          <c:showVal val="0"/>
          <c:showCatName val="0"/>
          <c:showSerName val="0"/>
          <c:showPercent val="0"/>
          <c:showBubbleSize val="0"/>
        </c:dLbls>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rgbClr val="FFFFFF">
                <a:lumMod val="65000"/>
              </a:srgb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12"/>
        <c:noMultiLvlLbl val="0"/>
      </c:catAx>
      <c:valAx>
        <c:axId val="27255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b="1" baseline="0"/>
              <a:t>Average Neighborhood Composition </a:t>
            </a:r>
            <a:r>
              <a:rPr lang="en-US" b="1"/>
              <a:t>(Percent)</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0"/>
          <c:order val="0"/>
          <c:tx>
            <c:strRef>
              <c:f>Sheet1!$B$1</c:f>
              <c:strCache>
                <c:ptCount val="1"/>
                <c:pt idx="0">
                  <c:v>White</c:v>
                </c:pt>
              </c:strCache>
            </c:strRef>
          </c:tx>
          <c:spPr>
            <a:solidFill>
              <a:srgbClr val="653052"/>
            </a:solidFill>
            <a:ln>
              <a:noFill/>
            </a:ln>
            <a:effectLst/>
          </c:spPr>
          <c:invertIfNegative val="0"/>
          <c:dLbls>
            <c:delete val="1"/>
          </c:dLbls>
          <c:cat>
            <c:strRef>
              <c:f>Sheet1!$A$2:$A$5</c:f>
              <c:strCache>
                <c:ptCount val="4"/>
                <c:pt idx="0">
                  <c:v>Black Person</c:v>
                </c:pt>
                <c:pt idx="1">
                  <c:v>Hispanic Person</c:v>
                </c:pt>
                <c:pt idx="2">
                  <c:v>Asian Person</c:v>
                </c:pt>
                <c:pt idx="3">
                  <c:v>White Person</c:v>
                </c:pt>
              </c:strCache>
            </c:strRef>
          </c:cat>
          <c:val>
            <c:numRef>
              <c:f>Sheet1!$B$2:$B$5</c:f>
              <c:numCache>
                <c:formatCode>General</c:formatCode>
                <c:ptCount val="4"/>
                <c:pt idx="0">
                  <c:v>34</c:v>
                </c:pt>
                <c:pt idx="1">
                  <c:v>34</c:v>
                </c:pt>
                <c:pt idx="2">
                  <c:v>44</c:v>
                </c:pt>
                <c:pt idx="3">
                  <c:v>69</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Black</c:v>
                </c:pt>
              </c:strCache>
            </c:strRef>
          </c:tx>
          <c:spPr>
            <a:solidFill>
              <a:srgbClr val="F3C669"/>
            </a:solidFill>
            <a:ln>
              <a:noFill/>
            </a:ln>
            <a:effectLst/>
          </c:spPr>
          <c:invertIfNegative val="0"/>
          <c:dLbls>
            <c:delete val="1"/>
          </c:dLbls>
          <c:cat>
            <c:strRef>
              <c:f>Sheet1!$A$2:$A$5</c:f>
              <c:strCache>
                <c:ptCount val="4"/>
                <c:pt idx="0">
                  <c:v>Black Person</c:v>
                </c:pt>
                <c:pt idx="1">
                  <c:v>Hispanic Person</c:v>
                </c:pt>
                <c:pt idx="2">
                  <c:v>Asian Person</c:v>
                </c:pt>
                <c:pt idx="3">
                  <c:v>White Person</c:v>
                </c:pt>
              </c:strCache>
            </c:strRef>
          </c:cat>
          <c:val>
            <c:numRef>
              <c:f>Sheet1!$C$2:$C$5</c:f>
              <c:numCache>
                <c:formatCode>General</c:formatCode>
                <c:ptCount val="4"/>
                <c:pt idx="0">
                  <c:v>41</c:v>
                </c:pt>
                <c:pt idx="1">
                  <c:v>12</c:v>
                </c:pt>
                <c:pt idx="2">
                  <c:v>10</c:v>
                </c:pt>
                <c:pt idx="3">
                  <c:v>9</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Hispanic</c:v>
                </c:pt>
              </c:strCache>
            </c:strRef>
          </c:tx>
          <c:spPr>
            <a:solidFill>
              <a:srgbClr val="F1885F"/>
            </a:solidFill>
            <a:ln>
              <a:noFill/>
            </a:ln>
            <a:effectLst/>
          </c:spPr>
          <c:invertIfNegative val="0"/>
          <c:dLbls>
            <c:delete val="1"/>
          </c:dLbls>
          <c:cat>
            <c:strRef>
              <c:f>Sheet1!$A$2:$A$5</c:f>
              <c:strCache>
                <c:ptCount val="4"/>
                <c:pt idx="0">
                  <c:v>Black Person</c:v>
                </c:pt>
                <c:pt idx="1">
                  <c:v>Hispanic Person</c:v>
                </c:pt>
                <c:pt idx="2">
                  <c:v>Asian Person</c:v>
                </c:pt>
                <c:pt idx="3">
                  <c:v>White Person</c:v>
                </c:pt>
              </c:strCache>
            </c:strRef>
          </c:cat>
          <c:val>
            <c:numRef>
              <c:f>Sheet1!$D$2:$D$5</c:f>
              <c:numCache>
                <c:formatCode>General</c:formatCode>
                <c:ptCount val="4"/>
                <c:pt idx="0">
                  <c:v>17</c:v>
                </c:pt>
                <c:pt idx="1">
                  <c:v>45</c:v>
                </c:pt>
                <c:pt idx="2">
                  <c:v>19</c:v>
                </c:pt>
                <c:pt idx="3">
                  <c:v>12</c:v>
                </c:pt>
              </c:numCache>
            </c:numRef>
          </c:val>
          <c:extLst>
            <c:ext xmlns:c16="http://schemas.microsoft.com/office/drawing/2014/chart" uri="{C3380CC4-5D6E-409C-BE32-E72D297353CC}">
              <c16:uniqueId val="{00000002-C347-44D6-B583-CDDE753BDE27}"/>
            </c:ext>
          </c:extLst>
        </c:ser>
        <c:ser>
          <c:idx val="3"/>
          <c:order val="3"/>
          <c:tx>
            <c:strRef>
              <c:f>Sheet1!$E$1</c:f>
              <c:strCache>
                <c:ptCount val="1"/>
                <c:pt idx="0">
                  <c:v>Asian</c:v>
                </c:pt>
              </c:strCache>
            </c:strRef>
          </c:tx>
          <c:spPr>
            <a:solidFill>
              <a:srgbClr val="C05227"/>
            </a:solidFill>
            <a:ln>
              <a:noFill/>
            </a:ln>
            <a:effectLst/>
          </c:spPr>
          <c:invertIfNegative val="0"/>
          <c:dLbls>
            <c:delete val="1"/>
          </c:dLbls>
          <c:cat>
            <c:strRef>
              <c:f>Sheet1!$A$2:$A$5</c:f>
              <c:strCache>
                <c:ptCount val="4"/>
                <c:pt idx="0">
                  <c:v>Black Person</c:v>
                </c:pt>
                <c:pt idx="1">
                  <c:v>Hispanic Person</c:v>
                </c:pt>
                <c:pt idx="2">
                  <c:v>Asian Person</c:v>
                </c:pt>
                <c:pt idx="3">
                  <c:v>White Person</c:v>
                </c:pt>
              </c:strCache>
            </c:strRef>
          </c:cat>
          <c:val>
            <c:numRef>
              <c:f>Sheet1!$E$2:$E$5</c:f>
              <c:numCache>
                <c:formatCode>General</c:formatCode>
                <c:ptCount val="4"/>
                <c:pt idx="0">
                  <c:v>6</c:v>
                </c:pt>
                <c:pt idx="1">
                  <c:v>8</c:v>
                </c:pt>
                <c:pt idx="2">
                  <c:v>25</c:v>
                </c:pt>
                <c:pt idx="3">
                  <c:v>6</c:v>
                </c:pt>
              </c:numCache>
            </c:numRef>
          </c:val>
          <c:extLst>
            <c:ext xmlns:c16="http://schemas.microsoft.com/office/drawing/2014/chart" uri="{C3380CC4-5D6E-409C-BE32-E72D297353CC}">
              <c16:uniqueId val="{00000003-C347-44D6-B583-CDDE753BDE27}"/>
            </c:ext>
          </c:extLst>
        </c:ser>
        <c:ser>
          <c:idx val="4"/>
          <c:order val="4"/>
          <c:tx>
            <c:strRef>
              <c:f>Sheet1!$F$1</c:f>
              <c:strCache>
                <c:ptCount val="1"/>
                <c:pt idx="0">
                  <c:v>Another Race</c:v>
                </c:pt>
              </c:strCache>
            </c:strRef>
          </c:tx>
          <c:spPr>
            <a:solidFill>
              <a:srgbClr val="507687"/>
            </a:solidFill>
            <a:ln>
              <a:noFill/>
            </a:ln>
            <a:effectLst/>
          </c:spPr>
          <c:invertIfNegative val="0"/>
          <c:dLbls>
            <c:delete val="1"/>
          </c:dLbls>
          <c:cat>
            <c:strRef>
              <c:f>Sheet1!$A$2:$A$5</c:f>
              <c:strCache>
                <c:ptCount val="4"/>
                <c:pt idx="0">
                  <c:v>Black Person</c:v>
                </c:pt>
                <c:pt idx="1">
                  <c:v>Hispanic Person</c:v>
                </c:pt>
                <c:pt idx="2">
                  <c:v>Asian Person</c:v>
                </c:pt>
                <c:pt idx="3">
                  <c:v>White Person</c:v>
                </c:pt>
              </c:strCache>
            </c:strRef>
          </c:cat>
          <c:val>
            <c:numRef>
              <c:f>Sheet1!$F$2:$F$5</c:f>
              <c:numCache>
                <c:formatCode>General</c:formatCode>
                <c:ptCount val="4"/>
                <c:pt idx="0">
                  <c:v>2</c:v>
                </c:pt>
                <c:pt idx="1">
                  <c:v>1</c:v>
                </c:pt>
                <c:pt idx="2">
                  <c:v>2</c:v>
                </c:pt>
                <c:pt idx="3">
                  <c:v>4</c:v>
                </c:pt>
              </c:numCache>
            </c:numRef>
          </c:val>
          <c:extLst>
            <c:ext xmlns:c16="http://schemas.microsoft.com/office/drawing/2014/chart" uri="{C3380CC4-5D6E-409C-BE32-E72D297353CC}">
              <c16:uniqueId val="{00000019-A602-4A00-A439-371670B798A6}"/>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19921160417670822"/>
          <c:y val="0.9364545519423364"/>
          <c:w val="0.45074523247042653"/>
          <c:h val="6.14505272152624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50000"/>
            </a:schemeClr>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Cost-Burdened Renter Households (Millions)</a:t>
            </a:r>
          </a:p>
        </c:rich>
      </c:tx>
      <c:layout>
        <c:manualLayout>
          <c:xMode val="edge"/>
          <c:yMode val="edge"/>
          <c:x val="1.6951442353639545E-2"/>
          <c:y val="1.3036773914162992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844868354717828"/>
        </c:manualLayout>
      </c:layout>
      <c:barChart>
        <c:barDir val="col"/>
        <c:grouping val="stacked"/>
        <c:varyColors val="0"/>
        <c:ser>
          <c:idx val="0"/>
          <c:order val="0"/>
          <c:tx>
            <c:strRef>
              <c:f>Sheet1!$B$1</c:f>
              <c:strCache>
                <c:ptCount val="1"/>
                <c:pt idx="0">
                  <c:v>Severely Burdened</c:v>
                </c:pt>
              </c:strCache>
            </c:strRef>
          </c:tx>
          <c:spPr>
            <a:solidFill>
              <a:srgbClr val="C05227"/>
            </a:solidFill>
            <a:ln>
              <a:noFill/>
            </a:ln>
            <a:effectLst/>
          </c:spPr>
          <c:invertIfNegative val="0"/>
          <c:dLbls>
            <c:delete val="1"/>
          </c:dLbls>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Sheet1!$B$2:$B$22</c:f>
              <c:numCache>
                <c:formatCode>#,##0</c:formatCode>
                <c:ptCount val="21"/>
                <c:pt idx="0">
                  <c:v>7456848</c:v>
                </c:pt>
                <c:pt idx="1">
                  <c:v>7653759</c:v>
                </c:pt>
                <c:pt idx="2">
                  <c:v>8177771</c:v>
                </c:pt>
                <c:pt idx="3">
                  <c:v>8508840</c:v>
                </c:pt>
                <c:pt idx="4">
                  <c:v>9065139</c:v>
                </c:pt>
                <c:pt idx="5">
                  <c:v>8956941</c:v>
                </c:pt>
                <c:pt idx="6">
                  <c:v>8879624</c:v>
                </c:pt>
                <c:pt idx="7">
                  <c:v>9322745</c:v>
                </c:pt>
                <c:pt idx="8">
                  <c:v>10104932</c:v>
                </c:pt>
                <c:pt idx="9">
                  <c:v>10808675</c:v>
                </c:pt>
                <c:pt idx="10">
                  <c:v>11342359</c:v>
                </c:pt>
                <c:pt idx="11">
                  <c:v>11260682</c:v>
                </c:pt>
                <c:pt idx="12">
                  <c:v>11215692</c:v>
                </c:pt>
                <c:pt idx="13">
                  <c:v>11417854</c:v>
                </c:pt>
                <c:pt idx="14">
                  <c:v>11139302</c:v>
                </c:pt>
                <c:pt idx="15">
                  <c:v>11012672</c:v>
                </c:pt>
                <c:pt idx="16">
                  <c:v>10780264</c:v>
                </c:pt>
                <c:pt idx="17">
                  <c:v>10934964</c:v>
                </c:pt>
                <c:pt idx="18">
                  <c:v>10518400</c:v>
                </c:pt>
                <c:pt idx="19">
                  <c:v>0</c:v>
                </c:pt>
                <c:pt idx="20">
                  <c:v>11622945</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Moderately Burdened</c:v>
                </c:pt>
              </c:strCache>
            </c:strRef>
          </c:tx>
          <c:spPr>
            <a:solidFill>
              <a:srgbClr val="653052"/>
            </a:solidFill>
            <a:ln>
              <a:noFill/>
            </a:ln>
            <a:effectLst/>
          </c:spPr>
          <c:invertIfNegative val="0"/>
          <c:dLbls>
            <c:delete val="1"/>
          </c:dLbls>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Sheet1!$C$2:$C$22</c:f>
              <c:numCache>
                <c:formatCode>#,##0</c:formatCode>
                <c:ptCount val="21"/>
                <c:pt idx="0">
                  <c:v>7335007</c:v>
                </c:pt>
                <c:pt idx="1">
                  <c:v>7332845</c:v>
                </c:pt>
                <c:pt idx="2">
                  <c:v>7514179</c:v>
                </c:pt>
                <c:pt idx="3">
                  <c:v>7741639</c:v>
                </c:pt>
                <c:pt idx="4">
                  <c:v>8041526</c:v>
                </c:pt>
                <c:pt idx="5">
                  <c:v>8090015</c:v>
                </c:pt>
                <c:pt idx="6">
                  <c:v>8173681</c:v>
                </c:pt>
                <c:pt idx="7">
                  <c:v>8349495</c:v>
                </c:pt>
                <c:pt idx="8">
                  <c:v>8723584</c:v>
                </c:pt>
                <c:pt idx="9">
                  <c:v>9075240</c:v>
                </c:pt>
                <c:pt idx="10">
                  <c:v>9267266</c:v>
                </c:pt>
                <c:pt idx="11">
                  <c:v>9371188</c:v>
                </c:pt>
                <c:pt idx="12">
                  <c:v>9548757</c:v>
                </c:pt>
                <c:pt idx="13">
                  <c:v>9853626</c:v>
                </c:pt>
                <c:pt idx="14">
                  <c:v>9888696</c:v>
                </c:pt>
                <c:pt idx="15">
                  <c:v>9761022</c:v>
                </c:pt>
                <c:pt idx="16">
                  <c:v>9719514</c:v>
                </c:pt>
                <c:pt idx="17" formatCode="_(* #,##0_);_(* \(#,##0\);_(* &quot;-&quot;??_);_(@_)">
                  <c:v>9825519</c:v>
                </c:pt>
                <c:pt idx="18">
                  <c:v>9870198</c:v>
                </c:pt>
                <c:pt idx="19">
                  <c:v>0</c:v>
                </c:pt>
                <c:pt idx="20">
                  <c:v>9947080</c:v>
                </c:pt>
              </c:numCache>
            </c:numRef>
          </c:val>
          <c:extLst>
            <c:ext xmlns:c16="http://schemas.microsoft.com/office/drawing/2014/chart" uri="{C3380CC4-5D6E-409C-BE32-E72D297353CC}">
              <c16:uniqueId val="{00000000-51A5-4247-8E63-AD8BB582A7EC}"/>
            </c:ext>
          </c:extLst>
        </c:ser>
        <c:dLbls>
          <c:dLblPos val="inEnd"/>
          <c:showLegendKey val="0"/>
          <c:showVal val="1"/>
          <c:showCatName val="0"/>
          <c:showSerName val="0"/>
          <c:showPercent val="0"/>
          <c:showBubbleSize val="0"/>
        </c:dLbls>
        <c:gapWidth val="150"/>
        <c:overlap val="100"/>
        <c:axId val="2723360"/>
        <c:axId val="2725552"/>
      </c:barChart>
      <c:catAx>
        <c:axId val="27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2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2000000"/>
        <c:dispUnits>
          <c:builtInUnit val="millions"/>
        </c:dispUnits>
      </c:valAx>
      <c:spPr>
        <a:noFill/>
        <a:ln>
          <a:noFill/>
        </a:ln>
        <a:effectLst/>
      </c:spPr>
    </c:plotArea>
    <c:legend>
      <c:legendPos val="b"/>
      <c:layout>
        <c:manualLayout>
          <c:xMode val="edge"/>
          <c:yMode val="edge"/>
          <c:x val="2.170788066158574E-2"/>
          <c:y val="0.91875436461027704"/>
          <c:w val="0.36648651488307787"/>
          <c:h val="6.65278769365214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i="0" u="none" strike="noStrike" baseline="0">
                <a:effectLst/>
              </a:rPr>
              <a:t>People Experiencing Homelessness (Thousands)</a:t>
            </a:r>
            <a:endParaRPr lang="en-US"/>
          </a:p>
        </c:rich>
      </c:tx>
      <c:layout>
        <c:manualLayout>
          <c:xMode val="edge"/>
          <c:yMode val="edge"/>
          <c:x val="4.2546714731270182E-4"/>
          <c:y val="6.6844712010492614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70182375222791304"/>
        </c:manualLayout>
      </c:layout>
      <c:areaChart>
        <c:grouping val="standard"/>
        <c:varyColors val="0"/>
        <c:dLbls>
          <c:showLegendKey val="0"/>
          <c:showVal val="0"/>
          <c:showCatName val="0"/>
          <c:showSerName val="0"/>
          <c:showPercent val="0"/>
          <c:showBubbleSize val="0"/>
        </c:dLbls>
        <c:axId val="2723360"/>
        <c:axId val="2725552"/>
        <c:extLst>
          <c:ext xmlns:c15="http://schemas.microsoft.com/office/drawing/2012/chart" uri="{02D57815-91ED-43cb-92C2-25804820EDAC}">
            <c15:filteredAreaSeries>
              <c15:ser>
                <c:idx val="0"/>
                <c:order val="0"/>
                <c:tx>
                  <c:strRef>
                    <c:extLst>
                      <c:ext uri="{02D57815-91ED-43cb-92C2-25804820EDAC}">
                        <c15:formulaRef>
                          <c15:sqref>Sheet1!$A$1</c15:sqref>
                        </c15:formulaRef>
                      </c:ext>
                    </c:extLst>
                    <c:strCache>
                      <c:ptCount val="1"/>
                      <c:pt idx="0">
                        <c:v>Column1</c:v>
                      </c:pt>
                    </c:strCache>
                  </c:strRef>
                </c:tx>
                <c:spPr>
                  <a:solidFill>
                    <a:schemeClr val="accent1"/>
                  </a:solidFill>
                  <a:ln>
                    <a:noFill/>
                  </a:ln>
                  <a:effectLst/>
                </c:spPr>
                <c:cat>
                  <c:numRef>
                    <c:extLst>
                      <c:ext uri="{02D57815-91ED-43cb-92C2-25804820EDAC}">
                        <c15:formulaRef>
                          <c15:sqref>Sheet1!$A$2:$A$16</c15:sqref>
                        </c15:formulaRef>
                      </c:ext>
                    </c:extLst>
                    <c:numCache>
                      <c:formatCode>General</c:formatCode>
                      <c:ptCount val="4"/>
                      <c:pt idx="0">
                        <c:v>2010</c:v>
                      </c:pt>
                      <c:pt idx="1">
                        <c:v>2015</c:v>
                      </c:pt>
                      <c:pt idx="2">
                        <c:v>2020</c:v>
                      </c:pt>
                      <c:pt idx="3">
                        <c:v>2022</c:v>
                      </c:pt>
                    </c:numCache>
                  </c:numRef>
                </c:cat>
                <c:val>
                  <c:numRef>
                    <c:extLst>
                      <c:ext uri="{02D57815-91ED-43cb-92C2-25804820EDAC}">
                        <c15:formulaRef>
                          <c15:sqref>Sheet1!$A$2:$A$16</c15:sqref>
                        </c15:formulaRef>
                      </c:ext>
                    </c:extLst>
                    <c:numCache>
                      <c:formatCode>General</c:formatCode>
                      <c:ptCount val="4"/>
                      <c:pt idx="0">
                        <c:v>2010</c:v>
                      </c:pt>
                      <c:pt idx="1">
                        <c:v>2015</c:v>
                      </c:pt>
                      <c:pt idx="2">
                        <c:v>2020</c:v>
                      </c:pt>
                      <c:pt idx="3">
                        <c:v>2022</c:v>
                      </c:pt>
                    </c:numCache>
                  </c:numRef>
                </c:val>
                <c:extLst>
                  <c:ext xmlns:c16="http://schemas.microsoft.com/office/drawing/2014/chart" uri="{C3380CC4-5D6E-409C-BE32-E72D297353CC}">
                    <c16:uniqueId val="{00000000-C347-44D6-B583-CDDE753BDE27}"/>
                  </c:ext>
                </c:extLst>
              </c15:ser>
            </c15:filteredAreaSeries>
          </c:ext>
        </c:extLst>
      </c:areaChart>
      <c:barChart>
        <c:barDir val="col"/>
        <c:grouping val="clustered"/>
        <c:varyColors val="0"/>
        <c:ser>
          <c:idx val="2"/>
          <c:order val="1"/>
          <c:tx>
            <c:strRef>
              <c:f>Sheet1!$C$1</c:f>
              <c:strCache>
                <c:ptCount val="1"/>
                <c:pt idx="0">
                  <c:v>Unsheltered</c:v>
                </c:pt>
              </c:strCache>
            </c:strRef>
          </c:tx>
          <c:spPr>
            <a:solidFill>
              <a:srgbClr val="C05227"/>
            </a:solidFill>
            <a:ln>
              <a:noFill/>
            </a:ln>
            <a:effectLst/>
          </c:spPr>
          <c:invertIfNegative val="0"/>
          <c:cat>
            <c:numRef>
              <c:f>Sheet1!$A$2:$A$16</c:f>
              <c:numCache>
                <c:formatCode>General</c:formatCode>
                <c:ptCount val="4"/>
                <c:pt idx="0">
                  <c:v>2010</c:v>
                </c:pt>
                <c:pt idx="1">
                  <c:v>2015</c:v>
                </c:pt>
                <c:pt idx="2">
                  <c:v>2020</c:v>
                </c:pt>
                <c:pt idx="3">
                  <c:v>2022</c:v>
                </c:pt>
              </c:numCache>
              <c:extLst/>
            </c:numRef>
          </c:cat>
          <c:val>
            <c:numRef>
              <c:f>Sheet1!$C$2:$C$16</c:f>
              <c:numCache>
                <c:formatCode>General</c:formatCode>
                <c:ptCount val="4"/>
                <c:pt idx="0">
                  <c:v>233534</c:v>
                </c:pt>
                <c:pt idx="1">
                  <c:v>173268</c:v>
                </c:pt>
                <c:pt idx="2">
                  <c:v>226080</c:v>
                </c:pt>
                <c:pt idx="3">
                  <c:v>233832</c:v>
                </c:pt>
              </c:numCache>
              <c:extLst/>
            </c:numRef>
          </c:val>
          <c:extLst>
            <c:ext xmlns:c16="http://schemas.microsoft.com/office/drawing/2014/chart" uri="{C3380CC4-5D6E-409C-BE32-E72D297353CC}">
              <c16:uniqueId val="{00000002-C347-44D6-B583-CDDE753BDE27}"/>
            </c:ext>
          </c:extLst>
        </c:ser>
        <c:ser>
          <c:idx val="1"/>
          <c:order val="2"/>
          <c:tx>
            <c:strRef>
              <c:f>Sheet1!$B$1</c:f>
              <c:strCache>
                <c:ptCount val="1"/>
                <c:pt idx="0">
                  <c:v>Sheltered</c:v>
                </c:pt>
              </c:strCache>
            </c:strRef>
          </c:tx>
          <c:spPr>
            <a:solidFill>
              <a:srgbClr val="653052"/>
            </a:solidFill>
            <a:ln>
              <a:noFill/>
            </a:ln>
            <a:effectLst/>
          </c:spPr>
          <c:invertIfNegative val="0"/>
          <c:cat>
            <c:numRef>
              <c:f>Sheet1!$A$2:$A$16</c:f>
              <c:numCache>
                <c:formatCode>General</c:formatCode>
                <c:ptCount val="4"/>
                <c:pt idx="0">
                  <c:v>2010</c:v>
                </c:pt>
                <c:pt idx="1">
                  <c:v>2015</c:v>
                </c:pt>
                <c:pt idx="2">
                  <c:v>2020</c:v>
                </c:pt>
                <c:pt idx="3">
                  <c:v>2022</c:v>
                </c:pt>
              </c:numCache>
              <c:extLst/>
            </c:numRef>
          </c:cat>
          <c:val>
            <c:numRef>
              <c:f>Sheet1!$B$2:$B$16</c:f>
              <c:numCache>
                <c:formatCode>General</c:formatCode>
                <c:ptCount val="4"/>
                <c:pt idx="0">
                  <c:v>403543</c:v>
                </c:pt>
                <c:pt idx="1">
                  <c:v>391440</c:v>
                </c:pt>
                <c:pt idx="2">
                  <c:v>354386</c:v>
                </c:pt>
                <c:pt idx="3">
                  <c:v>348630</c:v>
                </c:pt>
              </c:numCache>
              <c:extLst/>
            </c:numRef>
          </c:val>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gapWidth val="150"/>
        <c:axId val="2723360"/>
        <c:axId val="2725552"/>
      </c:barChart>
      <c:lineChart>
        <c:grouping val="standard"/>
        <c:varyColors val="0"/>
        <c:dLbls>
          <c:showLegendKey val="0"/>
          <c:showVal val="0"/>
          <c:showCatName val="0"/>
          <c:showSerName val="0"/>
          <c:showPercent val="0"/>
          <c:showBubbleSize val="0"/>
        </c:dLbls>
        <c:marker val="1"/>
        <c:smooth val="0"/>
        <c:axId val="731096176"/>
        <c:axId val="731095848"/>
        <c:extLst>
          <c:ext xmlns:c15="http://schemas.microsoft.com/office/drawing/2012/chart" uri="{02D57815-91ED-43cb-92C2-25804820EDAC}">
            <c15:filteredLineSeries>
              <c15:ser>
                <c:idx val="3"/>
                <c:order val="3"/>
                <c:tx>
                  <c:strRef>
                    <c:extLst>
                      <c:ext uri="{02D57815-91ED-43cb-92C2-25804820EDAC}">
                        <c15:formulaRef>
                          <c15:sqref>Sheet1!#REF!</c15:sqref>
                        </c15:formulaRef>
                      </c:ext>
                    </c:extLst>
                    <c:strCache>
                      <c:ptCount val="1"/>
                      <c:pt idx="0">
                        <c:v>#REF!</c:v>
                      </c:pt>
                    </c:strCache>
                  </c:strRef>
                </c:tx>
                <c:spPr>
                  <a:ln w="63500" cap="rnd">
                    <a:solidFill>
                      <a:srgbClr val="EA7923"/>
                    </a:solidFill>
                    <a:round/>
                  </a:ln>
                  <a:effectLst/>
                </c:spPr>
                <c:marker>
                  <c:symbol val="none"/>
                </c:marker>
                <c:cat>
                  <c:numRef>
                    <c:extLst>
                      <c:ext uri="{02D57815-91ED-43cb-92C2-25804820EDAC}">
                        <c15:formulaRef>
                          <c15:sqref>Sheet1!$A$2:$A$16</c15:sqref>
                        </c15:formulaRef>
                      </c:ext>
                    </c:extLst>
                    <c:numCache>
                      <c:formatCode>General</c:formatCode>
                      <c:ptCount val="4"/>
                      <c:pt idx="0">
                        <c:v>2010</c:v>
                      </c:pt>
                      <c:pt idx="1">
                        <c:v>2015</c:v>
                      </c:pt>
                      <c:pt idx="2">
                        <c:v>2020</c:v>
                      </c:pt>
                      <c:pt idx="3">
                        <c:v>2022</c:v>
                      </c:pt>
                    </c:numCache>
                  </c:numRef>
                </c:cat>
                <c:val>
                  <c:numRef>
                    <c:extLst>
                      <c:ext uri="{02D57815-91ED-43cb-92C2-25804820EDAC}">
                        <c15:formulaRef>
                          <c15:sqref>Sheet1!#REF!</c15:sqref>
                        </c15:formulaRef>
                      </c:ext>
                    </c:extLst>
                  </c:numRef>
                </c:val>
                <c:smooth val="0"/>
                <c:extLst>
                  <c:ext xmlns:c16="http://schemas.microsoft.com/office/drawing/2014/chart" uri="{C3380CC4-5D6E-409C-BE32-E72D297353CC}">
                    <c16:uniqueId val="{00000003-C347-44D6-B583-CDDE753BDE27}"/>
                  </c:ext>
                </c:extLst>
              </c15:ser>
            </c15:filteredLineSeries>
          </c:ext>
        </c:extLst>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dispUnits>
          <c:builtInUnit val="thousands"/>
        </c:dispUnits>
      </c:valAx>
      <c:valAx>
        <c:axId val="731095848"/>
        <c:scaling>
          <c:orientation val="minMax"/>
          <c:min val="500000"/>
        </c:scaling>
        <c:delete val="1"/>
        <c:axPos val="r"/>
        <c:numFmt formatCode="General" sourceLinked="1"/>
        <c:majorTickMark val="out"/>
        <c:minorTickMark val="none"/>
        <c:tickLblPos val="nextTo"/>
        <c:crossAx val="731096176"/>
        <c:crosses val="max"/>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catAx>
        <c:axId val="731096176"/>
        <c:scaling>
          <c:orientation val="minMax"/>
        </c:scaling>
        <c:delete val="1"/>
        <c:axPos val="b"/>
        <c:numFmt formatCode="General" sourceLinked="1"/>
        <c:majorTickMark val="out"/>
        <c:minorTickMark val="none"/>
        <c:tickLblPos val="nextTo"/>
        <c:crossAx val="731095848"/>
        <c:crosses val="autoZero"/>
        <c:auto val="1"/>
        <c:lblAlgn val="ctr"/>
        <c:lblOffset val="100"/>
        <c:noMultiLvlLbl val="0"/>
      </c:catAx>
      <c:spPr>
        <a:noFill/>
        <a:ln>
          <a:noFill/>
        </a:ln>
        <a:effectLst/>
      </c:spPr>
    </c:plotArea>
    <c:legend>
      <c:legendPos val="b"/>
      <c:layout>
        <c:manualLayout>
          <c:xMode val="edge"/>
          <c:yMode val="edge"/>
          <c:x val="0"/>
          <c:y val="0.93025170884563424"/>
          <c:w val="0.28236138719874221"/>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Living in High-Poverty</a:t>
            </a:r>
            <a:r>
              <a:rPr lang="en-US" baseline="0"/>
              <a:t> Census Tracts (Percent)</a:t>
            </a:r>
            <a:endParaRPr lang="en-US"/>
          </a:p>
        </c:rich>
      </c:tx>
      <c:layout>
        <c:manualLayout>
          <c:xMode val="edge"/>
          <c:yMode val="edge"/>
          <c:x val="0"/>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3433403906082741"/>
        </c:manualLayout>
      </c:layout>
      <c:barChart>
        <c:barDir val="col"/>
        <c:grouping val="clustered"/>
        <c:varyColors val="0"/>
        <c:ser>
          <c:idx val="0"/>
          <c:order val="0"/>
          <c:tx>
            <c:strRef>
              <c:f>Sheet1!$B$1</c:f>
              <c:strCache>
                <c:ptCount val="1"/>
                <c:pt idx="0">
                  <c:v>Under $30,000</c:v>
                </c:pt>
              </c:strCache>
            </c:strRef>
          </c:tx>
          <c:spPr>
            <a:solidFill>
              <a:srgbClr val="C05227"/>
            </a:solidFill>
            <a:ln>
              <a:noFill/>
            </a:ln>
            <a:effectLst/>
          </c:spPr>
          <c:invertIfNegative val="0"/>
          <c:dLbls>
            <c:delete val="1"/>
          </c:dLbls>
          <c:cat>
            <c:strRef>
              <c:f>Sheet1!$A$2:$A$6</c:f>
              <c:strCache>
                <c:ptCount val="5"/>
                <c:pt idx="0">
                  <c:v>Black</c:v>
                </c:pt>
                <c:pt idx="1">
                  <c:v>Native American</c:v>
                </c:pt>
                <c:pt idx="2">
                  <c:v>Hispanic</c:v>
                </c:pt>
                <c:pt idx="3">
                  <c:v>Asian</c:v>
                </c:pt>
                <c:pt idx="4">
                  <c:v>White</c:v>
                </c:pt>
              </c:strCache>
            </c:strRef>
          </c:cat>
          <c:val>
            <c:numRef>
              <c:f>Sheet1!$B$2:$B$6</c:f>
              <c:numCache>
                <c:formatCode>General</c:formatCode>
                <c:ptCount val="5"/>
                <c:pt idx="0">
                  <c:v>58.146769999999997</c:v>
                </c:pt>
                <c:pt idx="1">
                  <c:v>53.063339999999997</c:v>
                </c:pt>
                <c:pt idx="2">
                  <c:v>47.583750000000002</c:v>
                </c:pt>
                <c:pt idx="3">
                  <c:v>30.385680000000001</c:v>
                </c:pt>
                <c:pt idx="4">
                  <c:v>23.85087</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$30,000–74,999</c:v>
                </c:pt>
              </c:strCache>
            </c:strRef>
          </c:tx>
          <c:spPr>
            <a:solidFill>
              <a:srgbClr val="653052"/>
            </a:solidFill>
            <a:ln>
              <a:noFill/>
            </a:ln>
            <a:effectLst/>
          </c:spPr>
          <c:invertIfNegative val="0"/>
          <c:dLbls>
            <c:delete val="1"/>
          </c:dLbls>
          <c:cat>
            <c:strRef>
              <c:f>Sheet1!$A$2:$A$6</c:f>
              <c:strCache>
                <c:ptCount val="5"/>
                <c:pt idx="0">
                  <c:v>Black</c:v>
                </c:pt>
                <c:pt idx="1">
                  <c:v>Native American</c:v>
                </c:pt>
                <c:pt idx="2">
                  <c:v>Hispanic</c:v>
                </c:pt>
                <c:pt idx="3">
                  <c:v>Asian</c:v>
                </c:pt>
                <c:pt idx="4">
                  <c:v>White</c:v>
                </c:pt>
              </c:strCache>
            </c:strRef>
          </c:cat>
          <c:val>
            <c:numRef>
              <c:f>Sheet1!$C$2:$C$6</c:f>
              <c:numCache>
                <c:formatCode>General</c:formatCode>
                <c:ptCount val="5"/>
                <c:pt idx="0">
                  <c:v>38.907179999999997</c:v>
                </c:pt>
                <c:pt idx="1">
                  <c:v>38.128920000000001</c:v>
                </c:pt>
                <c:pt idx="2">
                  <c:v>31.39471</c:v>
                </c:pt>
                <c:pt idx="3">
                  <c:v>17.247530000000001</c:v>
                </c:pt>
                <c:pt idx="4">
                  <c:v>14.756069999999999</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$75,000 and Over</c:v>
                </c:pt>
              </c:strCache>
            </c:strRef>
          </c:tx>
          <c:spPr>
            <a:solidFill>
              <a:srgbClr val="F3C669"/>
            </a:solidFill>
            <a:ln>
              <a:noFill/>
            </a:ln>
            <a:effectLst/>
          </c:spPr>
          <c:invertIfNegative val="0"/>
          <c:dLbls>
            <c:delete val="1"/>
          </c:dLbls>
          <c:cat>
            <c:strRef>
              <c:f>Sheet1!$A$2:$A$6</c:f>
              <c:strCache>
                <c:ptCount val="5"/>
                <c:pt idx="0">
                  <c:v>Black</c:v>
                </c:pt>
                <c:pt idx="1">
                  <c:v>Native American</c:v>
                </c:pt>
                <c:pt idx="2">
                  <c:v>Hispanic</c:v>
                </c:pt>
                <c:pt idx="3">
                  <c:v>Asian</c:v>
                </c:pt>
                <c:pt idx="4">
                  <c:v>White</c:v>
                </c:pt>
              </c:strCache>
            </c:strRef>
          </c:cat>
          <c:val>
            <c:numRef>
              <c:f>Sheet1!$D$2:$D$6</c:f>
              <c:numCache>
                <c:formatCode>General</c:formatCode>
                <c:ptCount val="5"/>
                <c:pt idx="0">
                  <c:v>22.297999999999998</c:v>
                </c:pt>
                <c:pt idx="1">
                  <c:v>24.57518</c:v>
                </c:pt>
                <c:pt idx="2">
                  <c:v>17.761980000000001</c:v>
                </c:pt>
                <c:pt idx="3">
                  <c:v>7.0256020000000001</c:v>
                </c:pt>
                <c:pt idx="4">
                  <c:v>7.4920679999999997</c:v>
                </c:pt>
              </c:numCache>
            </c:numRef>
          </c:val>
          <c:extLst>
            <c:ext xmlns:c16="http://schemas.microsoft.com/office/drawing/2014/chart" uri="{C3380CC4-5D6E-409C-BE32-E72D297353CC}">
              <c16:uniqueId val="{00000000-20B0-4C56-8F1C-0CEF001389D0}"/>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6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13442983091291463"/>
          <c:y val="0.9364545519423364"/>
          <c:w val="0.48842465649795425"/>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Annualized Units Under Construction (Thousands,</a:t>
            </a:r>
            <a:r>
              <a:rPr lang="en-US" sz="1400" b="1" baseline="0">
                <a:solidFill>
                  <a:schemeClr val="tx1">
                    <a:lumMod val="50000"/>
                  </a:schemeClr>
                </a:solidFill>
              </a:rPr>
              <a:t> seasonally adjusted)</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areaChart>
        <c:grouping val="standard"/>
        <c:varyColors val="0"/>
        <c:ser>
          <c:idx val="0"/>
          <c:order val="2"/>
          <c:tx>
            <c:strRef>
              <c:f>Sheet1!$D$1</c:f>
              <c:strCache>
                <c:ptCount val="1"/>
                <c:pt idx="0">
                  <c:v>Total</c:v>
                </c:pt>
              </c:strCache>
            </c:strRef>
          </c:tx>
          <c:spPr>
            <a:solidFill>
              <a:srgbClr val="F3C669"/>
            </a:solidFill>
            <a:ln>
              <a:noFill/>
            </a:ln>
            <a:effectLst/>
          </c:spPr>
          <c:cat>
            <c:numRef>
              <c:f>Sheet1!$A$2:$A$640</c:f>
              <c:numCache>
                <c:formatCode>General</c:formatCode>
                <c:ptCount val="639"/>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pt idx="631">
                  <c:v>2022</c:v>
                </c:pt>
                <c:pt idx="632">
                  <c:v>2022</c:v>
                </c:pt>
                <c:pt idx="633">
                  <c:v>2022</c:v>
                </c:pt>
                <c:pt idx="634">
                  <c:v>2022</c:v>
                </c:pt>
                <c:pt idx="635">
                  <c:v>2022</c:v>
                </c:pt>
                <c:pt idx="636">
                  <c:v>2023</c:v>
                </c:pt>
                <c:pt idx="637">
                  <c:v>2023</c:v>
                </c:pt>
                <c:pt idx="638">
                  <c:v>2023</c:v>
                </c:pt>
              </c:numCache>
            </c:numRef>
          </c:cat>
          <c:val>
            <c:numRef>
              <c:f>Sheet1!$D$2:$D$640</c:f>
              <c:numCache>
                <c:formatCode>#,##0</c:formatCode>
                <c:ptCount val="639"/>
                <c:pt idx="0">
                  <c:v>889</c:v>
                </c:pt>
                <c:pt idx="1">
                  <c:v>888</c:v>
                </c:pt>
                <c:pt idx="2">
                  <c:v>890</c:v>
                </c:pt>
                <c:pt idx="3">
                  <c:v>891</c:v>
                </c:pt>
                <c:pt idx="4">
                  <c:v>883</c:v>
                </c:pt>
                <c:pt idx="5">
                  <c:v>882</c:v>
                </c:pt>
                <c:pt idx="6">
                  <c:v>891</c:v>
                </c:pt>
                <c:pt idx="7">
                  <c:v>874</c:v>
                </c:pt>
                <c:pt idx="8">
                  <c:v>890</c:v>
                </c:pt>
                <c:pt idx="9">
                  <c:v>900</c:v>
                </c:pt>
                <c:pt idx="10">
                  <c:v>914</c:v>
                </c:pt>
                <c:pt idx="11">
                  <c:v>943</c:v>
                </c:pt>
                <c:pt idx="12">
                  <c:v>971</c:v>
                </c:pt>
                <c:pt idx="13">
                  <c:v>994</c:v>
                </c:pt>
                <c:pt idx="14">
                  <c:v>1025</c:v>
                </c:pt>
                <c:pt idx="15">
                  <c:v>1062</c:v>
                </c:pt>
                <c:pt idx="16">
                  <c:v>1093</c:v>
                </c:pt>
                <c:pt idx="17">
                  <c:v>1127</c:v>
                </c:pt>
                <c:pt idx="18">
                  <c:v>1160</c:v>
                </c:pt>
                <c:pt idx="19">
                  <c:v>1185</c:v>
                </c:pt>
                <c:pt idx="20">
                  <c:v>1205</c:v>
                </c:pt>
                <c:pt idx="21">
                  <c:v>1224</c:v>
                </c:pt>
                <c:pt idx="22">
                  <c:v>1262</c:v>
                </c:pt>
                <c:pt idx="23">
                  <c:v>1285</c:v>
                </c:pt>
                <c:pt idx="24">
                  <c:v>1316</c:v>
                </c:pt>
                <c:pt idx="25">
                  <c:v>1294</c:v>
                </c:pt>
                <c:pt idx="26">
                  <c:v>1359</c:v>
                </c:pt>
                <c:pt idx="27">
                  <c:v>1384</c:v>
                </c:pt>
                <c:pt idx="28">
                  <c:v>1403</c:v>
                </c:pt>
                <c:pt idx="29">
                  <c:v>1429</c:v>
                </c:pt>
                <c:pt idx="30">
                  <c:v>1449</c:v>
                </c:pt>
                <c:pt idx="31">
                  <c:v>1476</c:v>
                </c:pt>
                <c:pt idx="32">
                  <c:v>1499</c:v>
                </c:pt>
                <c:pt idx="33">
                  <c:v>1542</c:v>
                </c:pt>
                <c:pt idx="34">
                  <c:v>1573</c:v>
                </c:pt>
                <c:pt idx="35">
                  <c:v>1588</c:v>
                </c:pt>
                <c:pt idx="36">
                  <c:v>1607</c:v>
                </c:pt>
                <c:pt idx="37">
                  <c:v>1628</c:v>
                </c:pt>
                <c:pt idx="38">
                  <c:v>1626</c:v>
                </c:pt>
                <c:pt idx="39">
                  <c:v>1619</c:v>
                </c:pt>
                <c:pt idx="40">
                  <c:v>1624</c:v>
                </c:pt>
                <c:pt idx="41">
                  <c:v>1599</c:v>
                </c:pt>
                <c:pt idx="42">
                  <c:v>1606</c:v>
                </c:pt>
                <c:pt idx="43">
                  <c:v>1594</c:v>
                </c:pt>
                <c:pt idx="44">
                  <c:v>1578</c:v>
                </c:pt>
                <c:pt idx="45">
                  <c:v>1540</c:v>
                </c:pt>
                <c:pt idx="46">
                  <c:v>1522</c:v>
                </c:pt>
                <c:pt idx="47">
                  <c:v>1495</c:v>
                </c:pt>
                <c:pt idx="48">
                  <c:v>1465</c:v>
                </c:pt>
                <c:pt idx="49">
                  <c:v>1459</c:v>
                </c:pt>
                <c:pt idx="50">
                  <c:v>1416</c:v>
                </c:pt>
                <c:pt idx="51">
                  <c:v>1390</c:v>
                </c:pt>
                <c:pt idx="52">
                  <c:v>1353</c:v>
                </c:pt>
                <c:pt idx="53">
                  <c:v>1321</c:v>
                </c:pt>
                <c:pt idx="54">
                  <c:v>1276</c:v>
                </c:pt>
                <c:pt idx="55">
                  <c:v>1230</c:v>
                </c:pt>
                <c:pt idx="56">
                  <c:v>1179</c:v>
                </c:pt>
                <c:pt idx="57">
                  <c:v>1129</c:v>
                </c:pt>
                <c:pt idx="58">
                  <c:v>1075</c:v>
                </c:pt>
                <c:pt idx="59">
                  <c:v>1030</c:v>
                </c:pt>
                <c:pt idx="60">
                  <c:v>990</c:v>
                </c:pt>
                <c:pt idx="61">
                  <c:v>962</c:v>
                </c:pt>
                <c:pt idx="62">
                  <c:v>924</c:v>
                </c:pt>
                <c:pt idx="63">
                  <c:v>895</c:v>
                </c:pt>
                <c:pt idx="64">
                  <c:v>873</c:v>
                </c:pt>
                <c:pt idx="65">
                  <c:v>854</c:v>
                </c:pt>
                <c:pt idx="66">
                  <c:v>850</c:v>
                </c:pt>
                <c:pt idx="67">
                  <c:v>843</c:v>
                </c:pt>
                <c:pt idx="68">
                  <c:v>835</c:v>
                </c:pt>
                <c:pt idx="69">
                  <c:v>843</c:v>
                </c:pt>
                <c:pt idx="70">
                  <c:v>828</c:v>
                </c:pt>
                <c:pt idx="71">
                  <c:v>820</c:v>
                </c:pt>
                <c:pt idx="72">
                  <c:v>827</c:v>
                </c:pt>
                <c:pt idx="73">
                  <c:v>812</c:v>
                </c:pt>
                <c:pt idx="74">
                  <c:v>840</c:v>
                </c:pt>
                <c:pt idx="75">
                  <c:v>843</c:v>
                </c:pt>
                <c:pt idx="76">
                  <c:v>844</c:v>
                </c:pt>
                <c:pt idx="77">
                  <c:v>856</c:v>
                </c:pt>
                <c:pt idx="78">
                  <c:v>858</c:v>
                </c:pt>
                <c:pt idx="79">
                  <c:v>869</c:v>
                </c:pt>
                <c:pt idx="80">
                  <c:v>895</c:v>
                </c:pt>
                <c:pt idx="81">
                  <c:v>914</c:v>
                </c:pt>
                <c:pt idx="82">
                  <c:v>930</c:v>
                </c:pt>
                <c:pt idx="83">
                  <c:v>947</c:v>
                </c:pt>
                <c:pt idx="84">
                  <c:v>963</c:v>
                </c:pt>
                <c:pt idx="85">
                  <c:v>982</c:v>
                </c:pt>
                <c:pt idx="86">
                  <c:v>1009</c:v>
                </c:pt>
                <c:pt idx="87">
                  <c:v>1041</c:v>
                </c:pt>
                <c:pt idx="88">
                  <c:v>1078</c:v>
                </c:pt>
                <c:pt idx="89">
                  <c:v>1100</c:v>
                </c:pt>
                <c:pt idx="90">
                  <c:v>1127</c:v>
                </c:pt>
                <c:pt idx="91">
                  <c:v>1146</c:v>
                </c:pt>
                <c:pt idx="92">
                  <c:v>1154</c:v>
                </c:pt>
                <c:pt idx="93">
                  <c:v>1185</c:v>
                </c:pt>
                <c:pt idx="94">
                  <c:v>1201</c:v>
                </c:pt>
                <c:pt idx="95">
                  <c:v>1234</c:v>
                </c:pt>
                <c:pt idx="96">
                  <c:v>1238</c:v>
                </c:pt>
                <c:pt idx="97">
                  <c:v>1247</c:v>
                </c:pt>
                <c:pt idx="98">
                  <c:v>1259</c:v>
                </c:pt>
                <c:pt idx="99">
                  <c:v>1284</c:v>
                </c:pt>
                <c:pt idx="100">
                  <c:v>1295</c:v>
                </c:pt>
                <c:pt idx="101">
                  <c:v>1308</c:v>
                </c:pt>
                <c:pt idx="102">
                  <c:v>1308</c:v>
                </c:pt>
                <c:pt idx="103">
                  <c:v>1306</c:v>
                </c:pt>
                <c:pt idx="104">
                  <c:v>1310</c:v>
                </c:pt>
                <c:pt idx="105">
                  <c:v>1317</c:v>
                </c:pt>
                <c:pt idx="106">
                  <c:v>1330</c:v>
                </c:pt>
                <c:pt idx="107">
                  <c:v>1344</c:v>
                </c:pt>
                <c:pt idx="108">
                  <c:v>1327</c:v>
                </c:pt>
                <c:pt idx="109">
                  <c:v>1315</c:v>
                </c:pt>
                <c:pt idx="110">
                  <c:v>1288</c:v>
                </c:pt>
                <c:pt idx="111">
                  <c:v>1260</c:v>
                </c:pt>
                <c:pt idx="112">
                  <c:v>1253</c:v>
                </c:pt>
                <c:pt idx="113">
                  <c:v>1265</c:v>
                </c:pt>
                <c:pt idx="114">
                  <c:v>1258</c:v>
                </c:pt>
                <c:pt idx="115">
                  <c:v>1251</c:v>
                </c:pt>
                <c:pt idx="116">
                  <c:v>1233</c:v>
                </c:pt>
                <c:pt idx="117">
                  <c:v>1220</c:v>
                </c:pt>
                <c:pt idx="118">
                  <c:v>1187</c:v>
                </c:pt>
                <c:pt idx="119">
                  <c:v>1157</c:v>
                </c:pt>
                <c:pt idx="120">
                  <c:v>1134</c:v>
                </c:pt>
                <c:pt idx="121">
                  <c:v>1074</c:v>
                </c:pt>
                <c:pt idx="122">
                  <c:v>1044</c:v>
                </c:pt>
                <c:pt idx="123">
                  <c:v>976</c:v>
                </c:pt>
                <c:pt idx="124">
                  <c:v>912</c:v>
                </c:pt>
                <c:pt idx="125">
                  <c:v>881</c:v>
                </c:pt>
                <c:pt idx="126">
                  <c:v>860</c:v>
                </c:pt>
                <c:pt idx="127">
                  <c:v>854</c:v>
                </c:pt>
                <c:pt idx="128">
                  <c:v>873</c:v>
                </c:pt>
                <c:pt idx="129">
                  <c:v>894</c:v>
                </c:pt>
                <c:pt idx="130">
                  <c:v>906</c:v>
                </c:pt>
                <c:pt idx="131">
                  <c:v>913</c:v>
                </c:pt>
                <c:pt idx="132">
                  <c:v>930</c:v>
                </c:pt>
                <c:pt idx="133">
                  <c:v>926</c:v>
                </c:pt>
                <c:pt idx="134">
                  <c:v>915</c:v>
                </c:pt>
                <c:pt idx="135">
                  <c:v>902</c:v>
                </c:pt>
                <c:pt idx="136">
                  <c:v>887</c:v>
                </c:pt>
                <c:pt idx="137">
                  <c:v>854</c:v>
                </c:pt>
                <c:pt idx="138">
                  <c:v>827</c:v>
                </c:pt>
                <c:pt idx="139">
                  <c:v>801</c:v>
                </c:pt>
                <c:pt idx="140">
                  <c:v>770</c:v>
                </c:pt>
                <c:pt idx="141">
                  <c:v>737</c:v>
                </c:pt>
                <c:pt idx="142">
                  <c:v>711</c:v>
                </c:pt>
                <c:pt idx="143">
                  <c:v>694</c:v>
                </c:pt>
                <c:pt idx="144">
                  <c:v>686</c:v>
                </c:pt>
                <c:pt idx="145">
                  <c:v>687</c:v>
                </c:pt>
                <c:pt idx="146">
                  <c:v>676</c:v>
                </c:pt>
                <c:pt idx="147">
                  <c:v>669</c:v>
                </c:pt>
                <c:pt idx="148">
                  <c:v>661</c:v>
                </c:pt>
                <c:pt idx="149">
                  <c:v>654</c:v>
                </c:pt>
                <c:pt idx="150">
                  <c:v>668</c:v>
                </c:pt>
                <c:pt idx="151">
                  <c:v>670</c:v>
                </c:pt>
                <c:pt idx="152">
                  <c:v>686</c:v>
                </c:pt>
                <c:pt idx="153">
                  <c:v>697</c:v>
                </c:pt>
                <c:pt idx="154">
                  <c:v>717</c:v>
                </c:pt>
                <c:pt idx="155">
                  <c:v>735</c:v>
                </c:pt>
                <c:pt idx="156">
                  <c:v>760</c:v>
                </c:pt>
                <c:pt idx="157">
                  <c:v>798</c:v>
                </c:pt>
                <c:pt idx="158">
                  <c:v>824</c:v>
                </c:pt>
                <c:pt idx="159">
                  <c:v>854</c:v>
                </c:pt>
                <c:pt idx="160">
                  <c:v>891</c:v>
                </c:pt>
                <c:pt idx="161">
                  <c:v>925</c:v>
                </c:pt>
                <c:pt idx="162">
                  <c:v>958</c:v>
                </c:pt>
                <c:pt idx="163">
                  <c:v>976</c:v>
                </c:pt>
                <c:pt idx="164">
                  <c:v>990</c:v>
                </c:pt>
                <c:pt idx="165">
                  <c:v>996</c:v>
                </c:pt>
                <c:pt idx="166">
                  <c:v>1016</c:v>
                </c:pt>
                <c:pt idx="167">
                  <c:v>1026</c:v>
                </c:pt>
                <c:pt idx="168">
                  <c:v>1040</c:v>
                </c:pt>
                <c:pt idx="169">
                  <c:v>1039</c:v>
                </c:pt>
                <c:pt idx="170">
                  <c:v>1069</c:v>
                </c:pt>
                <c:pt idx="171">
                  <c:v>1086</c:v>
                </c:pt>
                <c:pt idx="172">
                  <c:v>1081</c:v>
                </c:pt>
                <c:pt idx="173">
                  <c:v>1093</c:v>
                </c:pt>
                <c:pt idx="174">
                  <c:v>1098</c:v>
                </c:pt>
                <c:pt idx="175">
                  <c:v>1087</c:v>
                </c:pt>
                <c:pt idx="176">
                  <c:v>1089</c:v>
                </c:pt>
                <c:pt idx="177">
                  <c:v>1081</c:v>
                </c:pt>
                <c:pt idx="178">
                  <c:v>1080</c:v>
                </c:pt>
                <c:pt idx="179">
                  <c:v>1080</c:v>
                </c:pt>
                <c:pt idx="180">
                  <c:v>1074</c:v>
                </c:pt>
                <c:pt idx="181">
                  <c:v>1067</c:v>
                </c:pt>
                <c:pt idx="182">
                  <c:v>1065</c:v>
                </c:pt>
                <c:pt idx="183">
                  <c:v>1085</c:v>
                </c:pt>
                <c:pt idx="184">
                  <c:v>1088</c:v>
                </c:pt>
                <c:pt idx="185">
                  <c:v>1071</c:v>
                </c:pt>
                <c:pt idx="186">
                  <c:v>1070</c:v>
                </c:pt>
                <c:pt idx="187">
                  <c:v>1075</c:v>
                </c:pt>
                <c:pt idx="188">
                  <c:v>1063</c:v>
                </c:pt>
                <c:pt idx="189">
                  <c:v>1085</c:v>
                </c:pt>
                <c:pt idx="190">
                  <c:v>1088</c:v>
                </c:pt>
                <c:pt idx="191">
                  <c:v>1094</c:v>
                </c:pt>
                <c:pt idx="192">
                  <c:v>1100</c:v>
                </c:pt>
                <c:pt idx="193">
                  <c:v>1111</c:v>
                </c:pt>
                <c:pt idx="194">
                  <c:v>1106</c:v>
                </c:pt>
                <c:pt idx="195">
                  <c:v>1135</c:v>
                </c:pt>
                <c:pt idx="196">
                  <c:v>1137</c:v>
                </c:pt>
                <c:pt idx="197">
                  <c:v>1149</c:v>
                </c:pt>
                <c:pt idx="198">
                  <c:v>1151</c:v>
                </c:pt>
                <c:pt idx="199">
                  <c:v>1157</c:v>
                </c:pt>
                <c:pt idx="200">
                  <c:v>1148</c:v>
                </c:pt>
                <c:pt idx="201">
                  <c:v>1136</c:v>
                </c:pt>
                <c:pt idx="202">
                  <c:v>1119</c:v>
                </c:pt>
                <c:pt idx="203">
                  <c:v>1107</c:v>
                </c:pt>
                <c:pt idx="204">
                  <c:v>1090</c:v>
                </c:pt>
                <c:pt idx="205">
                  <c:v>1096</c:v>
                </c:pt>
                <c:pt idx="206">
                  <c:v>1084</c:v>
                </c:pt>
                <c:pt idx="207">
                  <c:v>1079</c:v>
                </c:pt>
                <c:pt idx="208">
                  <c:v>1070</c:v>
                </c:pt>
                <c:pt idx="209">
                  <c:v>1060</c:v>
                </c:pt>
                <c:pt idx="210">
                  <c:v>1051</c:v>
                </c:pt>
                <c:pt idx="211">
                  <c:v>1045</c:v>
                </c:pt>
                <c:pt idx="212">
                  <c:v>1048</c:v>
                </c:pt>
                <c:pt idx="213">
                  <c:v>1041</c:v>
                </c:pt>
                <c:pt idx="214">
                  <c:v>1042</c:v>
                </c:pt>
                <c:pt idx="215">
                  <c:v>1018</c:v>
                </c:pt>
                <c:pt idx="216">
                  <c:v>1008</c:v>
                </c:pt>
                <c:pt idx="217">
                  <c:v>976</c:v>
                </c:pt>
                <c:pt idx="218">
                  <c:v>994</c:v>
                </c:pt>
                <c:pt idx="219">
                  <c:v>999</c:v>
                </c:pt>
                <c:pt idx="220">
                  <c:v>987</c:v>
                </c:pt>
                <c:pt idx="221">
                  <c:v>980</c:v>
                </c:pt>
                <c:pt idx="222">
                  <c:v>971</c:v>
                </c:pt>
                <c:pt idx="223">
                  <c:v>967</c:v>
                </c:pt>
                <c:pt idx="224">
                  <c:v>958</c:v>
                </c:pt>
                <c:pt idx="225">
                  <c:v>953</c:v>
                </c:pt>
                <c:pt idx="226">
                  <c:v>960</c:v>
                </c:pt>
                <c:pt idx="227">
                  <c:v>955</c:v>
                </c:pt>
                <c:pt idx="228">
                  <c:v>955</c:v>
                </c:pt>
                <c:pt idx="229">
                  <c:v>947</c:v>
                </c:pt>
                <c:pt idx="230">
                  <c:v>940</c:v>
                </c:pt>
                <c:pt idx="231">
                  <c:v>922</c:v>
                </c:pt>
                <c:pt idx="232">
                  <c:v>913</c:v>
                </c:pt>
                <c:pt idx="233">
                  <c:v>913</c:v>
                </c:pt>
                <c:pt idx="234">
                  <c:v>918</c:v>
                </c:pt>
                <c:pt idx="235">
                  <c:v>901</c:v>
                </c:pt>
                <c:pt idx="236">
                  <c:v>895</c:v>
                </c:pt>
                <c:pt idx="237">
                  <c:v>897</c:v>
                </c:pt>
                <c:pt idx="238">
                  <c:v>882</c:v>
                </c:pt>
                <c:pt idx="239">
                  <c:v>885</c:v>
                </c:pt>
                <c:pt idx="240">
                  <c:v>891</c:v>
                </c:pt>
                <c:pt idx="241">
                  <c:v>898</c:v>
                </c:pt>
                <c:pt idx="242">
                  <c:v>885</c:v>
                </c:pt>
                <c:pt idx="243">
                  <c:v>872</c:v>
                </c:pt>
                <c:pt idx="244">
                  <c:v>858</c:v>
                </c:pt>
                <c:pt idx="245">
                  <c:v>846</c:v>
                </c:pt>
                <c:pt idx="246">
                  <c:v>831</c:v>
                </c:pt>
                <c:pt idx="247">
                  <c:v>813</c:v>
                </c:pt>
                <c:pt idx="248">
                  <c:v>793</c:v>
                </c:pt>
                <c:pt idx="249">
                  <c:v>766</c:v>
                </c:pt>
                <c:pt idx="250">
                  <c:v>758</c:v>
                </c:pt>
                <c:pt idx="251">
                  <c:v>745</c:v>
                </c:pt>
                <c:pt idx="252">
                  <c:v>716</c:v>
                </c:pt>
                <c:pt idx="253">
                  <c:v>710</c:v>
                </c:pt>
                <c:pt idx="254">
                  <c:v>678</c:v>
                </c:pt>
                <c:pt idx="255">
                  <c:v>670</c:v>
                </c:pt>
                <c:pt idx="256">
                  <c:v>662</c:v>
                </c:pt>
                <c:pt idx="257">
                  <c:v>654</c:v>
                </c:pt>
                <c:pt idx="258">
                  <c:v>652</c:v>
                </c:pt>
                <c:pt idx="259">
                  <c:v>651</c:v>
                </c:pt>
                <c:pt idx="260">
                  <c:v>633</c:v>
                </c:pt>
                <c:pt idx="261">
                  <c:v>630</c:v>
                </c:pt>
                <c:pt idx="262">
                  <c:v>636</c:v>
                </c:pt>
                <c:pt idx="263">
                  <c:v>633</c:v>
                </c:pt>
                <c:pt idx="264">
                  <c:v>639</c:v>
                </c:pt>
                <c:pt idx="265">
                  <c:v>630</c:v>
                </c:pt>
                <c:pt idx="266">
                  <c:v>656</c:v>
                </c:pt>
                <c:pt idx="267">
                  <c:v>650</c:v>
                </c:pt>
                <c:pt idx="268">
                  <c:v>650</c:v>
                </c:pt>
                <c:pt idx="269">
                  <c:v>644</c:v>
                </c:pt>
                <c:pt idx="270">
                  <c:v>629</c:v>
                </c:pt>
                <c:pt idx="271">
                  <c:v>635</c:v>
                </c:pt>
                <c:pt idx="272">
                  <c:v>638</c:v>
                </c:pt>
                <c:pt idx="273">
                  <c:v>643</c:v>
                </c:pt>
                <c:pt idx="274">
                  <c:v>641</c:v>
                </c:pt>
                <c:pt idx="275">
                  <c:v>638</c:v>
                </c:pt>
                <c:pt idx="276">
                  <c:v>636</c:v>
                </c:pt>
                <c:pt idx="277">
                  <c:v>640</c:v>
                </c:pt>
                <c:pt idx="278">
                  <c:v>633</c:v>
                </c:pt>
                <c:pt idx="279">
                  <c:v>636</c:v>
                </c:pt>
                <c:pt idx="280">
                  <c:v>648</c:v>
                </c:pt>
                <c:pt idx="281">
                  <c:v>654</c:v>
                </c:pt>
                <c:pt idx="282">
                  <c:v>663</c:v>
                </c:pt>
                <c:pt idx="283">
                  <c:v>665</c:v>
                </c:pt>
                <c:pt idx="284">
                  <c:v>677</c:v>
                </c:pt>
                <c:pt idx="285">
                  <c:v>687</c:v>
                </c:pt>
                <c:pt idx="286">
                  <c:v>695</c:v>
                </c:pt>
                <c:pt idx="287">
                  <c:v>703</c:v>
                </c:pt>
                <c:pt idx="288">
                  <c:v>709</c:v>
                </c:pt>
                <c:pt idx="289">
                  <c:v>716</c:v>
                </c:pt>
                <c:pt idx="290">
                  <c:v>732</c:v>
                </c:pt>
                <c:pt idx="291">
                  <c:v>740</c:v>
                </c:pt>
                <c:pt idx="292">
                  <c:v>749</c:v>
                </c:pt>
                <c:pt idx="293">
                  <c:v>757</c:v>
                </c:pt>
                <c:pt idx="294">
                  <c:v>764</c:v>
                </c:pt>
                <c:pt idx="295">
                  <c:v>773</c:v>
                </c:pt>
                <c:pt idx="296">
                  <c:v>774</c:v>
                </c:pt>
                <c:pt idx="297">
                  <c:v>775</c:v>
                </c:pt>
                <c:pt idx="298">
                  <c:v>785</c:v>
                </c:pt>
                <c:pt idx="299">
                  <c:v>784</c:v>
                </c:pt>
                <c:pt idx="300">
                  <c:v>783</c:v>
                </c:pt>
                <c:pt idx="301">
                  <c:v>793</c:v>
                </c:pt>
                <c:pt idx="302">
                  <c:v>771</c:v>
                </c:pt>
                <c:pt idx="303">
                  <c:v>761</c:v>
                </c:pt>
                <c:pt idx="304">
                  <c:v>758</c:v>
                </c:pt>
                <c:pt idx="305">
                  <c:v>759</c:v>
                </c:pt>
                <c:pt idx="306">
                  <c:v>762</c:v>
                </c:pt>
                <c:pt idx="307">
                  <c:v>774</c:v>
                </c:pt>
                <c:pt idx="308">
                  <c:v>780</c:v>
                </c:pt>
                <c:pt idx="309">
                  <c:v>781</c:v>
                </c:pt>
                <c:pt idx="310">
                  <c:v>786</c:v>
                </c:pt>
                <c:pt idx="311">
                  <c:v>799</c:v>
                </c:pt>
                <c:pt idx="312">
                  <c:v>803</c:v>
                </c:pt>
                <c:pt idx="313">
                  <c:v>793</c:v>
                </c:pt>
                <c:pt idx="314">
                  <c:v>814</c:v>
                </c:pt>
                <c:pt idx="315">
                  <c:v>827</c:v>
                </c:pt>
                <c:pt idx="316">
                  <c:v>832</c:v>
                </c:pt>
                <c:pt idx="317">
                  <c:v>826</c:v>
                </c:pt>
                <c:pt idx="318">
                  <c:v>824</c:v>
                </c:pt>
                <c:pt idx="319">
                  <c:v>820</c:v>
                </c:pt>
                <c:pt idx="320">
                  <c:v>824</c:v>
                </c:pt>
                <c:pt idx="321">
                  <c:v>821</c:v>
                </c:pt>
                <c:pt idx="322">
                  <c:v>829</c:v>
                </c:pt>
                <c:pt idx="323">
                  <c:v>814</c:v>
                </c:pt>
                <c:pt idx="324">
                  <c:v>817</c:v>
                </c:pt>
                <c:pt idx="325">
                  <c:v>810</c:v>
                </c:pt>
                <c:pt idx="326">
                  <c:v>808</c:v>
                </c:pt>
                <c:pt idx="327">
                  <c:v>810</c:v>
                </c:pt>
                <c:pt idx="328">
                  <c:v>816</c:v>
                </c:pt>
                <c:pt idx="329">
                  <c:v>826</c:v>
                </c:pt>
                <c:pt idx="330">
                  <c:v>836</c:v>
                </c:pt>
                <c:pt idx="331">
                  <c:v>836</c:v>
                </c:pt>
                <c:pt idx="332">
                  <c:v>846</c:v>
                </c:pt>
                <c:pt idx="333">
                  <c:v>858</c:v>
                </c:pt>
                <c:pt idx="334">
                  <c:v>865</c:v>
                </c:pt>
                <c:pt idx="335">
                  <c:v>872</c:v>
                </c:pt>
                <c:pt idx="336">
                  <c:v>886</c:v>
                </c:pt>
                <c:pt idx="337">
                  <c:v>896</c:v>
                </c:pt>
                <c:pt idx="338">
                  <c:v>905</c:v>
                </c:pt>
                <c:pt idx="339">
                  <c:v>906</c:v>
                </c:pt>
                <c:pt idx="340">
                  <c:v>912</c:v>
                </c:pt>
                <c:pt idx="341">
                  <c:v>927</c:v>
                </c:pt>
                <c:pt idx="342">
                  <c:v>938</c:v>
                </c:pt>
                <c:pt idx="343">
                  <c:v>941</c:v>
                </c:pt>
                <c:pt idx="344">
                  <c:v>952</c:v>
                </c:pt>
                <c:pt idx="345">
                  <c:v>972</c:v>
                </c:pt>
                <c:pt idx="346">
                  <c:v>976</c:v>
                </c:pt>
                <c:pt idx="347">
                  <c:v>1003</c:v>
                </c:pt>
                <c:pt idx="348">
                  <c:v>973</c:v>
                </c:pt>
                <c:pt idx="349">
                  <c:v>989</c:v>
                </c:pt>
                <c:pt idx="350">
                  <c:v>994</c:v>
                </c:pt>
                <c:pt idx="351">
                  <c:v>991</c:v>
                </c:pt>
                <c:pt idx="352">
                  <c:v>989</c:v>
                </c:pt>
                <c:pt idx="353">
                  <c:v>981</c:v>
                </c:pt>
                <c:pt idx="354">
                  <c:v>983</c:v>
                </c:pt>
                <c:pt idx="355">
                  <c:v>989</c:v>
                </c:pt>
                <c:pt idx="356">
                  <c:v>983</c:v>
                </c:pt>
                <c:pt idx="357">
                  <c:v>983</c:v>
                </c:pt>
                <c:pt idx="358">
                  <c:v>983</c:v>
                </c:pt>
                <c:pt idx="359">
                  <c:v>983</c:v>
                </c:pt>
                <c:pt idx="360">
                  <c:v>991</c:v>
                </c:pt>
                <c:pt idx="361">
                  <c:v>998</c:v>
                </c:pt>
                <c:pt idx="362">
                  <c:v>988</c:v>
                </c:pt>
                <c:pt idx="363">
                  <c:v>989</c:v>
                </c:pt>
                <c:pt idx="364">
                  <c:v>985</c:v>
                </c:pt>
                <c:pt idx="365">
                  <c:v>982</c:v>
                </c:pt>
                <c:pt idx="366">
                  <c:v>979</c:v>
                </c:pt>
                <c:pt idx="367">
                  <c:v>976</c:v>
                </c:pt>
                <c:pt idx="368">
                  <c:v>970</c:v>
                </c:pt>
                <c:pt idx="369">
                  <c:v>972</c:v>
                </c:pt>
                <c:pt idx="370">
                  <c:v>970</c:v>
                </c:pt>
                <c:pt idx="371">
                  <c:v>969</c:v>
                </c:pt>
                <c:pt idx="372">
                  <c:v>986</c:v>
                </c:pt>
                <c:pt idx="373">
                  <c:v>987</c:v>
                </c:pt>
                <c:pt idx="374">
                  <c:v>1001</c:v>
                </c:pt>
                <c:pt idx="375">
                  <c:v>1007</c:v>
                </c:pt>
                <c:pt idx="376">
                  <c:v>1015</c:v>
                </c:pt>
                <c:pt idx="377">
                  <c:v>1013</c:v>
                </c:pt>
                <c:pt idx="378">
                  <c:v>1017</c:v>
                </c:pt>
                <c:pt idx="379">
                  <c:v>1011</c:v>
                </c:pt>
                <c:pt idx="380">
                  <c:v>1014</c:v>
                </c:pt>
                <c:pt idx="381">
                  <c:v>1008</c:v>
                </c:pt>
                <c:pt idx="382">
                  <c:v>1011</c:v>
                </c:pt>
                <c:pt idx="383">
                  <c:v>996</c:v>
                </c:pt>
                <c:pt idx="384">
                  <c:v>996</c:v>
                </c:pt>
                <c:pt idx="385">
                  <c:v>1005</c:v>
                </c:pt>
                <c:pt idx="386">
                  <c:v>1013</c:v>
                </c:pt>
                <c:pt idx="387">
                  <c:v>1011</c:v>
                </c:pt>
                <c:pt idx="388">
                  <c:v>1019</c:v>
                </c:pt>
                <c:pt idx="389">
                  <c:v>1023</c:v>
                </c:pt>
                <c:pt idx="390">
                  <c:v>1029</c:v>
                </c:pt>
                <c:pt idx="391">
                  <c:v>1013</c:v>
                </c:pt>
                <c:pt idx="392">
                  <c:v>1024</c:v>
                </c:pt>
                <c:pt idx="393">
                  <c:v>1026</c:v>
                </c:pt>
                <c:pt idx="394">
                  <c:v>1031</c:v>
                </c:pt>
                <c:pt idx="395">
                  <c:v>1033</c:v>
                </c:pt>
                <c:pt idx="396">
                  <c:v>1049</c:v>
                </c:pt>
                <c:pt idx="397">
                  <c:v>1044</c:v>
                </c:pt>
                <c:pt idx="398">
                  <c:v>1044</c:v>
                </c:pt>
                <c:pt idx="399">
                  <c:v>1043</c:v>
                </c:pt>
                <c:pt idx="400">
                  <c:v>1047</c:v>
                </c:pt>
                <c:pt idx="401">
                  <c:v>1064</c:v>
                </c:pt>
                <c:pt idx="402">
                  <c:v>1078</c:v>
                </c:pt>
                <c:pt idx="403">
                  <c:v>1102</c:v>
                </c:pt>
                <c:pt idx="404">
                  <c:v>1121</c:v>
                </c:pt>
                <c:pt idx="405">
                  <c:v>1135</c:v>
                </c:pt>
                <c:pt idx="406">
                  <c:v>1158</c:v>
                </c:pt>
                <c:pt idx="407">
                  <c:v>1183</c:v>
                </c:pt>
                <c:pt idx="408">
                  <c:v>1191</c:v>
                </c:pt>
                <c:pt idx="409">
                  <c:v>1197</c:v>
                </c:pt>
                <c:pt idx="410">
                  <c:v>1219</c:v>
                </c:pt>
                <c:pt idx="411">
                  <c:v>1222</c:v>
                </c:pt>
                <c:pt idx="412">
                  <c:v>1233</c:v>
                </c:pt>
                <c:pt idx="413">
                  <c:v>1229</c:v>
                </c:pt>
                <c:pt idx="414">
                  <c:v>1247</c:v>
                </c:pt>
                <c:pt idx="415">
                  <c:v>1238</c:v>
                </c:pt>
                <c:pt idx="416">
                  <c:v>1247</c:v>
                </c:pt>
                <c:pt idx="417">
                  <c:v>1264</c:v>
                </c:pt>
                <c:pt idx="418">
                  <c:v>1268</c:v>
                </c:pt>
                <c:pt idx="419">
                  <c:v>1280</c:v>
                </c:pt>
                <c:pt idx="420">
                  <c:v>1302</c:v>
                </c:pt>
                <c:pt idx="421">
                  <c:v>1322</c:v>
                </c:pt>
                <c:pt idx="422">
                  <c:v>1311</c:v>
                </c:pt>
                <c:pt idx="423">
                  <c:v>1324</c:v>
                </c:pt>
                <c:pt idx="424">
                  <c:v>1322</c:v>
                </c:pt>
                <c:pt idx="425">
                  <c:v>1329</c:v>
                </c:pt>
                <c:pt idx="426">
                  <c:v>1338</c:v>
                </c:pt>
                <c:pt idx="427">
                  <c:v>1356</c:v>
                </c:pt>
                <c:pt idx="428">
                  <c:v>1377</c:v>
                </c:pt>
                <c:pt idx="429">
                  <c:v>1376</c:v>
                </c:pt>
                <c:pt idx="430">
                  <c:v>1395</c:v>
                </c:pt>
                <c:pt idx="431">
                  <c:v>1405</c:v>
                </c:pt>
                <c:pt idx="432">
                  <c:v>1424</c:v>
                </c:pt>
                <c:pt idx="433">
                  <c:v>1423</c:v>
                </c:pt>
                <c:pt idx="434">
                  <c:v>1423</c:v>
                </c:pt>
                <c:pt idx="435">
                  <c:v>1401</c:v>
                </c:pt>
                <c:pt idx="436">
                  <c:v>1409</c:v>
                </c:pt>
                <c:pt idx="437">
                  <c:v>1383</c:v>
                </c:pt>
                <c:pt idx="438">
                  <c:v>1363</c:v>
                </c:pt>
                <c:pt idx="439">
                  <c:v>1339</c:v>
                </c:pt>
                <c:pt idx="440">
                  <c:v>1317</c:v>
                </c:pt>
                <c:pt idx="441">
                  <c:v>1283</c:v>
                </c:pt>
                <c:pt idx="442">
                  <c:v>1265</c:v>
                </c:pt>
                <c:pt idx="443">
                  <c:v>1247</c:v>
                </c:pt>
                <c:pt idx="444">
                  <c:v>1217</c:v>
                </c:pt>
                <c:pt idx="445">
                  <c:v>1206</c:v>
                </c:pt>
                <c:pt idx="446">
                  <c:v>1192</c:v>
                </c:pt>
                <c:pt idx="447">
                  <c:v>1181</c:v>
                </c:pt>
                <c:pt idx="448">
                  <c:v>1164</c:v>
                </c:pt>
                <c:pt idx="449">
                  <c:v>1161</c:v>
                </c:pt>
                <c:pt idx="450">
                  <c:v>1144</c:v>
                </c:pt>
                <c:pt idx="451">
                  <c:v>1123</c:v>
                </c:pt>
                <c:pt idx="452">
                  <c:v>1108</c:v>
                </c:pt>
                <c:pt idx="453">
                  <c:v>1096</c:v>
                </c:pt>
                <c:pt idx="454">
                  <c:v>1080</c:v>
                </c:pt>
                <c:pt idx="455">
                  <c:v>1059</c:v>
                </c:pt>
                <c:pt idx="456">
                  <c:v>1041</c:v>
                </c:pt>
                <c:pt idx="457">
                  <c:v>1025</c:v>
                </c:pt>
                <c:pt idx="458">
                  <c:v>1014</c:v>
                </c:pt>
                <c:pt idx="459">
                  <c:v>1009</c:v>
                </c:pt>
                <c:pt idx="460">
                  <c:v>991</c:v>
                </c:pt>
                <c:pt idx="461">
                  <c:v>975</c:v>
                </c:pt>
                <c:pt idx="462">
                  <c:v>955</c:v>
                </c:pt>
                <c:pt idx="463">
                  <c:v>936</c:v>
                </c:pt>
                <c:pt idx="464">
                  <c:v>904</c:v>
                </c:pt>
                <c:pt idx="465">
                  <c:v>876</c:v>
                </c:pt>
                <c:pt idx="466">
                  <c:v>842</c:v>
                </c:pt>
                <c:pt idx="467">
                  <c:v>806</c:v>
                </c:pt>
                <c:pt idx="468">
                  <c:v>783</c:v>
                </c:pt>
                <c:pt idx="469">
                  <c:v>756</c:v>
                </c:pt>
                <c:pt idx="470">
                  <c:v>717</c:v>
                </c:pt>
                <c:pt idx="471">
                  <c:v>677</c:v>
                </c:pt>
                <c:pt idx="472">
                  <c:v>650</c:v>
                </c:pt>
                <c:pt idx="473">
                  <c:v>627</c:v>
                </c:pt>
                <c:pt idx="474">
                  <c:v>611</c:v>
                </c:pt>
                <c:pt idx="475">
                  <c:v>588</c:v>
                </c:pt>
                <c:pt idx="476">
                  <c:v>576</c:v>
                </c:pt>
                <c:pt idx="477">
                  <c:v>554</c:v>
                </c:pt>
                <c:pt idx="478">
                  <c:v>532</c:v>
                </c:pt>
                <c:pt idx="479">
                  <c:v>517</c:v>
                </c:pt>
                <c:pt idx="480">
                  <c:v>501</c:v>
                </c:pt>
                <c:pt idx="481">
                  <c:v>493</c:v>
                </c:pt>
                <c:pt idx="482">
                  <c:v>492</c:v>
                </c:pt>
                <c:pt idx="483">
                  <c:v>488</c:v>
                </c:pt>
                <c:pt idx="484">
                  <c:v>476</c:v>
                </c:pt>
                <c:pt idx="485">
                  <c:v>447</c:v>
                </c:pt>
                <c:pt idx="486">
                  <c:v>443</c:v>
                </c:pt>
                <c:pt idx="487">
                  <c:v>444</c:v>
                </c:pt>
                <c:pt idx="488">
                  <c:v>439</c:v>
                </c:pt>
                <c:pt idx="489">
                  <c:v>436</c:v>
                </c:pt>
                <c:pt idx="490">
                  <c:v>431</c:v>
                </c:pt>
                <c:pt idx="491">
                  <c:v>427</c:v>
                </c:pt>
                <c:pt idx="492">
                  <c:v>431</c:v>
                </c:pt>
                <c:pt idx="493">
                  <c:v>424</c:v>
                </c:pt>
                <c:pt idx="494">
                  <c:v>420</c:v>
                </c:pt>
                <c:pt idx="495">
                  <c:v>417</c:v>
                </c:pt>
                <c:pt idx="496">
                  <c:v>415</c:v>
                </c:pt>
                <c:pt idx="497">
                  <c:v>416</c:v>
                </c:pt>
                <c:pt idx="498">
                  <c:v>417</c:v>
                </c:pt>
                <c:pt idx="499">
                  <c:v>414</c:v>
                </c:pt>
                <c:pt idx="500">
                  <c:v>417</c:v>
                </c:pt>
                <c:pt idx="501">
                  <c:v>422</c:v>
                </c:pt>
                <c:pt idx="502">
                  <c:v>433</c:v>
                </c:pt>
                <c:pt idx="503">
                  <c:v>434</c:v>
                </c:pt>
                <c:pt idx="504">
                  <c:v>441</c:v>
                </c:pt>
                <c:pt idx="505">
                  <c:v>450</c:v>
                </c:pt>
                <c:pt idx="506">
                  <c:v>458</c:v>
                </c:pt>
                <c:pt idx="507">
                  <c:v>463</c:v>
                </c:pt>
                <c:pt idx="508">
                  <c:v>474</c:v>
                </c:pt>
                <c:pt idx="509">
                  <c:v>486</c:v>
                </c:pt>
                <c:pt idx="510">
                  <c:v>490</c:v>
                </c:pt>
                <c:pt idx="511">
                  <c:v>495</c:v>
                </c:pt>
                <c:pt idx="512">
                  <c:v>511</c:v>
                </c:pt>
                <c:pt idx="513">
                  <c:v>520</c:v>
                </c:pt>
                <c:pt idx="514">
                  <c:v>534</c:v>
                </c:pt>
                <c:pt idx="515">
                  <c:v>551</c:v>
                </c:pt>
                <c:pt idx="516">
                  <c:v>559</c:v>
                </c:pt>
                <c:pt idx="517">
                  <c:v>581</c:v>
                </c:pt>
                <c:pt idx="518">
                  <c:v>596</c:v>
                </c:pt>
                <c:pt idx="519">
                  <c:v>606</c:v>
                </c:pt>
                <c:pt idx="520">
                  <c:v>620</c:v>
                </c:pt>
                <c:pt idx="521">
                  <c:v>629</c:v>
                </c:pt>
                <c:pt idx="522">
                  <c:v>640</c:v>
                </c:pt>
                <c:pt idx="523">
                  <c:v>654</c:v>
                </c:pt>
                <c:pt idx="524">
                  <c:v>661</c:v>
                </c:pt>
                <c:pt idx="525">
                  <c:v>670</c:v>
                </c:pt>
                <c:pt idx="526">
                  <c:v>687</c:v>
                </c:pt>
                <c:pt idx="527">
                  <c:v>707</c:v>
                </c:pt>
                <c:pt idx="528">
                  <c:v>713</c:v>
                </c:pt>
                <c:pt idx="529">
                  <c:v>714</c:v>
                </c:pt>
                <c:pt idx="530">
                  <c:v>726</c:v>
                </c:pt>
                <c:pt idx="531">
                  <c:v>743</c:v>
                </c:pt>
                <c:pt idx="532">
                  <c:v>754</c:v>
                </c:pt>
                <c:pt idx="533">
                  <c:v>771</c:v>
                </c:pt>
                <c:pt idx="534">
                  <c:v>790</c:v>
                </c:pt>
                <c:pt idx="535">
                  <c:v>793</c:v>
                </c:pt>
                <c:pt idx="536">
                  <c:v>797</c:v>
                </c:pt>
                <c:pt idx="537">
                  <c:v>806</c:v>
                </c:pt>
                <c:pt idx="538">
                  <c:v>814</c:v>
                </c:pt>
                <c:pt idx="539">
                  <c:v>826</c:v>
                </c:pt>
                <c:pt idx="540">
                  <c:v>830</c:v>
                </c:pt>
                <c:pt idx="541">
                  <c:v>830</c:v>
                </c:pt>
                <c:pt idx="542">
                  <c:v>843</c:v>
                </c:pt>
                <c:pt idx="543">
                  <c:v>868</c:v>
                </c:pt>
                <c:pt idx="544">
                  <c:v>878</c:v>
                </c:pt>
                <c:pt idx="545">
                  <c:v>896</c:v>
                </c:pt>
                <c:pt idx="546">
                  <c:v>908</c:v>
                </c:pt>
                <c:pt idx="547">
                  <c:v>921</c:v>
                </c:pt>
                <c:pt idx="548">
                  <c:v>939</c:v>
                </c:pt>
                <c:pt idx="549">
                  <c:v>943</c:v>
                </c:pt>
                <c:pt idx="550">
                  <c:v>962</c:v>
                </c:pt>
                <c:pt idx="551">
                  <c:v>970</c:v>
                </c:pt>
                <c:pt idx="552">
                  <c:v>968</c:v>
                </c:pt>
                <c:pt idx="553">
                  <c:v>982</c:v>
                </c:pt>
                <c:pt idx="554">
                  <c:v>987</c:v>
                </c:pt>
                <c:pt idx="555">
                  <c:v>998</c:v>
                </c:pt>
                <c:pt idx="556">
                  <c:v>1010</c:v>
                </c:pt>
                <c:pt idx="557">
                  <c:v>1016</c:v>
                </c:pt>
                <c:pt idx="558">
                  <c:v>1033</c:v>
                </c:pt>
                <c:pt idx="559">
                  <c:v>1038</c:v>
                </c:pt>
                <c:pt idx="560">
                  <c:v>1038</c:v>
                </c:pt>
                <c:pt idx="561">
                  <c:v>1053</c:v>
                </c:pt>
                <c:pt idx="562">
                  <c:v>1042</c:v>
                </c:pt>
                <c:pt idx="563">
                  <c:v>1057</c:v>
                </c:pt>
                <c:pt idx="564">
                  <c:v>1063</c:v>
                </c:pt>
                <c:pt idx="565">
                  <c:v>1070</c:v>
                </c:pt>
                <c:pt idx="566">
                  <c:v>1071</c:v>
                </c:pt>
                <c:pt idx="567">
                  <c:v>1075</c:v>
                </c:pt>
                <c:pt idx="568">
                  <c:v>1071</c:v>
                </c:pt>
                <c:pt idx="569">
                  <c:v>1073</c:v>
                </c:pt>
                <c:pt idx="570">
                  <c:v>1075</c:v>
                </c:pt>
                <c:pt idx="571">
                  <c:v>1083</c:v>
                </c:pt>
                <c:pt idx="572">
                  <c:v>1093</c:v>
                </c:pt>
                <c:pt idx="573">
                  <c:v>1101</c:v>
                </c:pt>
                <c:pt idx="574">
                  <c:v>1107</c:v>
                </c:pt>
                <c:pt idx="575">
                  <c:v>1100</c:v>
                </c:pt>
                <c:pt idx="576">
                  <c:v>1105</c:v>
                </c:pt>
                <c:pt idx="577">
                  <c:v>1109</c:v>
                </c:pt>
                <c:pt idx="578">
                  <c:v>1121</c:v>
                </c:pt>
                <c:pt idx="579">
                  <c:v>1124</c:v>
                </c:pt>
                <c:pt idx="580">
                  <c:v>1131</c:v>
                </c:pt>
                <c:pt idx="581">
                  <c:v>1126</c:v>
                </c:pt>
                <c:pt idx="582">
                  <c:v>1127</c:v>
                </c:pt>
                <c:pt idx="583">
                  <c:v>1129</c:v>
                </c:pt>
                <c:pt idx="584">
                  <c:v>1135</c:v>
                </c:pt>
                <c:pt idx="585">
                  <c:v>1141</c:v>
                </c:pt>
                <c:pt idx="586">
                  <c:v>1144</c:v>
                </c:pt>
                <c:pt idx="587">
                  <c:v>1148</c:v>
                </c:pt>
                <c:pt idx="588">
                  <c:v>1152</c:v>
                </c:pt>
                <c:pt idx="589">
                  <c:v>1140</c:v>
                </c:pt>
                <c:pt idx="590">
                  <c:v>1125</c:v>
                </c:pt>
                <c:pt idx="591">
                  <c:v>1123</c:v>
                </c:pt>
                <c:pt idx="592">
                  <c:v>1132</c:v>
                </c:pt>
                <c:pt idx="593">
                  <c:v>1142</c:v>
                </c:pt>
                <c:pt idx="594">
                  <c:v>1146</c:v>
                </c:pt>
                <c:pt idx="595">
                  <c:v>1149</c:v>
                </c:pt>
                <c:pt idx="596">
                  <c:v>1161</c:v>
                </c:pt>
                <c:pt idx="597">
                  <c:v>1160</c:v>
                </c:pt>
                <c:pt idx="598">
                  <c:v>1165</c:v>
                </c:pt>
                <c:pt idx="599">
                  <c:v>1177</c:v>
                </c:pt>
                <c:pt idx="600">
                  <c:v>1195</c:v>
                </c:pt>
                <c:pt idx="601">
                  <c:v>1213</c:v>
                </c:pt>
                <c:pt idx="602">
                  <c:v>1215</c:v>
                </c:pt>
                <c:pt idx="603">
                  <c:v>1193</c:v>
                </c:pt>
                <c:pt idx="604">
                  <c:v>1180</c:v>
                </c:pt>
                <c:pt idx="605">
                  <c:v>1183</c:v>
                </c:pt>
                <c:pt idx="606">
                  <c:v>1201</c:v>
                </c:pt>
                <c:pt idx="607">
                  <c:v>1213</c:v>
                </c:pt>
                <c:pt idx="608">
                  <c:v>1218</c:v>
                </c:pt>
                <c:pt idx="609">
                  <c:v>1228</c:v>
                </c:pt>
                <c:pt idx="610">
                  <c:v>1248</c:v>
                </c:pt>
                <c:pt idx="611">
                  <c:v>1262</c:v>
                </c:pt>
                <c:pt idx="612">
                  <c:v>1282</c:v>
                </c:pt>
                <c:pt idx="613">
                  <c:v>1286</c:v>
                </c:pt>
                <c:pt idx="614">
                  <c:v>1308</c:v>
                </c:pt>
                <c:pt idx="615">
                  <c:v>1320</c:v>
                </c:pt>
                <c:pt idx="616">
                  <c:v>1338</c:v>
                </c:pt>
                <c:pt idx="617">
                  <c:v>1372</c:v>
                </c:pt>
                <c:pt idx="618">
                  <c:v>1387</c:v>
                </c:pt>
                <c:pt idx="619">
                  <c:v>1412</c:v>
                </c:pt>
                <c:pt idx="620">
                  <c:v>1437</c:v>
                </c:pt>
                <c:pt idx="621">
                  <c:v>1464</c:v>
                </c:pt>
                <c:pt idx="622">
                  <c:v>1493</c:v>
                </c:pt>
                <c:pt idx="623">
                  <c:v>1526</c:v>
                </c:pt>
                <c:pt idx="624">
                  <c:v>1553</c:v>
                </c:pt>
                <c:pt idx="625">
                  <c:v>1581</c:v>
                </c:pt>
                <c:pt idx="626">
                  <c:v>1631</c:v>
                </c:pt>
                <c:pt idx="627">
                  <c:v>1669</c:v>
                </c:pt>
                <c:pt idx="628">
                  <c:v>1680</c:v>
                </c:pt>
                <c:pt idx="629">
                  <c:v>1688</c:v>
                </c:pt>
                <c:pt idx="630">
                  <c:v>1683</c:v>
                </c:pt>
                <c:pt idx="631">
                  <c:v>1702</c:v>
                </c:pt>
                <c:pt idx="632">
                  <c:v>1698</c:v>
                </c:pt>
                <c:pt idx="633">
                  <c:v>1710</c:v>
                </c:pt>
                <c:pt idx="634">
                  <c:v>1695</c:v>
                </c:pt>
                <c:pt idx="635">
                  <c:v>1696</c:v>
                </c:pt>
                <c:pt idx="636">
                  <c:v>1695</c:v>
                </c:pt>
                <c:pt idx="637">
                  <c:v>1686</c:v>
                </c:pt>
                <c:pt idx="638">
                  <c:v>1668</c:v>
                </c:pt>
              </c:numCache>
            </c:numRef>
          </c:val>
          <c:extLst>
            <c:ext xmlns:c16="http://schemas.microsoft.com/office/drawing/2014/chart" uri="{C3380CC4-5D6E-409C-BE32-E72D297353CC}">
              <c16:uniqueId val="{00000000-EAC9-4A63-8A62-092D11DDD069}"/>
            </c:ext>
          </c:extLst>
        </c:ser>
        <c:dLbls>
          <c:showLegendKey val="0"/>
          <c:showVal val="0"/>
          <c:showCatName val="0"/>
          <c:showSerName val="0"/>
          <c:showPercent val="0"/>
          <c:showBubbleSize val="0"/>
        </c:dLbls>
        <c:axId val="652602992"/>
        <c:axId val="652599712"/>
      </c:areaChart>
      <c:lineChart>
        <c:grouping val="standard"/>
        <c:varyColors val="0"/>
        <c:ser>
          <c:idx val="1"/>
          <c:order val="0"/>
          <c:tx>
            <c:strRef>
              <c:f>Sheet1!$B$1</c:f>
              <c:strCache>
                <c:ptCount val="1"/>
                <c:pt idx="0">
                  <c:v>Single-Family</c:v>
                </c:pt>
              </c:strCache>
            </c:strRef>
          </c:tx>
          <c:spPr>
            <a:ln w="63500" cap="rnd">
              <a:solidFill>
                <a:srgbClr val="653052"/>
              </a:solidFill>
              <a:prstDash val="solid"/>
              <a:round/>
            </a:ln>
            <a:effectLst/>
          </c:spPr>
          <c:marker>
            <c:symbol val="none"/>
          </c:marker>
          <c:cat>
            <c:numRef>
              <c:f>Sheet1!$A$2:$A$640</c:f>
              <c:numCache>
                <c:formatCode>General</c:formatCode>
                <c:ptCount val="639"/>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pt idx="631">
                  <c:v>2022</c:v>
                </c:pt>
                <c:pt idx="632">
                  <c:v>2022</c:v>
                </c:pt>
                <c:pt idx="633">
                  <c:v>2022</c:v>
                </c:pt>
                <c:pt idx="634">
                  <c:v>2022</c:v>
                </c:pt>
                <c:pt idx="635">
                  <c:v>2022</c:v>
                </c:pt>
                <c:pt idx="636">
                  <c:v>2023</c:v>
                </c:pt>
                <c:pt idx="637">
                  <c:v>2023</c:v>
                </c:pt>
                <c:pt idx="638">
                  <c:v>2023</c:v>
                </c:pt>
              </c:numCache>
            </c:numRef>
          </c:cat>
          <c:val>
            <c:numRef>
              <c:f>Sheet1!$B$2:$B$640</c:f>
              <c:numCache>
                <c:formatCode>#,##0</c:formatCode>
                <c:ptCount val="639"/>
                <c:pt idx="0">
                  <c:v>355</c:v>
                </c:pt>
                <c:pt idx="1">
                  <c:v>357</c:v>
                </c:pt>
                <c:pt idx="2">
                  <c:v>361</c:v>
                </c:pt>
                <c:pt idx="3">
                  <c:v>365</c:v>
                </c:pt>
                <c:pt idx="4">
                  <c:v>365</c:v>
                </c:pt>
                <c:pt idx="5">
                  <c:v>368</c:v>
                </c:pt>
                <c:pt idx="6">
                  <c:v>370</c:v>
                </c:pt>
                <c:pt idx="7">
                  <c:v>367</c:v>
                </c:pt>
                <c:pt idx="8">
                  <c:v>369</c:v>
                </c:pt>
                <c:pt idx="9">
                  <c:v>377</c:v>
                </c:pt>
                <c:pt idx="10">
                  <c:v>381</c:v>
                </c:pt>
                <c:pt idx="11">
                  <c:v>399</c:v>
                </c:pt>
                <c:pt idx="12">
                  <c:v>411</c:v>
                </c:pt>
                <c:pt idx="13">
                  <c:v>424</c:v>
                </c:pt>
                <c:pt idx="14">
                  <c:v>429</c:v>
                </c:pt>
                <c:pt idx="15">
                  <c:v>449</c:v>
                </c:pt>
                <c:pt idx="16">
                  <c:v>464</c:v>
                </c:pt>
                <c:pt idx="17">
                  <c:v>477</c:v>
                </c:pt>
                <c:pt idx="18">
                  <c:v>485</c:v>
                </c:pt>
                <c:pt idx="19">
                  <c:v>497</c:v>
                </c:pt>
                <c:pt idx="20">
                  <c:v>505</c:v>
                </c:pt>
                <c:pt idx="21">
                  <c:v>513</c:v>
                </c:pt>
                <c:pt idx="22">
                  <c:v>525</c:v>
                </c:pt>
                <c:pt idx="23">
                  <c:v>529</c:v>
                </c:pt>
                <c:pt idx="24">
                  <c:v>544</c:v>
                </c:pt>
                <c:pt idx="25">
                  <c:v>534</c:v>
                </c:pt>
                <c:pt idx="26">
                  <c:v>562</c:v>
                </c:pt>
                <c:pt idx="27">
                  <c:v>567</c:v>
                </c:pt>
                <c:pt idx="28">
                  <c:v>573</c:v>
                </c:pt>
                <c:pt idx="29">
                  <c:v>583</c:v>
                </c:pt>
                <c:pt idx="30">
                  <c:v>591</c:v>
                </c:pt>
                <c:pt idx="31">
                  <c:v>602</c:v>
                </c:pt>
                <c:pt idx="32">
                  <c:v>620</c:v>
                </c:pt>
                <c:pt idx="33">
                  <c:v>630</c:v>
                </c:pt>
                <c:pt idx="34">
                  <c:v>639</c:v>
                </c:pt>
                <c:pt idx="35">
                  <c:v>646</c:v>
                </c:pt>
                <c:pt idx="36">
                  <c:v>652</c:v>
                </c:pt>
                <c:pt idx="37">
                  <c:v>652</c:v>
                </c:pt>
                <c:pt idx="38">
                  <c:v>643</c:v>
                </c:pt>
                <c:pt idx="39">
                  <c:v>632</c:v>
                </c:pt>
                <c:pt idx="40">
                  <c:v>630</c:v>
                </c:pt>
                <c:pt idx="41">
                  <c:v>611</c:v>
                </c:pt>
                <c:pt idx="42">
                  <c:v>615</c:v>
                </c:pt>
                <c:pt idx="43">
                  <c:v>607</c:v>
                </c:pt>
                <c:pt idx="44">
                  <c:v>593</c:v>
                </c:pt>
                <c:pt idx="45">
                  <c:v>577</c:v>
                </c:pt>
                <c:pt idx="46">
                  <c:v>563</c:v>
                </c:pt>
                <c:pt idx="47">
                  <c:v>551</c:v>
                </c:pt>
                <c:pt idx="48">
                  <c:v>543</c:v>
                </c:pt>
                <c:pt idx="49">
                  <c:v>540</c:v>
                </c:pt>
                <c:pt idx="50">
                  <c:v>533</c:v>
                </c:pt>
                <c:pt idx="51">
                  <c:v>537</c:v>
                </c:pt>
                <c:pt idx="52">
                  <c:v>526</c:v>
                </c:pt>
                <c:pt idx="53">
                  <c:v>516</c:v>
                </c:pt>
                <c:pt idx="54">
                  <c:v>509</c:v>
                </c:pt>
                <c:pt idx="55">
                  <c:v>500</c:v>
                </c:pt>
                <c:pt idx="56">
                  <c:v>488</c:v>
                </c:pt>
                <c:pt idx="57">
                  <c:v>477</c:v>
                </c:pt>
                <c:pt idx="58">
                  <c:v>469</c:v>
                </c:pt>
                <c:pt idx="59">
                  <c:v>464</c:v>
                </c:pt>
                <c:pt idx="60">
                  <c:v>454</c:v>
                </c:pt>
                <c:pt idx="61">
                  <c:v>447</c:v>
                </c:pt>
                <c:pt idx="62">
                  <c:v>442</c:v>
                </c:pt>
                <c:pt idx="63">
                  <c:v>438</c:v>
                </c:pt>
                <c:pt idx="64">
                  <c:v>439</c:v>
                </c:pt>
                <c:pt idx="65">
                  <c:v>440</c:v>
                </c:pt>
                <c:pt idx="66">
                  <c:v>447</c:v>
                </c:pt>
                <c:pt idx="67">
                  <c:v>452</c:v>
                </c:pt>
                <c:pt idx="68">
                  <c:v>450</c:v>
                </c:pt>
                <c:pt idx="69">
                  <c:v>472</c:v>
                </c:pt>
                <c:pt idx="70">
                  <c:v>473</c:v>
                </c:pt>
                <c:pt idx="71">
                  <c:v>471</c:v>
                </c:pt>
                <c:pt idx="72">
                  <c:v>482</c:v>
                </c:pt>
                <c:pt idx="73">
                  <c:v>480</c:v>
                </c:pt>
                <c:pt idx="74">
                  <c:v>504</c:v>
                </c:pt>
                <c:pt idx="75">
                  <c:v>511</c:v>
                </c:pt>
                <c:pt idx="76">
                  <c:v>518</c:v>
                </c:pt>
                <c:pt idx="77">
                  <c:v>527</c:v>
                </c:pt>
                <c:pt idx="78">
                  <c:v>533</c:v>
                </c:pt>
                <c:pt idx="79">
                  <c:v>540</c:v>
                </c:pt>
                <c:pt idx="80">
                  <c:v>558</c:v>
                </c:pt>
                <c:pt idx="81">
                  <c:v>572</c:v>
                </c:pt>
                <c:pt idx="82">
                  <c:v>577</c:v>
                </c:pt>
                <c:pt idx="83">
                  <c:v>587</c:v>
                </c:pt>
                <c:pt idx="84">
                  <c:v>598</c:v>
                </c:pt>
                <c:pt idx="85">
                  <c:v>613</c:v>
                </c:pt>
                <c:pt idx="86">
                  <c:v>632</c:v>
                </c:pt>
                <c:pt idx="87">
                  <c:v>654</c:v>
                </c:pt>
                <c:pt idx="88">
                  <c:v>678</c:v>
                </c:pt>
                <c:pt idx="89">
                  <c:v>694</c:v>
                </c:pt>
                <c:pt idx="90">
                  <c:v>704</c:v>
                </c:pt>
                <c:pt idx="91">
                  <c:v>712</c:v>
                </c:pt>
                <c:pt idx="92">
                  <c:v>710</c:v>
                </c:pt>
                <c:pt idx="93">
                  <c:v>730</c:v>
                </c:pt>
                <c:pt idx="94">
                  <c:v>743</c:v>
                </c:pt>
                <c:pt idx="95">
                  <c:v>759</c:v>
                </c:pt>
                <c:pt idx="96">
                  <c:v>766</c:v>
                </c:pt>
                <c:pt idx="97">
                  <c:v>774</c:v>
                </c:pt>
                <c:pt idx="98">
                  <c:v>776</c:v>
                </c:pt>
                <c:pt idx="99">
                  <c:v>782</c:v>
                </c:pt>
                <c:pt idx="100">
                  <c:v>782</c:v>
                </c:pt>
                <c:pt idx="101">
                  <c:v>786</c:v>
                </c:pt>
                <c:pt idx="102">
                  <c:v>787</c:v>
                </c:pt>
                <c:pt idx="103">
                  <c:v>788</c:v>
                </c:pt>
                <c:pt idx="104">
                  <c:v>781</c:v>
                </c:pt>
                <c:pt idx="105">
                  <c:v>778</c:v>
                </c:pt>
                <c:pt idx="106">
                  <c:v>786</c:v>
                </c:pt>
                <c:pt idx="107">
                  <c:v>798</c:v>
                </c:pt>
                <c:pt idx="108">
                  <c:v>785</c:v>
                </c:pt>
                <c:pt idx="109">
                  <c:v>775</c:v>
                </c:pt>
                <c:pt idx="110">
                  <c:v>761</c:v>
                </c:pt>
                <c:pt idx="111">
                  <c:v>743</c:v>
                </c:pt>
                <c:pt idx="112">
                  <c:v>739</c:v>
                </c:pt>
                <c:pt idx="113">
                  <c:v>739</c:v>
                </c:pt>
                <c:pt idx="114">
                  <c:v>732</c:v>
                </c:pt>
                <c:pt idx="115">
                  <c:v>727</c:v>
                </c:pt>
                <c:pt idx="116">
                  <c:v>718</c:v>
                </c:pt>
                <c:pt idx="117">
                  <c:v>707</c:v>
                </c:pt>
                <c:pt idx="118">
                  <c:v>682</c:v>
                </c:pt>
                <c:pt idx="119">
                  <c:v>658</c:v>
                </c:pt>
                <c:pt idx="120">
                  <c:v>645</c:v>
                </c:pt>
                <c:pt idx="121">
                  <c:v>607</c:v>
                </c:pt>
                <c:pt idx="122">
                  <c:v>580</c:v>
                </c:pt>
                <c:pt idx="123">
                  <c:v>535</c:v>
                </c:pt>
                <c:pt idx="124">
                  <c:v>500</c:v>
                </c:pt>
                <c:pt idx="125">
                  <c:v>482</c:v>
                </c:pt>
                <c:pt idx="126">
                  <c:v>481</c:v>
                </c:pt>
                <c:pt idx="127">
                  <c:v>481</c:v>
                </c:pt>
                <c:pt idx="128">
                  <c:v>503</c:v>
                </c:pt>
                <c:pt idx="129">
                  <c:v>519</c:v>
                </c:pt>
                <c:pt idx="130">
                  <c:v>529</c:v>
                </c:pt>
                <c:pt idx="131">
                  <c:v>531</c:v>
                </c:pt>
                <c:pt idx="132">
                  <c:v>535</c:v>
                </c:pt>
                <c:pt idx="133">
                  <c:v>532</c:v>
                </c:pt>
                <c:pt idx="134">
                  <c:v>523</c:v>
                </c:pt>
                <c:pt idx="135">
                  <c:v>515</c:v>
                </c:pt>
                <c:pt idx="136">
                  <c:v>501</c:v>
                </c:pt>
                <c:pt idx="137">
                  <c:v>483</c:v>
                </c:pt>
                <c:pt idx="138">
                  <c:v>467</c:v>
                </c:pt>
                <c:pt idx="139">
                  <c:v>448</c:v>
                </c:pt>
                <c:pt idx="140">
                  <c:v>431</c:v>
                </c:pt>
                <c:pt idx="141">
                  <c:v>415</c:v>
                </c:pt>
                <c:pt idx="142">
                  <c:v>402</c:v>
                </c:pt>
                <c:pt idx="143">
                  <c:v>394</c:v>
                </c:pt>
                <c:pt idx="144">
                  <c:v>394</c:v>
                </c:pt>
                <c:pt idx="145">
                  <c:v>399</c:v>
                </c:pt>
                <c:pt idx="146">
                  <c:v>392</c:v>
                </c:pt>
                <c:pt idx="147">
                  <c:v>388</c:v>
                </c:pt>
                <c:pt idx="148">
                  <c:v>378</c:v>
                </c:pt>
                <c:pt idx="149">
                  <c:v>378</c:v>
                </c:pt>
                <c:pt idx="150">
                  <c:v>376</c:v>
                </c:pt>
                <c:pt idx="151">
                  <c:v>375</c:v>
                </c:pt>
                <c:pt idx="152">
                  <c:v>382</c:v>
                </c:pt>
                <c:pt idx="153">
                  <c:v>388</c:v>
                </c:pt>
                <c:pt idx="154">
                  <c:v>400</c:v>
                </c:pt>
                <c:pt idx="155">
                  <c:v>415</c:v>
                </c:pt>
                <c:pt idx="156">
                  <c:v>430</c:v>
                </c:pt>
                <c:pt idx="157">
                  <c:v>455</c:v>
                </c:pt>
                <c:pt idx="158">
                  <c:v>467</c:v>
                </c:pt>
                <c:pt idx="159">
                  <c:v>484</c:v>
                </c:pt>
                <c:pt idx="160">
                  <c:v>510</c:v>
                </c:pt>
                <c:pt idx="161">
                  <c:v>525</c:v>
                </c:pt>
                <c:pt idx="162">
                  <c:v>536</c:v>
                </c:pt>
                <c:pt idx="163">
                  <c:v>544</c:v>
                </c:pt>
                <c:pt idx="164">
                  <c:v>545</c:v>
                </c:pt>
                <c:pt idx="165">
                  <c:v>544</c:v>
                </c:pt>
                <c:pt idx="166">
                  <c:v>548</c:v>
                </c:pt>
                <c:pt idx="167">
                  <c:v>547</c:v>
                </c:pt>
                <c:pt idx="168">
                  <c:v>558</c:v>
                </c:pt>
                <c:pt idx="169">
                  <c:v>558</c:v>
                </c:pt>
                <c:pt idx="170">
                  <c:v>571</c:v>
                </c:pt>
                <c:pt idx="171">
                  <c:v>578</c:v>
                </c:pt>
                <c:pt idx="172">
                  <c:v>581</c:v>
                </c:pt>
                <c:pt idx="173">
                  <c:v>584</c:v>
                </c:pt>
                <c:pt idx="174">
                  <c:v>580</c:v>
                </c:pt>
                <c:pt idx="175">
                  <c:v>571</c:v>
                </c:pt>
                <c:pt idx="176">
                  <c:v>569</c:v>
                </c:pt>
                <c:pt idx="177">
                  <c:v>573</c:v>
                </c:pt>
                <c:pt idx="178">
                  <c:v>577</c:v>
                </c:pt>
                <c:pt idx="179">
                  <c:v>582</c:v>
                </c:pt>
                <c:pt idx="180">
                  <c:v>574</c:v>
                </c:pt>
                <c:pt idx="181">
                  <c:v>576</c:v>
                </c:pt>
                <c:pt idx="182">
                  <c:v>579</c:v>
                </c:pt>
                <c:pt idx="183">
                  <c:v>581</c:v>
                </c:pt>
                <c:pt idx="184">
                  <c:v>579</c:v>
                </c:pt>
                <c:pt idx="185">
                  <c:v>573</c:v>
                </c:pt>
                <c:pt idx="186">
                  <c:v>575</c:v>
                </c:pt>
                <c:pt idx="187">
                  <c:v>578</c:v>
                </c:pt>
                <c:pt idx="188">
                  <c:v>568</c:v>
                </c:pt>
                <c:pt idx="189">
                  <c:v>575</c:v>
                </c:pt>
                <c:pt idx="190">
                  <c:v>573</c:v>
                </c:pt>
                <c:pt idx="191">
                  <c:v>568</c:v>
                </c:pt>
                <c:pt idx="192">
                  <c:v>575</c:v>
                </c:pt>
                <c:pt idx="193">
                  <c:v>580</c:v>
                </c:pt>
                <c:pt idx="194">
                  <c:v>580</c:v>
                </c:pt>
                <c:pt idx="195">
                  <c:v>587</c:v>
                </c:pt>
                <c:pt idx="196">
                  <c:v>598</c:v>
                </c:pt>
                <c:pt idx="197">
                  <c:v>610</c:v>
                </c:pt>
                <c:pt idx="198">
                  <c:v>617</c:v>
                </c:pt>
                <c:pt idx="199">
                  <c:v>624</c:v>
                </c:pt>
                <c:pt idx="200">
                  <c:v>624</c:v>
                </c:pt>
                <c:pt idx="201">
                  <c:v>620</c:v>
                </c:pt>
                <c:pt idx="202">
                  <c:v>615</c:v>
                </c:pt>
                <c:pt idx="203">
                  <c:v>613</c:v>
                </c:pt>
                <c:pt idx="204">
                  <c:v>610</c:v>
                </c:pt>
                <c:pt idx="205">
                  <c:v>619</c:v>
                </c:pt>
                <c:pt idx="206">
                  <c:v>622</c:v>
                </c:pt>
                <c:pt idx="207">
                  <c:v>627</c:v>
                </c:pt>
                <c:pt idx="208">
                  <c:v>627</c:v>
                </c:pt>
                <c:pt idx="209">
                  <c:v>622</c:v>
                </c:pt>
                <c:pt idx="210">
                  <c:v>622</c:v>
                </c:pt>
                <c:pt idx="211">
                  <c:v>621</c:v>
                </c:pt>
                <c:pt idx="212">
                  <c:v>628</c:v>
                </c:pt>
                <c:pt idx="213">
                  <c:v>625</c:v>
                </c:pt>
                <c:pt idx="214">
                  <c:v>624</c:v>
                </c:pt>
                <c:pt idx="215">
                  <c:v>619</c:v>
                </c:pt>
                <c:pt idx="216">
                  <c:v>613</c:v>
                </c:pt>
                <c:pt idx="217">
                  <c:v>592</c:v>
                </c:pt>
                <c:pt idx="218">
                  <c:v>615</c:v>
                </c:pt>
                <c:pt idx="219">
                  <c:v>621</c:v>
                </c:pt>
                <c:pt idx="220">
                  <c:v>611</c:v>
                </c:pt>
                <c:pt idx="221">
                  <c:v>609</c:v>
                </c:pt>
                <c:pt idx="222">
                  <c:v>605</c:v>
                </c:pt>
                <c:pt idx="223">
                  <c:v>605</c:v>
                </c:pt>
                <c:pt idx="224">
                  <c:v>597</c:v>
                </c:pt>
                <c:pt idx="225">
                  <c:v>598</c:v>
                </c:pt>
                <c:pt idx="226">
                  <c:v>604</c:v>
                </c:pt>
                <c:pt idx="227">
                  <c:v>601</c:v>
                </c:pt>
                <c:pt idx="228">
                  <c:v>601</c:v>
                </c:pt>
                <c:pt idx="229">
                  <c:v>593</c:v>
                </c:pt>
                <c:pt idx="230">
                  <c:v>585</c:v>
                </c:pt>
                <c:pt idx="231">
                  <c:v>578</c:v>
                </c:pt>
                <c:pt idx="232">
                  <c:v>574</c:v>
                </c:pt>
                <c:pt idx="233">
                  <c:v>571</c:v>
                </c:pt>
                <c:pt idx="234">
                  <c:v>576</c:v>
                </c:pt>
                <c:pt idx="235">
                  <c:v>565</c:v>
                </c:pt>
                <c:pt idx="236">
                  <c:v>567</c:v>
                </c:pt>
                <c:pt idx="237">
                  <c:v>566</c:v>
                </c:pt>
                <c:pt idx="238">
                  <c:v>559</c:v>
                </c:pt>
                <c:pt idx="239">
                  <c:v>566</c:v>
                </c:pt>
                <c:pt idx="240">
                  <c:v>569</c:v>
                </c:pt>
                <c:pt idx="241">
                  <c:v>576</c:v>
                </c:pt>
                <c:pt idx="242">
                  <c:v>566</c:v>
                </c:pt>
                <c:pt idx="243">
                  <c:v>558</c:v>
                </c:pt>
                <c:pt idx="244">
                  <c:v>548</c:v>
                </c:pt>
                <c:pt idx="245">
                  <c:v>537</c:v>
                </c:pt>
                <c:pt idx="246">
                  <c:v>528</c:v>
                </c:pt>
                <c:pt idx="247">
                  <c:v>514</c:v>
                </c:pt>
                <c:pt idx="248">
                  <c:v>504</c:v>
                </c:pt>
                <c:pt idx="249">
                  <c:v>494</c:v>
                </c:pt>
                <c:pt idx="250">
                  <c:v>487</c:v>
                </c:pt>
                <c:pt idx="251">
                  <c:v>477</c:v>
                </c:pt>
                <c:pt idx="252">
                  <c:v>459</c:v>
                </c:pt>
                <c:pt idx="253">
                  <c:v>457</c:v>
                </c:pt>
                <c:pt idx="254">
                  <c:v>442</c:v>
                </c:pt>
                <c:pt idx="255">
                  <c:v>441</c:v>
                </c:pt>
                <c:pt idx="256">
                  <c:v>443</c:v>
                </c:pt>
                <c:pt idx="257">
                  <c:v>446</c:v>
                </c:pt>
                <c:pt idx="258">
                  <c:v>451</c:v>
                </c:pt>
                <c:pt idx="259">
                  <c:v>456</c:v>
                </c:pt>
                <c:pt idx="260">
                  <c:v>454</c:v>
                </c:pt>
                <c:pt idx="261">
                  <c:v>451</c:v>
                </c:pt>
                <c:pt idx="262">
                  <c:v>456</c:v>
                </c:pt>
                <c:pt idx="263">
                  <c:v>458</c:v>
                </c:pt>
                <c:pt idx="264">
                  <c:v>464</c:v>
                </c:pt>
                <c:pt idx="265">
                  <c:v>464</c:v>
                </c:pt>
                <c:pt idx="266">
                  <c:v>481</c:v>
                </c:pt>
                <c:pt idx="267">
                  <c:v>482</c:v>
                </c:pt>
                <c:pt idx="268">
                  <c:v>483</c:v>
                </c:pt>
                <c:pt idx="269">
                  <c:v>483</c:v>
                </c:pt>
                <c:pt idx="270">
                  <c:v>477</c:v>
                </c:pt>
                <c:pt idx="271">
                  <c:v>482</c:v>
                </c:pt>
                <c:pt idx="272">
                  <c:v>486</c:v>
                </c:pt>
                <c:pt idx="273">
                  <c:v>493</c:v>
                </c:pt>
                <c:pt idx="274">
                  <c:v>497</c:v>
                </c:pt>
                <c:pt idx="275">
                  <c:v>496</c:v>
                </c:pt>
                <c:pt idx="276">
                  <c:v>500</c:v>
                </c:pt>
                <c:pt idx="277">
                  <c:v>507</c:v>
                </c:pt>
                <c:pt idx="278">
                  <c:v>500</c:v>
                </c:pt>
                <c:pt idx="279">
                  <c:v>505</c:v>
                </c:pt>
                <c:pt idx="280">
                  <c:v>518</c:v>
                </c:pt>
                <c:pt idx="281">
                  <c:v>523</c:v>
                </c:pt>
                <c:pt idx="282">
                  <c:v>530</c:v>
                </c:pt>
                <c:pt idx="283">
                  <c:v>537</c:v>
                </c:pt>
                <c:pt idx="284">
                  <c:v>543</c:v>
                </c:pt>
                <c:pt idx="285">
                  <c:v>551</c:v>
                </c:pt>
                <c:pt idx="286">
                  <c:v>559</c:v>
                </c:pt>
                <c:pt idx="287">
                  <c:v>565</c:v>
                </c:pt>
                <c:pt idx="288">
                  <c:v>569</c:v>
                </c:pt>
                <c:pt idx="289">
                  <c:v>573</c:v>
                </c:pt>
                <c:pt idx="290">
                  <c:v>585</c:v>
                </c:pt>
                <c:pt idx="291">
                  <c:v>584</c:v>
                </c:pt>
                <c:pt idx="292">
                  <c:v>585</c:v>
                </c:pt>
                <c:pt idx="293">
                  <c:v>590</c:v>
                </c:pt>
                <c:pt idx="294">
                  <c:v>590</c:v>
                </c:pt>
                <c:pt idx="295">
                  <c:v>590</c:v>
                </c:pt>
                <c:pt idx="296">
                  <c:v>590</c:v>
                </c:pt>
                <c:pt idx="297">
                  <c:v>583</c:v>
                </c:pt>
                <c:pt idx="298">
                  <c:v>585</c:v>
                </c:pt>
                <c:pt idx="299">
                  <c:v>579</c:v>
                </c:pt>
                <c:pt idx="300">
                  <c:v>571</c:v>
                </c:pt>
                <c:pt idx="301">
                  <c:v>577</c:v>
                </c:pt>
                <c:pt idx="302">
                  <c:v>554</c:v>
                </c:pt>
                <c:pt idx="303">
                  <c:v>544</c:v>
                </c:pt>
                <c:pt idx="304">
                  <c:v>540</c:v>
                </c:pt>
                <c:pt idx="305">
                  <c:v>537</c:v>
                </c:pt>
                <c:pt idx="306">
                  <c:v>539</c:v>
                </c:pt>
                <c:pt idx="307">
                  <c:v>547</c:v>
                </c:pt>
                <c:pt idx="308">
                  <c:v>552</c:v>
                </c:pt>
                <c:pt idx="309">
                  <c:v>557</c:v>
                </c:pt>
                <c:pt idx="310">
                  <c:v>559</c:v>
                </c:pt>
                <c:pt idx="311">
                  <c:v>569</c:v>
                </c:pt>
                <c:pt idx="312">
                  <c:v>570</c:v>
                </c:pt>
                <c:pt idx="313">
                  <c:v>563</c:v>
                </c:pt>
                <c:pt idx="314">
                  <c:v>581</c:v>
                </c:pt>
                <c:pt idx="315">
                  <c:v>592</c:v>
                </c:pt>
                <c:pt idx="316">
                  <c:v>592</c:v>
                </c:pt>
                <c:pt idx="317">
                  <c:v>593</c:v>
                </c:pt>
                <c:pt idx="318">
                  <c:v>591</c:v>
                </c:pt>
                <c:pt idx="319">
                  <c:v>591</c:v>
                </c:pt>
                <c:pt idx="320">
                  <c:v>590</c:v>
                </c:pt>
                <c:pt idx="321">
                  <c:v>585</c:v>
                </c:pt>
                <c:pt idx="322">
                  <c:v>586</c:v>
                </c:pt>
                <c:pt idx="323">
                  <c:v>572</c:v>
                </c:pt>
                <c:pt idx="324">
                  <c:v>573</c:v>
                </c:pt>
                <c:pt idx="325">
                  <c:v>567</c:v>
                </c:pt>
                <c:pt idx="326">
                  <c:v>562</c:v>
                </c:pt>
                <c:pt idx="327">
                  <c:v>562</c:v>
                </c:pt>
                <c:pt idx="328">
                  <c:v>564</c:v>
                </c:pt>
                <c:pt idx="329">
                  <c:v>562</c:v>
                </c:pt>
                <c:pt idx="330">
                  <c:v>568</c:v>
                </c:pt>
                <c:pt idx="331">
                  <c:v>569</c:v>
                </c:pt>
                <c:pt idx="332">
                  <c:v>574</c:v>
                </c:pt>
                <c:pt idx="333">
                  <c:v>579</c:v>
                </c:pt>
                <c:pt idx="334">
                  <c:v>578</c:v>
                </c:pt>
                <c:pt idx="335">
                  <c:v>580</c:v>
                </c:pt>
                <c:pt idx="336">
                  <c:v>592</c:v>
                </c:pt>
                <c:pt idx="337">
                  <c:v>601</c:v>
                </c:pt>
                <c:pt idx="338">
                  <c:v>611</c:v>
                </c:pt>
                <c:pt idx="339">
                  <c:v>616</c:v>
                </c:pt>
                <c:pt idx="340">
                  <c:v>624</c:v>
                </c:pt>
                <c:pt idx="341">
                  <c:v>636</c:v>
                </c:pt>
                <c:pt idx="342">
                  <c:v>642</c:v>
                </c:pt>
                <c:pt idx="343">
                  <c:v>647</c:v>
                </c:pt>
                <c:pt idx="344">
                  <c:v>654</c:v>
                </c:pt>
                <c:pt idx="345">
                  <c:v>662</c:v>
                </c:pt>
                <c:pt idx="346">
                  <c:v>671</c:v>
                </c:pt>
                <c:pt idx="347">
                  <c:v>690</c:v>
                </c:pt>
                <c:pt idx="348">
                  <c:v>663</c:v>
                </c:pt>
                <c:pt idx="349">
                  <c:v>672</c:v>
                </c:pt>
                <c:pt idx="350">
                  <c:v>676</c:v>
                </c:pt>
                <c:pt idx="351">
                  <c:v>672</c:v>
                </c:pt>
                <c:pt idx="352">
                  <c:v>674</c:v>
                </c:pt>
                <c:pt idx="353">
                  <c:v>668</c:v>
                </c:pt>
                <c:pt idx="354">
                  <c:v>672</c:v>
                </c:pt>
                <c:pt idx="355">
                  <c:v>675</c:v>
                </c:pt>
                <c:pt idx="356">
                  <c:v>671</c:v>
                </c:pt>
                <c:pt idx="357">
                  <c:v>673</c:v>
                </c:pt>
                <c:pt idx="358">
                  <c:v>676</c:v>
                </c:pt>
                <c:pt idx="359">
                  <c:v>677</c:v>
                </c:pt>
                <c:pt idx="360">
                  <c:v>679</c:v>
                </c:pt>
                <c:pt idx="361">
                  <c:v>678</c:v>
                </c:pt>
                <c:pt idx="362">
                  <c:v>675</c:v>
                </c:pt>
                <c:pt idx="363">
                  <c:v>672</c:v>
                </c:pt>
                <c:pt idx="364">
                  <c:v>666</c:v>
                </c:pt>
                <c:pt idx="365">
                  <c:v>663</c:v>
                </c:pt>
                <c:pt idx="366">
                  <c:v>658</c:v>
                </c:pt>
                <c:pt idx="367">
                  <c:v>659</c:v>
                </c:pt>
                <c:pt idx="368">
                  <c:v>656</c:v>
                </c:pt>
                <c:pt idx="369">
                  <c:v>660</c:v>
                </c:pt>
                <c:pt idx="370">
                  <c:v>655</c:v>
                </c:pt>
                <c:pt idx="371">
                  <c:v>655</c:v>
                </c:pt>
                <c:pt idx="372">
                  <c:v>670</c:v>
                </c:pt>
                <c:pt idx="373">
                  <c:v>672</c:v>
                </c:pt>
                <c:pt idx="374">
                  <c:v>676</c:v>
                </c:pt>
                <c:pt idx="375">
                  <c:v>683</c:v>
                </c:pt>
                <c:pt idx="376">
                  <c:v>687</c:v>
                </c:pt>
                <c:pt idx="377">
                  <c:v>688</c:v>
                </c:pt>
                <c:pt idx="378">
                  <c:v>689</c:v>
                </c:pt>
                <c:pt idx="379">
                  <c:v>692</c:v>
                </c:pt>
                <c:pt idx="380">
                  <c:v>690</c:v>
                </c:pt>
                <c:pt idx="381">
                  <c:v>681</c:v>
                </c:pt>
                <c:pt idx="382">
                  <c:v>683</c:v>
                </c:pt>
                <c:pt idx="383">
                  <c:v>673</c:v>
                </c:pt>
                <c:pt idx="384">
                  <c:v>669</c:v>
                </c:pt>
                <c:pt idx="385">
                  <c:v>676</c:v>
                </c:pt>
                <c:pt idx="386">
                  <c:v>676</c:v>
                </c:pt>
                <c:pt idx="387">
                  <c:v>679</c:v>
                </c:pt>
                <c:pt idx="388">
                  <c:v>686</c:v>
                </c:pt>
                <c:pt idx="389">
                  <c:v>689</c:v>
                </c:pt>
                <c:pt idx="390">
                  <c:v>696</c:v>
                </c:pt>
                <c:pt idx="391">
                  <c:v>684</c:v>
                </c:pt>
                <c:pt idx="392">
                  <c:v>691</c:v>
                </c:pt>
                <c:pt idx="393">
                  <c:v>694</c:v>
                </c:pt>
                <c:pt idx="394">
                  <c:v>695</c:v>
                </c:pt>
                <c:pt idx="395">
                  <c:v>700</c:v>
                </c:pt>
                <c:pt idx="396">
                  <c:v>717</c:v>
                </c:pt>
                <c:pt idx="397">
                  <c:v>715</c:v>
                </c:pt>
                <c:pt idx="398">
                  <c:v>721</c:v>
                </c:pt>
                <c:pt idx="399">
                  <c:v>723</c:v>
                </c:pt>
                <c:pt idx="400">
                  <c:v>724</c:v>
                </c:pt>
                <c:pt idx="401">
                  <c:v>737</c:v>
                </c:pt>
                <c:pt idx="402">
                  <c:v>744</c:v>
                </c:pt>
                <c:pt idx="403">
                  <c:v>756</c:v>
                </c:pt>
                <c:pt idx="404">
                  <c:v>769</c:v>
                </c:pt>
                <c:pt idx="405">
                  <c:v>781</c:v>
                </c:pt>
                <c:pt idx="406">
                  <c:v>794</c:v>
                </c:pt>
                <c:pt idx="407">
                  <c:v>812</c:v>
                </c:pt>
                <c:pt idx="408">
                  <c:v>818</c:v>
                </c:pt>
                <c:pt idx="409">
                  <c:v>818</c:v>
                </c:pt>
                <c:pt idx="410">
                  <c:v>837</c:v>
                </c:pt>
                <c:pt idx="411">
                  <c:v>838</c:v>
                </c:pt>
                <c:pt idx="412">
                  <c:v>853</c:v>
                </c:pt>
                <c:pt idx="413">
                  <c:v>855</c:v>
                </c:pt>
                <c:pt idx="414">
                  <c:v>859</c:v>
                </c:pt>
                <c:pt idx="415">
                  <c:v>867</c:v>
                </c:pt>
                <c:pt idx="416">
                  <c:v>870</c:v>
                </c:pt>
                <c:pt idx="417">
                  <c:v>880</c:v>
                </c:pt>
                <c:pt idx="418">
                  <c:v>884</c:v>
                </c:pt>
                <c:pt idx="419">
                  <c:v>891</c:v>
                </c:pt>
                <c:pt idx="420">
                  <c:v>904</c:v>
                </c:pt>
                <c:pt idx="421">
                  <c:v>918</c:v>
                </c:pt>
                <c:pt idx="422">
                  <c:v>908</c:v>
                </c:pt>
                <c:pt idx="423">
                  <c:v>912</c:v>
                </c:pt>
                <c:pt idx="424">
                  <c:v>913</c:v>
                </c:pt>
                <c:pt idx="425">
                  <c:v>913</c:v>
                </c:pt>
                <c:pt idx="426">
                  <c:v>920</c:v>
                </c:pt>
                <c:pt idx="427">
                  <c:v>933</c:v>
                </c:pt>
                <c:pt idx="428">
                  <c:v>945</c:v>
                </c:pt>
                <c:pt idx="429">
                  <c:v>955</c:v>
                </c:pt>
                <c:pt idx="430">
                  <c:v>971</c:v>
                </c:pt>
                <c:pt idx="431">
                  <c:v>976</c:v>
                </c:pt>
                <c:pt idx="432">
                  <c:v>989</c:v>
                </c:pt>
                <c:pt idx="433">
                  <c:v>990</c:v>
                </c:pt>
                <c:pt idx="434">
                  <c:v>983</c:v>
                </c:pt>
                <c:pt idx="435">
                  <c:v>962</c:v>
                </c:pt>
                <c:pt idx="436">
                  <c:v>960</c:v>
                </c:pt>
                <c:pt idx="437">
                  <c:v>934</c:v>
                </c:pt>
                <c:pt idx="438">
                  <c:v>913</c:v>
                </c:pt>
                <c:pt idx="439">
                  <c:v>888</c:v>
                </c:pt>
                <c:pt idx="440">
                  <c:v>864</c:v>
                </c:pt>
                <c:pt idx="441">
                  <c:v>837</c:v>
                </c:pt>
                <c:pt idx="442">
                  <c:v>822</c:v>
                </c:pt>
                <c:pt idx="443">
                  <c:v>805</c:v>
                </c:pt>
                <c:pt idx="444">
                  <c:v>779</c:v>
                </c:pt>
                <c:pt idx="445">
                  <c:v>769</c:v>
                </c:pt>
                <c:pt idx="446">
                  <c:v>757</c:v>
                </c:pt>
                <c:pt idx="447">
                  <c:v>747</c:v>
                </c:pt>
                <c:pt idx="448">
                  <c:v>730</c:v>
                </c:pt>
                <c:pt idx="449">
                  <c:v>722</c:v>
                </c:pt>
                <c:pt idx="450">
                  <c:v>709</c:v>
                </c:pt>
                <c:pt idx="451">
                  <c:v>682</c:v>
                </c:pt>
                <c:pt idx="452">
                  <c:v>667</c:v>
                </c:pt>
                <c:pt idx="453">
                  <c:v>649</c:v>
                </c:pt>
                <c:pt idx="454">
                  <c:v>625</c:v>
                </c:pt>
                <c:pt idx="455">
                  <c:v>611</c:v>
                </c:pt>
                <c:pt idx="456">
                  <c:v>592</c:v>
                </c:pt>
                <c:pt idx="457">
                  <c:v>578</c:v>
                </c:pt>
                <c:pt idx="458">
                  <c:v>563</c:v>
                </c:pt>
                <c:pt idx="459">
                  <c:v>552</c:v>
                </c:pt>
                <c:pt idx="460">
                  <c:v>532</c:v>
                </c:pt>
                <c:pt idx="461">
                  <c:v>511</c:v>
                </c:pt>
                <c:pt idx="462">
                  <c:v>489</c:v>
                </c:pt>
                <c:pt idx="463">
                  <c:v>479</c:v>
                </c:pt>
                <c:pt idx="464">
                  <c:v>456</c:v>
                </c:pt>
                <c:pt idx="465">
                  <c:v>437</c:v>
                </c:pt>
                <c:pt idx="466">
                  <c:v>417</c:v>
                </c:pt>
                <c:pt idx="467">
                  <c:v>397</c:v>
                </c:pt>
                <c:pt idx="468">
                  <c:v>383</c:v>
                </c:pt>
                <c:pt idx="469">
                  <c:v>366</c:v>
                </c:pt>
                <c:pt idx="470">
                  <c:v>344</c:v>
                </c:pt>
                <c:pt idx="471">
                  <c:v>327</c:v>
                </c:pt>
                <c:pt idx="472">
                  <c:v>316</c:v>
                </c:pt>
                <c:pt idx="473">
                  <c:v>314</c:v>
                </c:pt>
                <c:pt idx="474">
                  <c:v>316</c:v>
                </c:pt>
                <c:pt idx="475">
                  <c:v>311</c:v>
                </c:pt>
                <c:pt idx="476">
                  <c:v>314</c:v>
                </c:pt>
                <c:pt idx="477">
                  <c:v>308</c:v>
                </c:pt>
                <c:pt idx="478">
                  <c:v>301</c:v>
                </c:pt>
                <c:pt idx="479">
                  <c:v>300</c:v>
                </c:pt>
                <c:pt idx="480">
                  <c:v>299</c:v>
                </c:pt>
                <c:pt idx="481">
                  <c:v>302</c:v>
                </c:pt>
                <c:pt idx="482">
                  <c:v>306</c:v>
                </c:pt>
                <c:pt idx="483">
                  <c:v>307</c:v>
                </c:pt>
                <c:pt idx="484">
                  <c:v>301</c:v>
                </c:pt>
                <c:pt idx="485">
                  <c:v>282</c:v>
                </c:pt>
                <c:pt idx="486">
                  <c:v>277</c:v>
                </c:pt>
                <c:pt idx="487">
                  <c:v>273</c:v>
                </c:pt>
                <c:pt idx="488">
                  <c:v>270</c:v>
                </c:pt>
                <c:pt idx="489">
                  <c:v>266</c:v>
                </c:pt>
                <c:pt idx="490">
                  <c:v>266</c:v>
                </c:pt>
                <c:pt idx="491">
                  <c:v>262</c:v>
                </c:pt>
                <c:pt idx="492">
                  <c:v>260</c:v>
                </c:pt>
                <c:pt idx="493">
                  <c:v>253</c:v>
                </c:pt>
                <c:pt idx="494">
                  <c:v>253</c:v>
                </c:pt>
                <c:pt idx="495">
                  <c:v>249</c:v>
                </c:pt>
                <c:pt idx="496">
                  <c:v>246</c:v>
                </c:pt>
                <c:pt idx="497">
                  <c:v>246</c:v>
                </c:pt>
                <c:pt idx="498">
                  <c:v>242</c:v>
                </c:pt>
                <c:pt idx="499">
                  <c:v>238</c:v>
                </c:pt>
                <c:pt idx="500">
                  <c:v>237</c:v>
                </c:pt>
                <c:pt idx="501">
                  <c:v>235</c:v>
                </c:pt>
                <c:pt idx="502">
                  <c:v>236</c:v>
                </c:pt>
                <c:pt idx="503">
                  <c:v>236</c:v>
                </c:pt>
                <c:pt idx="504">
                  <c:v>241</c:v>
                </c:pt>
                <c:pt idx="505">
                  <c:v>245</c:v>
                </c:pt>
                <c:pt idx="506">
                  <c:v>246</c:v>
                </c:pt>
                <c:pt idx="507">
                  <c:v>246</c:v>
                </c:pt>
                <c:pt idx="508">
                  <c:v>253</c:v>
                </c:pt>
                <c:pt idx="509">
                  <c:v>257</c:v>
                </c:pt>
                <c:pt idx="510">
                  <c:v>262</c:v>
                </c:pt>
                <c:pt idx="511">
                  <c:v>265</c:v>
                </c:pt>
                <c:pt idx="512">
                  <c:v>271</c:v>
                </c:pt>
                <c:pt idx="513">
                  <c:v>275</c:v>
                </c:pt>
                <c:pt idx="514">
                  <c:v>279</c:v>
                </c:pt>
                <c:pt idx="515">
                  <c:v>284</c:v>
                </c:pt>
                <c:pt idx="516">
                  <c:v>285</c:v>
                </c:pt>
                <c:pt idx="517">
                  <c:v>292</c:v>
                </c:pt>
                <c:pt idx="518">
                  <c:v>295</c:v>
                </c:pt>
                <c:pt idx="519">
                  <c:v>302</c:v>
                </c:pt>
                <c:pt idx="520">
                  <c:v>306</c:v>
                </c:pt>
                <c:pt idx="521">
                  <c:v>314</c:v>
                </c:pt>
                <c:pt idx="522">
                  <c:v>318</c:v>
                </c:pt>
                <c:pt idx="523">
                  <c:v>322</c:v>
                </c:pt>
                <c:pt idx="524">
                  <c:v>323</c:v>
                </c:pt>
                <c:pt idx="525">
                  <c:v>322</c:v>
                </c:pt>
                <c:pt idx="526">
                  <c:v>327</c:v>
                </c:pt>
                <c:pt idx="527">
                  <c:v>335</c:v>
                </c:pt>
                <c:pt idx="528">
                  <c:v>335</c:v>
                </c:pt>
                <c:pt idx="529">
                  <c:v>334</c:v>
                </c:pt>
                <c:pt idx="530">
                  <c:v>337</c:v>
                </c:pt>
                <c:pt idx="531">
                  <c:v>341</c:v>
                </c:pt>
                <c:pt idx="532">
                  <c:v>342</c:v>
                </c:pt>
                <c:pt idx="533">
                  <c:v>345</c:v>
                </c:pt>
                <c:pt idx="534">
                  <c:v>344</c:v>
                </c:pt>
                <c:pt idx="535">
                  <c:v>349</c:v>
                </c:pt>
                <c:pt idx="536">
                  <c:v>351</c:v>
                </c:pt>
                <c:pt idx="537">
                  <c:v>356</c:v>
                </c:pt>
                <c:pt idx="538">
                  <c:v>358</c:v>
                </c:pt>
                <c:pt idx="539">
                  <c:v>361</c:v>
                </c:pt>
                <c:pt idx="540">
                  <c:v>362</c:v>
                </c:pt>
                <c:pt idx="541">
                  <c:v>357</c:v>
                </c:pt>
                <c:pt idx="542">
                  <c:v>361</c:v>
                </c:pt>
                <c:pt idx="543">
                  <c:v>367</c:v>
                </c:pt>
                <c:pt idx="544">
                  <c:v>371</c:v>
                </c:pt>
                <c:pt idx="545">
                  <c:v>377</c:v>
                </c:pt>
                <c:pt idx="546">
                  <c:v>387</c:v>
                </c:pt>
                <c:pt idx="547">
                  <c:v>396</c:v>
                </c:pt>
                <c:pt idx="548">
                  <c:v>402</c:v>
                </c:pt>
                <c:pt idx="549">
                  <c:v>404</c:v>
                </c:pt>
                <c:pt idx="550">
                  <c:v>413</c:v>
                </c:pt>
                <c:pt idx="551">
                  <c:v>414</c:v>
                </c:pt>
                <c:pt idx="552">
                  <c:v>417</c:v>
                </c:pt>
                <c:pt idx="553">
                  <c:v>425</c:v>
                </c:pt>
                <c:pt idx="554">
                  <c:v>426</c:v>
                </c:pt>
                <c:pt idx="555">
                  <c:v>431</c:v>
                </c:pt>
                <c:pt idx="556">
                  <c:v>430</c:v>
                </c:pt>
                <c:pt idx="557">
                  <c:v>431</c:v>
                </c:pt>
                <c:pt idx="558">
                  <c:v>432</c:v>
                </c:pt>
                <c:pt idx="559">
                  <c:v>431</c:v>
                </c:pt>
                <c:pt idx="560">
                  <c:v>434</c:v>
                </c:pt>
                <c:pt idx="561">
                  <c:v>442</c:v>
                </c:pt>
                <c:pt idx="562">
                  <c:v>443</c:v>
                </c:pt>
                <c:pt idx="563">
                  <c:v>444</c:v>
                </c:pt>
                <c:pt idx="564">
                  <c:v>442</c:v>
                </c:pt>
                <c:pt idx="565">
                  <c:v>448</c:v>
                </c:pt>
                <c:pt idx="566">
                  <c:v>452</c:v>
                </c:pt>
                <c:pt idx="567">
                  <c:v>458</c:v>
                </c:pt>
                <c:pt idx="568">
                  <c:v>461</c:v>
                </c:pt>
                <c:pt idx="569">
                  <c:v>466</c:v>
                </c:pt>
                <c:pt idx="570">
                  <c:v>466</c:v>
                </c:pt>
                <c:pt idx="571">
                  <c:v>477</c:v>
                </c:pt>
                <c:pt idx="572">
                  <c:v>482</c:v>
                </c:pt>
                <c:pt idx="573">
                  <c:v>486</c:v>
                </c:pt>
                <c:pt idx="574">
                  <c:v>495</c:v>
                </c:pt>
                <c:pt idx="575">
                  <c:v>492</c:v>
                </c:pt>
                <c:pt idx="576">
                  <c:v>494</c:v>
                </c:pt>
                <c:pt idx="577">
                  <c:v>496</c:v>
                </c:pt>
                <c:pt idx="578">
                  <c:v>504</c:v>
                </c:pt>
                <c:pt idx="579">
                  <c:v>515</c:v>
                </c:pt>
                <c:pt idx="580">
                  <c:v>523</c:v>
                </c:pt>
                <c:pt idx="581">
                  <c:v>524</c:v>
                </c:pt>
                <c:pt idx="582">
                  <c:v>528</c:v>
                </c:pt>
                <c:pt idx="583">
                  <c:v>526</c:v>
                </c:pt>
                <c:pt idx="584">
                  <c:v>527</c:v>
                </c:pt>
                <c:pt idx="585">
                  <c:v>529</c:v>
                </c:pt>
                <c:pt idx="586">
                  <c:v>530</c:v>
                </c:pt>
                <c:pt idx="587">
                  <c:v>534</c:v>
                </c:pt>
                <c:pt idx="588">
                  <c:v>537</c:v>
                </c:pt>
                <c:pt idx="589">
                  <c:v>534</c:v>
                </c:pt>
                <c:pt idx="590">
                  <c:v>529</c:v>
                </c:pt>
                <c:pt idx="591">
                  <c:v>529</c:v>
                </c:pt>
                <c:pt idx="592">
                  <c:v>526</c:v>
                </c:pt>
                <c:pt idx="593">
                  <c:v>525</c:v>
                </c:pt>
                <c:pt idx="594">
                  <c:v>526</c:v>
                </c:pt>
                <c:pt idx="595">
                  <c:v>521</c:v>
                </c:pt>
                <c:pt idx="596">
                  <c:v>526</c:v>
                </c:pt>
                <c:pt idx="597">
                  <c:v>522</c:v>
                </c:pt>
                <c:pt idx="598">
                  <c:v>518</c:v>
                </c:pt>
                <c:pt idx="599">
                  <c:v>519</c:v>
                </c:pt>
                <c:pt idx="600">
                  <c:v>526</c:v>
                </c:pt>
                <c:pt idx="601">
                  <c:v>531</c:v>
                </c:pt>
                <c:pt idx="602">
                  <c:v>531</c:v>
                </c:pt>
                <c:pt idx="603">
                  <c:v>516</c:v>
                </c:pt>
                <c:pt idx="604">
                  <c:v>512</c:v>
                </c:pt>
                <c:pt idx="605">
                  <c:v>511</c:v>
                </c:pt>
                <c:pt idx="606">
                  <c:v>518</c:v>
                </c:pt>
                <c:pt idx="607">
                  <c:v>530</c:v>
                </c:pt>
                <c:pt idx="608">
                  <c:v>545</c:v>
                </c:pt>
                <c:pt idx="609">
                  <c:v>568</c:v>
                </c:pt>
                <c:pt idx="610">
                  <c:v>585</c:v>
                </c:pt>
                <c:pt idx="611">
                  <c:v>607</c:v>
                </c:pt>
                <c:pt idx="612">
                  <c:v>615</c:v>
                </c:pt>
                <c:pt idx="613">
                  <c:v>620</c:v>
                </c:pt>
                <c:pt idx="614">
                  <c:v>638</c:v>
                </c:pt>
                <c:pt idx="615">
                  <c:v>645</c:v>
                </c:pt>
                <c:pt idx="616">
                  <c:v>659</c:v>
                </c:pt>
                <c:pt idx="617">
                  <c:v>680</c:v>
                </c:pt>
                <c:pt idx="618">
                  <c:v>695</c:v>
                </c:pt>
                <c:pt idx="619">
                  <c:v>710</c:v>
                </c:pt>
                <c:pt idx="620">
                  <c:v>720</c:v>
                </c:pt>
                <c:pt idx="621">
                  <c:v>732</c:v>
                </c:pt>
                <c:pt idx="622">
                  <c:v>756</c:v>
                </c:pt>
                <c:pt idx="623">
                  <c:v>771</c:v>
                </c:pt>
                <c:pt idx="624">
                  <c:v>790</c:v>
                </c:pt>
                <c:pt idx="625">
                  <c:v>800</c:v>
                </c:pt>
                <c:pt idx="626">
                  <c:v>813</c:v>
                </c:pt>
                <c:pt idx="627">
                  <c:v>829</c:v>
                </c:pt>
                <c:pt idx="628">
                  <c:v>831</c:v>
                </c:pt>
                <c:pt idx="629">
                  <c:v>829</c:v>
                </c:pt>
                <c:pt idx="630">
                  <c:v>816</c:v>
                </c:pt>
                <c:pt idx="631">
                  <c:v>808</c:v>
                </c:pt>
                <c:pt idx="632">
                  <c:v>791</c:v>
                </c:pt>
                <c:pt idx="633">
                  <c:v>782</c:v>
                </c:pt>
                <c:pt idx="634">
                  <c:v>762</c:v>
                </c:pt>
                <c:pt idx="635">
                  <c:v>757</c:v>
                </c:pt>
                <c:pt idx="636">
                  <c:v>747</c:v>
                </c:pt>
                <c:pt idx="637">
                  <c:v>727</c:v>
                </c:pt>
                <c:pt idx="638">
                  <c:v>708</c:v>
                </c:pt>
              </c:numCache>
            </c:numRef>
          </c:val>
          <c:smooth val="1"/>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63500" cap="rnd">
              <a:solidFill>
                <a:srgbClr val="C05227"/>
              </a:solidFill>
              <a:prstDash val="solid"/>
              <a:round/>
            </a:ln>
            <a:effectLst/>
          </c:spPr>
          <c:marker>
            <c:symbol val="none"/>
          </c:marker>
          <c:cat>
            <c:numRef>
              <c:f>Sheet1!$A$2:$A$640</c:f>
              <c:numCache>
                <c:formatCode>General</c:formatCode>
                <c:ptCount val="639"/>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pt idx="631">
                  <c:v>2022</c:v>
                </c:pt>
                <c:pt idx="632">
                  <c:v>2022</c:v>
                </c:pt>
                <c:pt idx="633">
                  <c:v>2022</c:v>
                </c:pt>
                <c:pt idx="634">
                  <c:v>2022</c:v>
                </c:pt>
                <c:pt idx="635">
                  <c:v>2022</c:v>
                </c:pt>
                <c:pt idx="636">
                  <c:v>2023</c:v>
                </c:pt>
                <c:pt idx="637">
                  <c:v>2023</c:v>
                </c:pt>
                <c:pt idx="638">
                  <c:v>2023</c:v>
                </c:pt>
              </c:numCache>
            </c:numRef>
          </c:cat>
          <c:val>
            <c:numRef>
              <c:f>Sheet1!$C$2:$C$640</c:f>
              <c:numCache>
                <c:formatCode>#,##0</c:formatCode>
                <c:ptCount val="639"/>
                <c:pt idx="0">
                  <c:v>534</c:v>
                </c:pt>
                <c:pt idx="1">
                  <c:v>531</c:v>
                </c:pt>
                <c:pt idx="2">
                  <c:v>529</c:v>
                </c:pt>
                <c:pt idx="3">
                  <c:v>526</c:v>
                </c:pt>
                <c:pt idx="4">
                  <c:v>518</c:v>
                </c:pt>
                <c:pt idx="5">
                  <c:v>514</c:v>
                </c:pt>
                <c:pt idx="6">
                  <c:v>521</c:v>
                </c:pt>
                <c:pt idx="7">
                  <c:v>507</c:v>
                </c:pt>
                <c:pt idx="8">
                  <c:v>521</c:v>
                </c:pt>
                <c:pt idx="9">
                  <c:v>523</c:v>
                </c:pt>
                <c:pt idx="10">
                  <c:v>533</c:v>
                </c:pt>
                <c:pt idx="11">
                  <c:v>544</c:v>
                </c:pt>
                <c:pt idx="12">
                  <c:v>560</c:v>
                </c:pt>
                <c:pt idx="13">
                  <c:v>570</c:v>
                </c:pt>
                <c:pt idx="14">
                  <c:v>596</c:v>
                </c:pt>
                <c:pt idx="15">
                  <c:v>613</c:v>
                </c:pt>
                <c:pt idx="16">
                  <c:v>629</c:v>
                </c:pt>
                <c:pt idx="17">
                  <c:v>650</c:v>
                </c:pt>
                <c:pt idx="18">
                  <c:v>675</c:v>
                </c:pt>
                <c:pt idx="19">
                  <c:v>688</c:v>
                </c:pt>
                <c:pt idx="20">
                  <c:v>700</c:v>
                </c:pt>
                <c:pt idx="21">
                  <c:v>711</c:v>
                </c:pt>
                <c:pt idx="22">
                  <c:v>737</c:v>
                </c:pt>
                <c:pt idx="23">
                  <c:v>756</c:v>
                </c:pt>
                <c:pt idx="24">
                  <c:v>772</c:v>
                </c:pt>
                <c:pt idx="25">
                  <c:v>760</c:v>
                </c:pt>
                <c:pt idx="26">
                  <c:v>797</c:v>
                </c:pt>
                <c:pt idx="27">
                  <c:v>817</c:v>
                </c:pt>
                <c:pt idx="28">
                  <c:v>830</c:v>
                </c:pt>
                <c:pt idx="29">
                  <c:v>846</c:v>
                </c:pt>
                <c:pt idx="30">
                  <c:v>858</c:v>
                </c:pt>
                <c:pt idx="31">
                  <c:v>874</c:v>
                </c:pt>
                <c:pt idx="32">
                  <c:v>879</c:v>
                </c:pt>
                <c:pt idx="33">
                  <c:v>912</c:v>
                </c:pt>
                <c:pt idx="34">
                  <c:v>934</c:v>
                </c:pt>
                <c:pt idx="35">
                  <c:v>942</c:v>
                </c:pt>
                <c:pt idx="36">
                  <c:v>955</c:v>
                </c:pt>
                <c:pt idx="37">
                  <c:v>976</c:v>
                </c:pt>
                <c:pt idx="38">
                  <c:v>983</c:v>
                </c:pt>
                <c:pt idx="39">
                  <c:v>987</c:v>
                </c:pt>
                <c:pt idx="40">
                  <c:v>994</c:v>
                </c:pt>
                <c:pt idx="41">
                  <c:v>988</c:v>
                </c:pt>
                <c:pt idx="42">
                  <c:v>991</c:v>
                </c:pt>
                <c:pt idx="43">
                  <c:v>987</c:v>
                </c:pt>
                <c:pt idx="44">
                  <c:v>985</c:v>
                </c:pt>
                <c:pt idx="45">
                  <c:v>963</c:v>
                </c:pt>
                <c:pt idx="46">
                  <c:v>959</c:v>
                </c:pt>
                <c:pt idx="47">
                  <c:v>944</c:v>
                </c:pt>
                <c:pt idx="48">
                  <c:v>922</c:v>
                </c:pt>
                <c:pt idx="49">
                  <c:v>919</c:v>
                </c:pt>
                <c:pt idx="50">
                  <c:v>883</c:v>
                </c:pt>
                <c:pt idx="51">
                  <c:v>853</c:v>
                </c:pt>
                <c:pt idx="52">
                  <c:v>827</c:v>
                </c:pt>
                <c:pt idx="53">
                  <c:v>805</c:v>
                </c:pt>
                <c:pt idx="54">
                  <c:v>767</c:v>
                </c:pt>
                <c:pt idx="55">
                  <c:v>730</c:v>
                </c:pt>
                <c:pt idx="56">
                  <c:v>691</c:v>
                </c:pt>
                <c:pt idx="57">
                  <c:v>652</c:v>
                </c:pt>
                <c:pt idx="58">
                  <c:v>606</c:v>
                </c:pt>
                <c:pt idx="59">
                  <c:v>566</c:v>
                </c:pt>
                <c:pt idx="60">
                  <c:v>536</c:v>
                </c:pt>
                <c:pt idx="61">
                  <c:v>515</c:v>
                </c:pt>
                <c:pt idx="62">
                  <c:v>482</c:v>
                </c:pt>
                <c:pt idx="63">
                  <c:v>457</c:v>
                </c:pt>
                <c:pt idx="64">
                  <c:v>434</c:v>
                </c:pt>
                <c:pt idx="65">
                  <c:v>414</c:v>
                </c:pt>
                <c:pt idx="66">
                  <c:v>403</c:v>
                </c:pt>
                <c:pt idx="67">
                  <c:v>391</c:v>
                </c:pt>
                <c:pt idx="68">
                  <c:v>385</c:v>
                </c:pt>
                <c:pt idx="69">
                  <c:v>371</c:v>
                </c:pt>
                <c:pt idx="70">
                  <c:v>355</c:v>
                </c:pt>
                <c:pt idx="71">
                  <c:v>349</c:v>
                </c:pt>
                <c:pt idx="72">
                  <c:v>345</c:v>
                </c:pt>
                <c:pt idx="73">
                  <c:v>332</c:v>
                </c:pt>
                <c:pt idx="74">
                  <c:v>336</c:v>
                </c:pt>
                <c:pt idx="75">
                  <c:v>332</c:v>
                </c:pt>
                <c:pt idx="76">
                  <c:v>326</c:v>
                </c:pt>
                <c:pt idx="77">
                  <c:v>329</c:v>
                </c:pt>
                <c:pt idx="78">
                  <c:v>325</c:v>
                </c:pt>
                <c:pt idx="79">
                  <c:v>329</c:v>
                </c:pt>
                <c:pt idx="80">
                  <c:v>337</c:v>
                </c:pt>
                <c:pt idx="81">
                  <c:v>342</c:v>
                </c:pt>
                <c:pt idx="82">
                  <c:v>353</c:v>
                </c:pt>
                <c:pt idx="83">
                  <c:v>360</c:v>
                </c:pt>
                <c:pt idx="84">
                  <c:v>365</c:v>
                </c:pt>
                <c:pt idx="85">
                  <c:v>369</c:v>
                </c:pt>
                <c:pt idx="86">
                  <c:v>377</c:v>
                </c:pt>
                <c:pt idx="87">
                  <c:v>387</c:v>
                </c:pt>
                <c:pt idx="88">
                  <c:v>400</c:v>
                </c:pt>
                <c:pt idx="89">
                  <c:v>406</c:v>
                </c:pt>
                <c:pt idx="90">
                  <c:v>423</c:v>
                </c:pt>
                <c:pt idx="91">
                  <c:v>434</c:v>
                </c:pt>
                <c:pt idx="92">
                  <c:v>444</c:v>
                </c:pt>
                <c:pt idx="93">
                  <c:v>455</c:v>
                </c:pt>
                <c:pt idx="94">
                  <c:v>458</c:v>
                </c:pt>
                <c:pt idx="95">
                  <c:v>475</c:v>
                </c:pt>
                <c:pt idx="96">
                  <c:v>472</c:v>
                </c:pt>
                <c:pt idx="97">
                  <c:v>473</c:v>
                </c:pt>
                <c:pt idx="98">
                  <c:v>483</c:v>
                </c:pt>
                <c:pt idx="99">
                  <c:v>502</c:v>
                </c:pt>
                <c:pt idx="100">
                  <c:v>513</c:v>
                </c:pt>
                <c:pt idx="101">
                  <c:v>522</c:v>
                </c:pt>
                <c:pt idx="102">
                  <c:v>521</c:v>
                </c:pt>
                <c:pt idx="103">
                  <c:v>518</c:v>
                </c:pt>
                <c:pt idx="104">
                  <c:v>529</c:v>
                </c:pt>
                <c:pt idx="105">
                  <c:v>539</c:v>
                </c:pt>
                <c:pt idx="106">
                  <c:v>544</c:v>
                </c:pt>
                <c:pt idx="107">
                  <c:v>546</c:v>
                </c:pt>
                <c:pt idx="108">
                  <c:v>542</c:v>
                </c:pt>
                <c:pt idx="109">
                  <c:v>540</c:v>
                </c:pt>
                <c:pt idx="110">
                  <c:v>527</c:v>
                </c:pt>
                <c:pt idx="111">
                  <c:v>517</c:v>
                </c:pt>
                <c:pt idx="112">
                  <c:v>514</c:v>
                </c:pt>
                <c:pt idx="113">
                  <c:v>526</c:v>
                </c:pt>
                <c:pt idx="114">
                  <c:v>526</c:v>
                </c:pt>
                <c:pt idx="115">
                  <c:v>524</c:v>
                </c:pt>
                <c:pt idx="116">
                  <c:v>515</c:v>
                </c:pt>
                <c:pt idx="117">
                  <c:v>513</c:v>
                </c:pt>
                <c:pt idx="118">
                  <c:v>505</c:v>
                </c:pt>
                <c:pt idx="119">
                  <c:v>499</c:v>
                </c:pt>
                <c:pt idx="120">
                  <c:v>489</c:v>
                </c:pt>
                <c:pt idx="121">
                  <c:v>467</c:v>
                </c:pt>
                <c:pt idx="122">
                  <c:v>464</c:v>
                </c:pt>
                <c:pt idx="123">
                  <c:v>441</c:v>
                </c:pt>
                <c:pt idx="124">
                  <c:v>412</c:v>
                </c:pt>
                <c:pt idx="125">
                  <c:v>399</c:v>
                </c:pt>
                <c:pt idx="126">
                  <c:v>379</c:v>
                </c:pt>
                <c:pt idx="127">
                  <c:v>373</c:v>
                </c:pt>
                <c:pt idx="128">
                  <c:v>370</c:v>
                </c:pt>
                <c:pt idx="129">
                  <c:v>375</c:v>
                </c:pt>
                <c:pt idx="130">
                  <c:v>377</c:v>
                </c:pt>
                <c:pt idx="131">
                  <c:v>382</c:v>
                </c:pt>
                <c:pt idx="132">
                  <c:v>395</c:v>
                </c:pt>
                <c:pt idx="133">
                  <c:v>394</c:v>
                </c:pt>
                <c:pt idx="134">
                  <c:v>392</c:v>
                </c:pt>
                <c:pt idx="135">
                  <c:v>387</c:v>
                </c:pt>
                <c:pt idx="136">
                  <c:v>386</c:v>
                </c:pt>
                <c:pt idx="137">
                  <c:v>371</c:v>
                </c:pt>
                <c:pt idx="138">
                  <c:v>360</c:v>
                </c:pt>
                <c:pt idx="139">
                  <c:v>353</c:v>
                </c:pt>
                <c:pt idx="140">
                  <c:v>339</c:v>
                </c:pt>
                <c:pt idx="141">
                  <c:v>322</c:v>
                </c:pt>
                <c:pt idx="142">
                  <c:v>309</c:v>
                </c:pt>
                <c:pt idx="143">
                  <c:v>300</c:v>
                </c:pt>
                <c:pt idx="144">
                  <c:v>292</c:v>
                </c:pt>
                <c:pt idx="145">
                  <c:v>288</c:v>
                </c:pt>
                <c:pt idx="146">
                  <c:v>284</c:v>
                </c:pt>
                <c:pt idx="147">
                  <c:v>281</c:v>
                </c:pt>
                <c:pt idx="148">
                  <c:v>283</c:v>
                </c:pt>
                <c:pt idx="149">
                  <c:v>276</c:v>
                </c:pt>
                <c:pt idx="150">
                  <c:v>292</c:v>
                </c:pt>
                <c:pt idx="151">
                  <c:v>295</c:v>
                </c:pt>
                <c:pt idx="152">
                  <c:v>304</c:v>
                </c:pt>
                <c:pt idx="153">
                  <c:v>309</c:v>
                </c:pt>
                <c:pt idx="154">
                  <c:v>317</c:v>
                </c:pt>
                <c:pt idx="155">
                  <c:v>320</c:v>
                </c:pt>
                <c:pt idx="156">
                  <c:v>330</c:v>
                </c:pt>
                <c:pt idx="157">
                  <c:v>343</c:v>
                </c:pt>
                <c:pt idx="158">
                  <c:v>357</c:v>
                </c:pt>
                <c:pt idx="159">
                  <c:v>370</c:v>
                </c:pt>
                <c:pt idx="160">
                  <c:v>381</c:v>
                </c:pt>
                <c:pt idx="161">
                  <c:v>400</c:v>
                </c:pt>
                <c:pt idx="162">
                  <c:v>422</c:v>
                </c:pt>
                <c:pt idx="163">
                  <c:v>432</c:v>
                </c:pt>
                <c:pt idx="164">
                  <c:v>445</c:v>
                </c:pt>
                <c:pt idx="165">
                  <c:v>452</c:v>
                </c:pt>
                <c:pt idx="166">
                  <c:v>468</c:v>
                </c:pt>
                <c:pt idx="167">
                  <c:v>479</c:v>
                </c:pt>
                <c:pt idx="168">
                  <c:v>482</c:v>
                </c:pt>
                <c:pt idx="169">
                  <c:v>481</c:v>
                </c:pt>
                <c:pt idx="170">
                  <c:v>498</c:v>
                </c:pt>
                <c:pt idx="171">
                  <c:v>508</c:v>
                </c:pt>
                <c:pt idx="172">
                  <c:v>500</c:v>
                </c:pt>
                <c:pt idx="173">
                  <c:v>509</c:v>
                </c:pt>
                <c:pt idx="174">
                  <c:v>518</c:v>
                </c:pt>
                <c:pt idx="175">
                  <c:v>516</c:v>
                </c:pt>
                <c:pt idx="176">
                  <c:v>520</c:v>
                </c:pt>
                <c:pt idx="177">
                  <c:v>508</c:v>
                </c:pt>
                <c:pt idx="178">
                  <c:v>503</c:v>
                </c:pt>
                <c:pt idx="179">
                  <c:v>498</c:v>
                </c:pt>
                <c:pt idx="180">
                  <c:v>500</c:v>
                </c:pt>
                <c:pt idx="181">
                  <c:v>491</c:v>
                </c:pt>
                <c:pt idx="182">
                  <c:v>486</c:v>
                </c:pt>
                <c:pt idx="183">
                  <c:v>504</c:v>
                </c:pt>
                <c:pt idx="184">
                  <c:v>509</c:v>
                </c:pt>
                <c:pt idx="185">
                  <c:v>498</c:v>
                </c:pt>
                <c:pt idx="186">
                  <c:v>495</c:v>
                </c:pt>
                <c:pt idx="187">
                  <c:v>497</c:v>
                </c:pt>
                <c:pt idx="188">
                  <c:v>495</c:v>
                </c:pt>
                <c:pt idx="189">
                  <c:v>510</c:v>
                </c:pt>
                <c:pt idx="190">
                  <c:v>515</c:v>
                </c:pt>
                <c:pt idx="191">
                  <c:v>526</c:v>
                </c:pt>
                <c:pt idx="192">
                  <c:v>525</c:v>
                </c:pt>
                <c:pt idx="193">
                  <c:v>531</c:v>
                </c:pt>
                <c:pt idx="194">
                  <c:v>526</c:v>
                </c:pt>
                <c:pt idx="195">
                  <c:v>548</c:v>
                </c:pt>
                <c:pt idx="196">
                  <c:v>539</c:v>
                </c:pt>
                <c:pt idx="197">
                  <c:v>539</c:v>
                </c:pt>
                <c:pt idx="198">
                  <c:v>534</c:v>
                </c:pt>
                <c:pt idx="199">
                  <c:v>533</c:v>
                </c:pt>
                <c:pt idx="200">
                  <c:v>524</c:v>
                </c:pt>
                <c:pt idx="201">
                  <c:v>516</c:v>
                </c:pt>
                <c:pt idx="202">
                  <c:v>504</c:v>
                </c:pt>
                <c:pt idx="203">
                  <c:v>494</c:v>
                </c:pt>
                <c:pt idx="204">
                  <c:v>480</c:v>
                </c:pt>
                <c:pt idx="205">
                  <c:v>477</c:v>
                </c:pt>
                <c:pt idx="206">
                  <c:v>462</c:v>
                </c:pt>
                <c:pt idx="207">
                  <c:v>452</c:v>
                </c:pt>
                <c:pt idx="208">
                  <c:v>443</c:v>
                </c:pt>
                <c:pt idx="209">
                  <c:v>438</c:v>
                </c:pt>
                <c:pt idx="210">
                  <c:v>429</c:v>
                </c:pt>
                <c:pt idx="211">
                  <c:v>424</c:v>
                </c:pt>
                <c:pt idx="212">
                  <c:v>420</c:v>
                </c:pt>
                <c:pt idx="213">
                  <c:v>416</c:v>
                </c:pt>
                <c:pt idx="214">
                  <c:v>418</c:v>
                </c:pt>
                <c:pt idx="215">
                  <c:v>399</c:v>
                </c:pt>
                <c:pt idx="216">
                  <c:v>395</c:v>
                </c:pt>
                <c:pt idx="217">
                  <c:v>384</c:v>
                </c:pt>
                <c:pt idx="218">
                  <c:v>379</c:v>
                </c:pt>
                <c:pt idx="219">
                  <c:v>378</c:v>
                </c:pt>
                <c:pt idx="220">
                  <c:v>376</c:v>
                </c:pt>
                <c:pt idx="221">
                  <c:v>371</c:v>
                </c:pt>
                <c:pt idx="222">
                  <c:v>366</c:v>
                </c:pt>
                <c:pt idx="223">
                  <c:v>362</c:v>
                </c:pt>
                <c:pt idx="224">
                  <c:v>361</c:v>
                </c:pt>
                <c:pt idx="225">
                  <c:v>355</c:v>
                </c:pt>
                <c:pt idx="226">
                  <c:v>356</c:v>
                </c:pt>
                <c:pt idx="227">
                  <c:v>354</c:v>
                </c:pt>
                <c:pt idx="228">
                  <c:v>354</c:v>
                </c:pt>
                <c:pt idx="229">
                  <c:v>354</c:v>
                </c:pt>
                <c:pt idx="230">
                  <c:v>355</c:v>
                </c:pt>
                <c:pt idx="231">
                  <c:v>344</c:v>
                </c:pt>
                <c:pt idx="232">
                  <c:v>339</c:v>
                </c:pt>
                <c:pt idx="233">
                  <c:v>342</c:v>
                </c:pt>
                <c:pt idx="234">
                  <c:v>342</c:v>
                </c:pt>
                <c:pt idx="235">
                  <c:v>336</c:v>
                </c:pt>
                <c:pt idx="236">
                  <c:v>328</c:v>
                </c:pt>
                <c:pt idx="237">
                  <c:v>331</c:v>
                </c:pt>
                <c:pt idx="238">
                  <c:v>323</c:v>
                </c:pt>
                <c:pt idx="239">
                  <c:v>319</c:v>
                </c:pt>
                <c:pt idx="240">
                  <c:v>322</c:v>
                </c:pt>
                <c:pt idx="241">
                  <c:v>322</c:v>
                </c:pt>
                <c:pt idx="242">
                  <c:v>319</c:v>
                </c:pt>
                <c:pt idx="243">
                  <c:v>314</c:v>
                </c:pt>
                <c:pt idx="244">
                  <c:v>310</c:v>
                </c:pt>
                <c:pt idx="245">
                  <c:v>309</c:v>
                </c:pt>
                <c:pt idx="246">
                  <c:v>303</c:v>
                </c:pt>
                <c:pt idx="247">
                  <c:v>299</c:v>
                </c:pt>
                <c:pt idx="248">
                  <c:v>289</c:v>
                </c:pt>
                <c:pt idx="249">
                  <c:v>272</c:v>
                </c:pt>
                <c:pt idx="250">
                  <c:v>271</c:v>
                </c:pt>
                <c:pt idx="251">
                  <c:v>268</c:v>
                </c:pt>
                <c:pt idx="252">
                  <c:v>257</c:v>
                </c:pt>
                <c:pt idx="253">
                  <c:v>253</c:v>
                </c:pt>
                <c:pt idx="254">
                  <c:v>236</c:v>
                </c:pt>
                <c:pt idx="255">
                  <c:v>229</c:v>
                </c:pt>
                <c:pt idx="256">
                  <c:v>219</c:v>
                </c:pt>
                <c:pt idx="257">
                  <c:v>208</c:v>
                </c:pt>
                <c:pt idx="258">
                  <c:v>201</c:v>
                </c:pt>
                <c:pt idx="259">
                  <c:v>195</c:v>
                </c:pt>
                <c:pt idx="260">
                  <c:v>179</c:v>
                </c:pt>
                <c:pt idx="261">
                  <c:v>179</c:v>
                </c:pt>
                <c:pt idx="262">
                  <c:v>180</c:v>
                </c:pt>
                <c:pt idx="263">
                  <c:v>175</c:v>
                </c:pt>
                <c:pt idx="264">
                  <c:v>175</c:v>
                </c:pt>
                <c:pt idx="265">
                  <c:v>166</c:v>
                </c:pt>
                <c:pt idx="266">
                  <c:v>175</c:v>
                </c:pt>
                <c:pt idx="267">
                  <c:v>168</c:v>
                </c:pt>
                <c:pt idx="268">
                  <c:v>167</c:v>
                </c:pt>
                <c:pt idx="269">
                  <c:v>161</c:v>
                </c:pt>
                <c:pt idx="270">
                  <c:v>152</c:v>
                </c:pt>
                <c:pt idx="271">
                  <c:v>153</c:v>
                </c:pt>
                <c:pt idx="272">
                  <c:v>152</c:v>
                </c:pt>
                <c:pt idx="273">
                  <c:v>150</c:v>
                </c:pt>
                <c:pt idx="274">
                  <c:v>144</c:v>
                </c:pt>
                <c:pt idx="275">
                  <c:v>142</c:v>
                </c:pt>
                <c:pt idx="276">
                  <c:v>136</c:v>
                </c:pt>
                <c:pt idx="277">
                  <c:v>133</c:v>
                </c:pt>
                <c:pt idx="278">
                  <c:v>133</c:v>
                </c:pt>
                <c:pt idx="279">
                  <c:v>131</c:v>
                </c:pt>
                <c:pt idx="280">
                  <c:v>130</c:v>
                </c:pt>
                <c:pt idx="281">
                  <c:v>131</c:v>
                </c:pt>
                <c:pt idx="282">
                  <c:v>133</c:v>
                </c:pt>
                <c:pt idx="283">
                  <c:v>128</c:v>
                </c:pt>
                <c:pt idx="284">
                  <c:v>134</c:v>
                </c:pt>
                <c:pt idx="285">
                  <c:v>136</c:v>
                </c:pt>
                <c:pt idx="286">
                  <c:v>136</c:v>
                </c:pt>
                <c:pt idx="287">
                  <c:v>138</c:v>
                </c:pt>
                <c:pt idx="288">
                  <c:v>140</c:v>
                </c:pt>
                <c:pt idx="289">
                  <c:v>143</c:v>
                </c:pt>
                <c:pt idx="290">
                  <c:v>147</c:v>
                </c:pt>
                <c:pt idx="291">
                  <c:v>156</c:v>
                </c:pt>
                <c:pt idx="292">
                  <c:v>164</c:v>
                </c:pt>
                <c:pt idx="293">
                  <c:v>167</c:v>
                </c:pt>
                <c:pt idx="294">
                  <c:v>174</c:v>
                </c:pt>
                <c:pt idx="295">
                  <c:v>183</c:v>
                </c:pt>
                <c:pt idx="296">
                  <c:v>184</c:v>
                </c:pt>
                <c:pt idx="297">
                  <c:v>192</c:v>
                </c:pt>
                <c:pt idx="298">
                  <c:v>200</c:v>
                </c:pt>
                <c:pt idx="299">
                  <c:v>205</c:v>
                </c:pt>
                <c:pt idx="300">
                  <c:v>212</c:v>
                </c:pt>
                <c:pt idx="301">
                  <c:v>216</c:v>
                </c:pt>
                <c:pt idx="302">
                  <c:v>217</c:v>
                </c:pt>
                <c:pt idx="303">
                  <c:v>217</c:v>
                </c:pt>
                <c:pt idx="304">
                  <c:v>218</c:v>
                </c:pt>
                <c:pt idx="305">
                  <c:v>222</c:v>
                </c:pt>
                <c:pt idx="306">
                  <c:v>223</c:v>
                </c:pt>
                <c:pt idx="307">
                  <c:v>227</c:v>
                </c:pt>
                <c:pt idx="308">
                  <c:v>228</c:v>
                </c:pt>
                <c:pt idx="309">
                  <c:v>224</c:v>
                </c:pt>
                <c:pt idx="310">
                  <c:v>227</c:v>
                </c:pt>
                <c:pt idx="311">
                  <c:v>230</c:v>
                </c:pt>
                <c:pt idx="312">
                  <c:v>233</c:v>
                </c:pt>
                <c:pt idx="313">
                  <c:v>230</c:v>
                </c:pt>
                <c:pt idx="314">
                  <c:v>233</c:v>
                </c:pt>
                <c:pt idx="315">
                  <c:v>235</c:v>
                </c:pt>
                <c:pt idx="316">
                  <c:v>240</c:v>
                </c:pt>
                <c:pt idx="317">
                  <c:v>233</c:v>
                </c:pt>
                <c:pt idx="318">
                  <c:v>233</c:v>
                </c:pt>
                <c:pt idx="319">
                  <c:v>229</c:v>
                </c:pt>
                <c:pt idx="320">
                  <c:v>234</c:v>
                </c:pt>
                <c:pt idx="321">
                  <c:v>236</c:v>
                </c:pt>
                <c:pt idx="322">
                  <c:v>243</c:v>
                </c:pt>
                <c:pt idx="323">
                  <c:v>242</c:v>
                </c:pt>
                <c:pt idx="324">
                  <c:v>244</c:v>
                </c:pt>
                <c:pt idx="325">
                  <c:v>243</c:v>
                </c:pt>
                <c:pt idx="326">
                  <c:v>246</c:v>
                </c:pt>
                <c:pt idx="327">
                  <c:v>248</c:v>
                </c:pt>
                <c:pt idx="328">
                  <c:v>252</c:v>
                </c:pt>
                <c:pt idx="329">
                  <c:v>264</c:v>
                </c:pt>
                <c:pt idx="330">
                  <c:v>268</c:v>
                </c:pt>
                <c:pt idx="331">
                  <c:v>267</c:v>
                </c:pt>
                <c:pt idx="332">
                  <c:v>272</c:v>
                </c:pt>
                <c:pt idx="333">
                  <c:v>279</c:v>
                </c:pt>
                <c:pt idx="334">
                  <c:v>287</c:v>
                </c:pt>
                <c:pt idx="335">
                  <c:v>292</c:v>
                </c:pt>
                <c:pt idx="336">
                  <c:v>294</c:v>
                </c:pt>
                <c:pt idx="337">
                  <c:v>295</c:v>
                </c:pt>
                <c:pt idx="338">
                  <c:v>294</c:v>
                </c:pt>
                <c:pt idx="339">
                  <c:v>290</c:v>
                </c:pt>
                <c:pt idx="340">
                  <c:v>288</c:v>
                </c:pt>
                <c:pt idx="341">
                  <c:v>291</c:v>
                </c:pt>
                <c:pt idx="342">
                  <c:v>296</c:v>
                </c:pt>
                <c:pt idx="343">
                  <c:v>294</c:v>
                </c:pt>
                <c:pt idx="344">
                  <c:v>298</c:v>
                </c:pt>
                <c:pt idx="345">
                  <c:v>310</c:v>
                </c:pt>
                <c:pt idx="346">
                  <c:v>305</c:v>
                </c:pt>
                <c:pt idx="347">
                  <c:v>313</c:v>
                </c:pt>
                <c:pt idx="348">
                  <c:v>310</c:v>
                </c:pt>
                <c:pt idx="349">
                  <c:v>317</c:v>
                </c:pt>
                <c:pt idx="350">
                  <c:v>318</c:v>
                </c:pt>
                <c:pt idx="351">
                  <c:v>319</c:v>
                </c:pt>
                <c:pt idx="352">
                  <c:v>315</c:v>
                </c:pt>
                <c:pt idx="353">
                  <c:v>313</c:v>
                </c:pt>
                <c:pt idx="354">
                  <c:v>311</c:v>
                </c:pt>
                <c:pt idx="355">
                  <c:v>314</c:v>
                </c:pt>
                <c:pt idx="356">
                  <c:v>312</c:v>
                </c:pt>
                <c:pt idx="357">
                  <c:v>310</c:v>
                </c:pt>
                <c:pt idx="358">
                  <c:v>307</c:v>
                </c:pt>
                <c:pt idx="359">
                  <c:v>306</c:v>
                </c:pt>
                <c:pt idx="360">
                  <c:v>312</c:v>
                </c:pt>
                <c:pt idx="361">
                  <c:v>320</c:v>
                </c:pt>
                <c:pt idx="362">
                  <c:v>313</c:v>
                </c:pt>
                <c:pt idx="363">
                  <c:v>317</c:v>
                </c:pt>
                <c:pt idx="364">
                  <c:v>319</c:v>
                </c:pt>
                <c:pt idx="365">
                  <c:v>319</c:v>
                </c:pt>
                <c:pt idx="366">
                  <c:v>321</c:v>
                </c:pt>
                <c:pt idx="367">
                  <c:v>317</c:v>
                </c:pt>
                <c:pt idx="368">
                  <c:v>314</c:v>
                </c:pt>
                <c:pt idx="369">
                  <c:v>312</c:v>
                </c:pt>
                <c:pt idx="370">
                  <c:v>315</c:v>
                </c:pt>
                <c:pt idx="371">
                  <c:v>314</c:v>
                </c:pt>
                <c:pt idx="372">
                  <c:v>316</c:v>
                </c:pt>
                <c:pt idx="373">
                  <c:v>315</c:v>
                </c:pt>
                <c:pt idx="374">
                  <c:v>325</c:v>
                </c:pt>
                <c:pt idx="375">
                  <c:v>324</c:v>
                </c:pt>
                <c:pt idx="376">
                  <c:v>328</c:v>
                </c:pt>
                <c:pt idx="377">
                  <c:v>325</c:v>
                </c:pt>
                <c:pt idx="378">
                  <c:v>328</c:v>
                </c:pt>
                <c:pt idx="379">
                  <c:v>319</c:v>
                </c:pt>
                <c:pt idx="380">
                  <c:v>324</c:v>
                </c:pt>
                <c:pt idx="381">
                  <c:v>327</c:v>
                </c:pt>
                <c:pt idx="382">
                  <c:v>328</c:v>
                </c:pt>
                <c:pt idx="383">
                  <c:v>323</c:v>
                </c:pt>
                <c:pt idx="384">
                  <c:v>327</c:v>
                </c:pt>
                <c:pt idx="385">
                  <c:v>329</c:v>
                </c:pt>
                <c:pt idx="386">
                  <c:v>337</c:v>
                </c:pt>
                <c:pt idx="387">
                  <c:v>332</c:v>
                </c:pt>
                <c:pt idx="388">
                  <c:v>333</c:v>
                </c:pt>
                <c:pt idx="389">
                  <c:v>334</c:v>
                </c:pt>
                <c:pt idx="390">
                  <c:v>333</c:v>
                </c:pt>
                <c:pt idx="391">
                  <c:v>329</c:v>
                </c:pt>
                <c:pt idx="392">
                  <c:v>333</c:v>
                </c:pt>
                <c:pt idx="393">
                  <c:v>332</c:v>
                </c:pt>
                <c:pt idx="394">
                  <c:v>336</c:v>
                </c:pt>
                <c:pt idx="395">
                  <c:v>333</c:v>
                </c:pt>
                <c:pt idx="396">
                  <c:v>332</c:v>
                </c:pt>
                <c:pt idx="397">
                  <c:v>329</c:v>
                </c:pt>
                <c:pt idx="398">
                  <c:v>323</c:v>
                </c:pt>
                <c:pt idx="399">
                  <c:v>320</c:v>
                </c:pt>
                <c:pt idx="400">
                  <c:v>323</c:v>
                </c:pt>
                <c:pt idx="401">
                  <c:v>327</c:v>
                </c:pt>
                <c:pt idx="402">
                  <c:v>334</c:v>
                </c:pt>
                <c:pt idx="403">
                  <c:v>346</c:v>
                </c:pt>
                <c:pt idx="404">
                  <c:v>352</c:v>
                </c:pt>
                <c:pt idx="405">
                  <c:v>354</c:v>
                </c:pt>
                <c:pt idx="406">
                  <c:v>364</c:v>
                </c:pt>
                <c:pt idx="407">
                  <c:v>371</c:v>
                </c:pt>
                <c:pt idx="408">
                  <c:v>373</c:v>
                </c:pt>
                <c:pt idx="409">
                  <c:v>379</c:v>
                </c:pt>
                <c:pt idx="410">
                  <c:v>382</c:v>
                </c:pt>
                <c:pt idx="411">
                  <c:v>384</c:v>
                </c:pt>
                <c:pt idx="412">
                  <c:v>380</c:v>
                </c:pt>
                <c:pt idx="413">
                  <c:v>374</c:v>
                </c:pt>
                <c:pt idx="414">
                  <c:v>388</c:v>
                </c:pt>
                <c:pt idx="415">
                  <c:v>371</c:v>
                </c:pt>
                <c:pt idx="416">
                  <c:v>377</c:v>
                </c:pt>
                <c:pt idx="417">
                  <c:v>384</c:v>
                </c:pt>
                <c:pt idx="418">
                  <c:v>384</c:v>
                </c:pt>
                <c:pt idx="419">
                  <c:v>389</c:v>
                </c:pt>
                <c:pt idx="420">
                  <c:v>398</c:v>
                </c:pt>
                <c:pt idx="421">
                  <c:v>404</c:v>
                </c:pt>
                <c:pt idx="422">
                  <c:v>403</c:v>
                </c:pt>
                <c:pt idx="423">
                  <c:v>412</c:v>
                </c:pt>
                <c:pt idx="424">
                  <c:v>409</c:v>
                </c:pt>
                <c:pt idx="425">
                  <c:v>416</c:v>
                </c:pt>
                <c:pt idx="426">
                  <c:v>418</c:v>
                </c:pt>
                <c:pt idx="427">
                  <c:v>423</c:v>
                </c:pt>
                <c:pt idx="428">
                  <c:v>432</c:v>
                </c:pt>
                <c:pt idx="429">
                  <c:v>421</c:v>
                </c:pt>
                <c:pt idx="430">
                  <c:v>424</c:v>
                </c:pt>
                <c:pt idx="431">
                  <c:v>429</c:v>
                </c:pt>
                <c:pt idx="432">
                  <c:v>435</c:v>
                </c:pt>
                <c:pt idx="433">
                  <c:v>433</c:v>
                </c:pt>
                <c:pt idx="434">
                  <c:v>440</c:v>
                </c:pt>
                <c:pt idx="435">
                  <c:v>439</c:v>
                </c:pt>
                <c:pt idx="436">
                  <c:v>449</c:v>
                </c:pt>
                <c:pt idx="437">
                  <c:v>449</c:v>
                </c:pt>
                <c:pt idx="438">
                  <c:v>450</c:v>
                </c:pt>
                <c:pt idx="439">
                  <c:v>451</c:v>
                </c:pt>
                <c:pt idx="440">
                  <c:v>453</c:v>
                </c:pt>
                <c:pt idx="441">
                  <c:v>446</c:v>
                </c:pt>
                <c:pt idx="442">
                  <c:v>443</c:v>
                </c:pt>
                <c:pt idx="443">
                  <c:v>442</c:v>
                </c:pt>
                <c:pt idx="444">
                  <c:v>438</c:v>
                </c:pt>
                <c:pt idx="445">
                  <c:v>437</c:v>
                </c:pt>
                <c:pt idx="446">
                  <c:v>435</c:v>
                </c:pt>
                <c:pt idx="447">
                  <c:v>434</c:v>
                </c:pt>
                <c:pt idx="448">
                  <c:v>434</c:v>
                </c:pt>
                <c:pt idx="449">
                  <c:v>439</c:v>
                </c:pt>
                <c:pt idx="450">
                  <c:v>435</c:v>
                </c:pt>
                <c:pt idx="451">
                  <c:v>441</c:v>
                </c:pt>
                <c:pt idx="452">
                  <c:v>441</c:v>
                </c:pt>
                <c:pt idx="453">
                  <c:v>447</c:v>
                </c:pt>
                <c:pt idx="454">
                  <c:v>455</c:v>
                </c:pt>
                <c:pt idx="455">
                  <c:v>448</c:v>
                </c:pt>
                <c:pt idx="456">
                  <c:v>449</c:v>
                </c:pt>
                <c:pt idx="457">
                  <c:v>447</c:v>
                </c:pt>
                <c:pt idx="458">
                  <c:v>451</c:v>
                </c:pt>
                <c:pt idx="459">
                  <c:v>457</c:v>
                </c:pt>
                <c:pt idx="460">
                  <c:v>459</c:v>
                </c:pt>
                <c:pt idx="461">
                  <c:v>464</c:v>
                </c:pt>
                <c:pt idx="462">
                  <c:v>466</c:v>
                </c:pt>
                <c:pt idx="463">
                  <c:v>457</c:v>
                </c:pt>
                <c:pt idx="464">
                  <c:v>448</c:v>
                </c:pt>
                <c:pt idx="465">
                  <c:v>439</c:v>
                </c:pt>
                <c:pt idx="466">
                  <c:v>425</c:v>
                </c:pt>
                <c:pt idx="467">
                  <c:v>409</c:v>
                </c:pt>
                <c:pt idx="468">
                  <c:v>400</c:v>
                </c:pt>
                <c:pt idx="469">
                  <c:v>390</c:v>
                </c:pt>
                <c:pt idx="470">
                  <c:v>373</c:v>
                </c:pt>
                <c:pt idx="471">
                  <c:v>350</c:v>
                </c:pt>
                <c:pt idx="472">
                  <c:v>334</c:v>
                </c:pt>
                <c:pt idx="473">
                  <c:v>313</c:v>
                </c:pt>
                <c:pt idx="474">
                  <c:v>295</c:v>
                </c:pt>
                <c:pt idx="475">
                  <c:v>277</c:v>
                </c:pt>
                <c:pt idx="476">
                  <c:v>262</c:v>
                </c:pt>
                <c:pt idx="477">
                  <c:v>246</c:v>
                </c:pt>
                <c:pt idx="478">
                  <c:v>231</c:v>
                </c:pt>
                <c:pt idx="479">
                  <c:v>217</c:v>
                </c:pt>
                <c:pt idx="480">
                  <c:v>202</c:v>
                </c:pt>
                <c:pt idx="481">
                  <c:v>191</c:v>
                </c:pt>
                <c:pt idx="482">
                  <c:v>186</c:v>
                </c:pt>
                <c:pt idx="483">
                  <c:v>181</c:v>
                </c:pt>
                <c:pt idx="484">
                  <c:v>175</c:v>
                </c:pt>
                <c:pt idx="485">
                  <c:v>165</c:v>
                </c:pt>
                <c:pt idx="486">
                  <c:v>166</c:v>
                </c:pt>
                <c:pt idx="487">
                  <c:v>171</c:v>
                </c:pt>
                <c:pt idx="488">
                  <c:v>169</c:v>
                </c:pt>
                <c:pt idx="489">
                  <c:v>170</c:v>
                </c:pt>
                <c:pt idx="490">
                  <c:v>165</c:v>
                </c:pt>
                <c:pt idx="491">
                  <c:v>165</c:v>
                </c:pt>
                <c:pt idx="492">
                  <c:v>171</c:v>
                </c:pt>
                <c:pt idx="493">
                  <c:v>171</c:v>
                </c:pt>
                <c:pt idx="494">
                  <c:v>167</c:v>
                </c:pt>
                <c:pt idx="495">
                  <c:v>168</c:v>
                </c:pt>
                <c:pt idx="496">
                  <c:v>169</c:v>
                </c:pt>
                <c:pt idx="497">
                  <c:v>170</c:v>
                </c:pt>
                <c:pt idx="498">
                  <c:v>175</c:v>
                </c:pt>
                <c:pt idx="499">
                  <c:v>176</c:v>
                </c:pt>
                <c:pt idx="500">
                  <c:v>180</c:v>
                </c:pt>
                <c:pt idx="501">
                  <c:v>187</c:v>
                </c:pt>
                <c:pt idx="502">
                  <c:v>197</c:v>
                </c:pt>
                <c:pt idx="503">
                  <c:v>198</c:v>
                </c:pt>
                <c:pt idx="504">
                  <c:v>200</c:v>
                </c:pt>
                <c:pt idx="505">
                  <c:v>205</c:v>
                </c:pt>
                <c:pt idx="506">
                  <c:v>212</c:v>
                </c:pt>
                <c:pt idx="507">
                  <c:v>217</c:v>
                </c:pt>
                <c:pt idx="508">
                  <c:v>221</c:v>
                </c:pt>
                <c:pt idx="509">
                  <c:v>229</c:v>
                </c:pt>
                <c:pt idx="510">
                  <c:v>228</c:v>
                </c:pt>
                <c:pt idx="511">
                  <c:v>230</c:v>
                </c:pt>
                <c:pt idx="512">
                  <c:v>240</c:v>
                </c:pt>
                <c:pt idx="513">
                  <c:v>245</c:v>
                </c:pt>
                <c:pt idx="514">
                  <c:v>255</c:v>
                </c:pt>
                <c:pt idx="515">
                  <c:v>267</c:v>
                </c:pt>
                <c:pt idx="516">
                  <c:v>274</c:v>
                </c:pt>
                <c:pt idx="517">
                  <c:v>289</c:v>
                </c:pt>
                <c:pt idx="518">
                  <c:v>301</c:v>
                </c:pt>
                <c:pt idx="519">
                  <c:v>304</c:v>
                </c:pt>
                <c:pt idx="520">
                  <c:v>314</c:v>
                </c:pt>
                <c:pt idx="521">
                  <c:v>315</c:v>
                </c:pt>
                <c:pt idx="522">
                  <c:v>322</c:v>
                </c:pt>
                <c:pt idx="523">
                  <c:v>332</c:v>
                </c:pt>
                <c:pt idx="524">
                  <c:v>338</c:v>
                </c:pt>
                <c:pt idx="525">
                  <c:v>348</c:v>
                </c:pt>
                <c:pt idx="526">
                  <c:v>360</c:v>
                </c:pt>
                <c:pt idx="527">
                  <c:v>372</c:v>
                </c:pt>
                <c:pt idx="528">
                  <c:v>378</c:v>
                </c:pt>
                <c:pt idx="529">
                  <c:v>380</c:v>
                </c:pt>
                <c:pt idx="530">
                  <c:v>389</c:v>
                </c:pt>
                <c:pt idx="531">
                  <c:v>402</c:v>
                </c:pt>
                <c:pt idx="532">
                  <c:v>412</c:v>
                </c:pt>
                <c:pt idx="533">
                  <c:v>426</c:v>
                </c:pt>
                <c:pt idx="534">
                  <c:v>446</c:v>
                </c:pt>
                <c:pt idx="535">
                  <c:v>444</c:v>
                </c:pt>
                <c:pt idx="536">
                  <c:v>446</c:v>
                </c:pt>
                <c:pt idx="537">
                  <c:v>450</c:v>
                </c:pt>
                <c:pt idx="538">
                  <c:v>456</c:v>
                </c:pt>
                <c:pt idx="539">
                  <c:v>465</c:v>
                </c:pt>
                <c:pt idx="540">
                  <c:v>468</c:v>
                </c:pt>
                <c:pt idx="541">
                  <c:v>473</c:v>
                </c:pt>
                <c:pt idx="542">
                  <c:v>482</c:v>
                </c:pt>
                <c:pt idx="543">
                  <c:v>501</c:v>
                </c:pt>
                <c:pt idx="544">
                  <c:v>507</c:v>
                </c:pt>
                <c:pt idx="545">
                  <c:v>519</c:v>
                </c:pt>
                <c:pt idx="546">
                  <c:v>521</c:v>
                </c:pt>
                <c:pt idx="547">
                  <c:v>525</c:v>
                </c:pt>
                <c:pt idx="548">
                  <c:v>537</c:v>
                </c:pt>
                <c:pt idx="549">
                  <c:v>539</c:v>
                </c:pt>
                <c:pt idx="550">
                  <c:v>549</c:v>
                </c:pt>
                <c:pt idx="551">
                  <c:v>556</c:v>
                </c:pt>
                <c:pt idx="552">
                  <c:v>551</c:v>
                </c:pt>
                <c:pt idx="553">
                  <c:v>557</c:v>
                </c:pt>
                <c:pt idx="554">
                  <c:v>561</c:v>
                </c:pt>
                <c:pt idx="555">
                  <c:v>567</c:v>
                </c:pt>
                <c:pt idx="556">
                  <c:v>580</c:v>
                </c:pt>
                <c:pt idx="557">
                  <c:v>585</c:v>
                </c:pt>
                <c:pt idx="558">
                  <c:v>601</c:v>
                </c:pt>
                <c:pt idx="559">
                  <c:v>607</c:v>
                </c:pt>
                <c:pt idx="560">
                  <c:v>604</c:v>
                </c:pt>
                <c:pt idx="561">
                  <c:v>611</c:v>
                </c:pt>
                <c:pt idx="562">
                  <c:v>599</c:v>
                </c:pt>
                <c:pt idx="563">
                  <c:v>613</c:v>
                </c:pt>
                <c:pt idx="564">
                  <c:v>621</c:v>
                </c:pt>
                <c:pt idx="565">
                  <c:v>622</c:v>
                </c:pt>
                <c:pt idx="566">
                  <c:v>619</c:v>
                </c:pt>
                <c:pt idx="567">
                  <c:v>617</c:v>
                </c:pt>
                <c:pt idx="568">
                  <c:v>610</c:v>
                </c:pt>
                <c:pt idx="569">
                  <c:v>607</c:v>
                </c:pt>
                <c:pt idx="570">
                  <c:v>609</c:v>
                </c:pt>
                <c:pt idx="571">
                  <c:v>606</c:v>
                </c:pt>
                <c:pt idx="572">
                  <c:v>611</c:v>
                </c:pt>
                <c:pt idx="573">
                  <c:v>615</c:v>
                </c:pt>
                <c:pt idx="574">
                  <c:v>612</c:v>
                </c:pt>
                <c:pt idx="575">
                  <c:v>608</c:v>
                </c:pt>
                <c:pt idx="576">
                  <c:v>611</c:v>
                </c:pt>
                <c:pt idx="577">
                  <c:v>613</c:v>
                </c:pt>
                <c:pt idx="578">
                  <c:v>617</c:v>
                </c:pt>
                <c:pt idx="579">
                  <c:v>609</c:v>
                </c:pt>
                <c:pt idx="580">
                  <c:v>608</c:v>
                </c:pt>
                <c:pt idx="581">
                  <c:v>602</c:v>
                </c:pt>
                <c:pt idx="582">
                  <c:v>599</c:v>
                </c:pt>
                <c:pt idx="583">
                  <c:v>603</c:v>
                </c:pt>
                <c:pt idx="584">
                  <c:v>608</c:v>
                </c:pt>
                <c:pt idx="585">
                  <c:v>612</c:v>
                </c:pt>
                <c:pt idx="586">
                  <c:v>614</c:v>
                </c:pt>
                <c:pt idx="587">
                  <c:v>614</c:v>
                </c:pt>
                <c:pt idx="588">
                  <c:v>615</c:v>
                </c:pt>
                <c:pt idx="589">
                  <c:v>606</c:v>
                </c:pt>
                <c:pt idx="590">
                  <c:v>596</c:v>
                </c:pt>
                <c:pt idx="591">
                  <c:v>594</c:v>
                </c:pt>
                <c:pt idx="592">
                  <c:v>606</c:v>
                </c:pt>
                <c:pt idx="593">
                  <c:v>617</c:v>
                </c:pt>
                <c:pt idx="594">
                  <c:v>620</c:v>
                </c:pt>
                <c:pt idx="595">
                  <c:v>628</c:v>
                </c:pt>
                <c:pt idx="596">
                  <c:v>635</c:v>
                </c:pt>
                <c:pt idx="597">
                  <c:v>638</c:v>
                </c:pt>
                <c:pt idx="598">
                  <c:v>647</c:v>
                </c:pt>
                <c:pt idx="599">
                  <c:v>658</c:v>
                </c:pt>
                <c:pt idx="600">
                  <c:v>669</c:v>
                </c:pt>
                <c:pt idx="601">
                  <c:v>682</c:v>
                </c:pt>
                <c:pt idx="602">
                  <c:v>684</c:v>
                </c:pt>
                <c:pt idx="603">
                  <c:v>677</c:v>
                </c:pt>
                <c:pt idx="604">
                  <c:v>668</c:v>
                </c:pt>
                <c:pt idx="605">
                  <c:v>672</c:v>
                </c:pt>
                <c:pt idx="606">
                  <c:v>683</c:v>
                </c:pt>
                <c:pt idx="607">
                  <c:v>683</c:v>
                </c:pt>
                <c:pt idx="608">
                  <c:v>673</c:v>
                </c:pt>
                <c:pt idx="609">
                  <c:v>660</c:v>
                </c:pt>
                <c:pt idx="610">
                  <c:v>663</c:v>
                </c:pt>
                <c:pt idx="611">
                  <c:v>655</c:v>
                </c:pt>
                <c:pt idx="612">
                  <c:v>667</c:v>
                </c:pt>
                <c:pt idx="613">
                  <c:v>666</c:v>
                </c:pt>
                <c:pt idx="614">
                  <c:v>670</c:v>
                </c:pt>
                <c:pt idx="615">
                  <c:v>675</c:v>
                </c:pt>
                <c:pt idx="616">
                  <c:v>679</c:v>
                </c:pt>
                <c:pt idx="617">
                  <c:v>692</c:v>
                </c:pt>
                <c:pt idx="618">
                  <c:v>692</c:v>
                </c:pt>
                <c:pt idx="619">
                  <c:v>702</c:v>
                </c:pt>
                <c:pt idx="620">
                  <c:v>717</c:v>
                </c:pt>
                <c:pt idx="621">
                  <c:v>732</c:v>
                </c:pt>
                <c:pt idx="622">
                  <c:v>737</c:v>
                </c:pt>
                <c:pt idx="623">
                  <c:v>755</c:v>
                </c:pt>
                <c:pt idx="624">
                  <c:v>763</c:v>
                </c:pt>
                <c:pt idx="625">
                  <c:v>781</c:v>
                </c:pt>
                <c:pt idx="626">
                  <c:v>818</c:v>
                </c:pt>
                <c:pt idx="627">
                  <c:v>840</c:v>
                </c:pt>
                <c:pt idx="628">
                  <c:v>849</c:v>
                </c:pt>
                <c:pt idx="629">
                  <c:v>859</c:v>
                </c:pt>
                <c:pt idx="630">
                  <c:v>867</c:v>
                </c:pt>
                <c:pt idx="631">
                  <c:v>894</c:v>
                </c:pt>
                <c:pt idx="632">
                  <c:v>907</c:v>
                </c:pt>
                <c:pt idx="633">
                  <c:v>928</c:v>
                </c:pt>
                <c:pt idx="634">
                  <c:v>933</c:v>
                </c:pt>
                <c:pt idx="635">
                  <c:v>939</c:v>
                </c:pt>
                <c:pt idx="636">
                  <c:v>948</c:v>
                </c:pt>
                <c:pt idx="637">
                  <c:v>959</c:v>
                </c:pt>
                <c:pt idx="638">
                  <c:v>960</c:v>
                </c:pt>
              </c:numCache>
            </c:numRef>
          </c:val>
          <c:smooth val="1"/>
          <c:extLst>
            <c:ext xmlns:c16="http://schemas.microsoft.com/office/drawing/2014/chart" uri="{C3380CC4-5D6E-409C-BE32-E72D297353CC}">
              <c16:uniqueId val="{00000002-EDF1-4AC2-A386-B2E645BD5197}"/>
            </c:ext>
          </c:extLst>
        </c:ser>
        <c:dLbls>
          <c:showLegendKey val="0"/>
          <c:showVal val="0"/>
          <c:showCatName val="0"/>
          <c:showSerName val="0"/>
          <c:showPercent val="0"/>
          <c:showBubbleSize val="0"/>
        </c:dLbls>
        <c:marker val="1"/>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48"/>
        <c:noMultiLvlLbl val="0"/>
      </c:catAx>
      <c:valAx>
        <c:axId val="6525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valAx>
      <c:spPr>
        <a:noFill/>
        <a:ln>
          <a:noFill/>
        </a:ln>
        <a:effectLst/>
      </c:spPr>
    </c:plotArea>
    <c:legend>
      <c:legendPos val="b"/>
      <c:layout>
        <c:manualLayout>
          <c:xMode val="edge"/>
          <c:yMode val="edge"/>
          <c:x val="7.8882810524336002E-4"/>
          <c:y val="0.93879309958050128"/>
          <c:w val="0.36728871811292557"/>
          <c:h val="6.10795810693191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Average Annual Growth in Households (Thousands)</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76950669627834978"/>
        </c:manualLayout>
      </c:layout>
      <c:barChart>
        <c:barDir val="col"/>
        <c:grouping val="clustered"/>
        <c:varyColors val="0"/>
        <c:ser>
          <c:idx val="0"/>
          <c:order val="0"/>
          <c:tx>
            <c:strRef>
              <c:f>Sheet1!$B$1</c:f>
              <c:strCache>
                <c:ptCount val="1"/>
                <c:pt idx="0">
                  <c:v>Total</c:v>
                </c:pt>
              </c:strCache>
            </c:strRef>
          </c:tx>
          <c:spPr>
            <a:solidFill>
              <a:srgbClr val="C05227"/>
            </a:solidFill>
            <a:ln>
              <a:noFill/>
            </a:ln>
            <a:effectLst/>
          </c:spPr>
          <c:invertIfNegative val="0"/>
          <c:cat>
            <c:strRef>
              <c:f>Sheet1!$A$2:$A$7</c:f>
              <c:strCache>
                <c:ptCount val="6"/>
                <c:pt idx="0">
                  <c:v>2011-2013</c:v>
                </c:pt>
                <c:pt idx="1">
                  <c:v>2013-2015</c:v>
                </c:pt>
                <c:pt idx="2">
                  <c:v>2015-2017</c:v>
                </c:pt>
                <c:pt idx="3">
                  <c:v>2017-2019</c:v>
                </c:pt>
                <c:pt idx="4">
                  <c:v>2019-2021</c:v>
                </c:pt>
                <c:pt idx="5">
                  <c:v>2021-2022</c:v>
                </c:pt>
              </c:strCache>
            </c:strRef>
          </c:cat>
          <c:val>
            <c:numRef>
              <c:f>Sheet1!$B$2:$B$7</c:f>
              <c:numCache>
                <c:formatCode>#,##0</c:formatCode>
                <c:ptCount val="6"/>
                <c:pt idx="0">
                  <c:v>871000</c:v>
                </c:pt>
                <c:pt idx="1">
                  <c:v>1248000</c:v>
                </c:pt>
                <c:pt idx="2">
                  <c:v>1030000</c:v>
                </c:pt>
                <c:pt idx="3">
                  <c:v>1460000</c:v>
                </c:pt>
                <c:pt idx="4">
                  <c:v>1984500</c:v>
                </c:pt>
                <c:pt idx="5">
                  <c:v>1636000</c:v>
                </c:pt>
              </c:numCache>
            </c:numRef>
          </c:val>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000000"/>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Annual Population Change (Millions)</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1325462919934906E-2"/>
          <c:y val="0.13958790407609306"/>
          <c:w val="0.95867453708006511"/>
          <c:h val="0.66979159656325016"/>
        </c:manualLayout>
      </c:layout>
      <c:barChart>
        <c:barDir val="col"/>
        <c:grouping val="stacked"/>
        <c:varyColors val="0"/>
        <c:ser>
          <c:idx val="0"/>
          <c:order val="0"/>
          <c:tx>
            <c:strRef>
              <c:f>Sheet1!$B$1</c:f>
              <c:strCache>
                <c:ptCount val="1"/>
                <c:pt idx="0">
                  <c:v>Natural Population Change</c:v>
                </c:pt>
              </c:strCache>
            </c:strRef>
          </c:tx>
          <c:spPr>
            <a:solidFill>
              <a:srgbClr val="C05227"/>
            </a:solidFill>
            <a:ln>
              <a:noFill/>
            </a:ln>
            <a:effectLst/>
          </c:spPr>
          <c:invertIfNegative val="0"/>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Sheet1!$B$2:$B$13</c:f>
              <c:numCache>
                <c:formatCode>#,##0</c:formatCode>
                <c:ptCount val="12"/>
                <c:pt idx="0">
                  <c:v>1461043</c:v>
                </c:pt>
                <c:pt idx="1">
                  <c:v>1435445</c:v>
                </c:pt>
                <c:pt idx="2">
                  <c:v>1332557</c:v>
                </c:pt>
                <c:pt idx="3">
                  <c:v>1380747</c:v>
                </c:pt>
                <c:pt idx="4">
                  <c:v>1292550</c:v>
                </c:pt>
                <c:pt idx="5">
                  <c:v>1267744</c:v>
                </c:pt>
                <c:pt idx="6">
                  <c:v>1101981</c:v>
                </c:pt>
                <c:pt idx="7">
                  <c:v>996200</c:v>
                </c:pt>
                <c:pt idx="8">
                  <c:v>923115</c:v>
                </c:pt>
                <c:pt idx="9">
                  <c:v>677141</c:v>
                </c:pt>
                <c:pt idx="10">
                  <c:v>144013</c:v>
                </c:pt>
                <c:pt idx="11">
                  <c:v>245080</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Net Immigration</c:v>
                </c:pt>
              </c:strCache>
            </c:strRef>
          </c:tx>
          <c:spPr>
            <a:solidFill>
              <a:srgbClr val="653052"/>
            </a:solidFill>
            <a:ln>
              <a:noFill/>
            </a:ln>
            <a:effectLst/>
          </c:spPr>
          <c:invertIfNegative val="0"/>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Sheet1!$C$2:$C$13</c:f>
              <c:numCache>
                <c:formatCode>#,##0</c:formatCode>
                <c:ptCount val="12"/>
                <c:pt idx="0">
                  <c:v>795295</c:v>
                </c:pt>
                <c:pt idx="1">
                  <c:v>858736</c:v>
                </c:pt>
                <c:pt idx="2">
                  <c:v>849728</c:v>
                </c:pt>
                <c:pt idx="3">
                  <c:v>945635</c:v>
                </c:pt>
                <c:pt idx="4">
                  <c:v>1060115</c:v>
                </c:pt>
                <c:pt idx="5">
                  <c:v>1065017</c:v>
                </c:pt>
                <c:pt idx="6">
                  <c:v>948392</c:v>
                </c:pt>
                <c:pt idx="7">
                  <c:v>719871</c:v>
                </c:pt>
                <c:pt idx="8">
                  <c:v>568639</c:v>
                </c:pt>
                <c:pt idx="9">
                  <c:v>477029</c:v>
                </c:pt>
                <c:pt idx="10">
                  <c:v>376029</c:v>
                </c:pt>
                <c:pt idx="11">
                  <c:v>1010923</c:v>
                </c:pt>
              </c:numCache>
            </c:numRef>
          </c:val>
          <c:extLst>
            <c:ext xmlns:c16="http://schemas.microsoft.com/office/drawing/2014/chart" uri="{C3380CC4-5D6E-409C-BE32-E72D297353CC}">
              <c16:uniqueId val="{00000000-A7F7-4652-AB42-A579AFE0E423}"/>
            </c:ext>
          </c:extLst>
        </c:ser>
        <c:dLbls>
          <c:showLegendKey val="0"/>
          <c:showVal val="0"/>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1.0461223228238504E-4"/>
          <c:y val="0.93309509388249556"/>
          <c:w val="0.35307103905451293"/>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Net Domestic</a:t>
            </a:r>
            <a:r>
              <a:rPr lang="en-US" sz="1600" b="1" baseline="0">
                <a:solidFill>
                  <a:schemeClr val="tx1">
                    <a:lumMod val="50000"/>
                  </a:schemeClr>
                </a:solidFill>
              </a:rPr>
              <a:t> Migration </a:t>
            </a:r>
            <a:r>
              <a:rPr lang="en-US" sz="1600" b="1">
                <a:solidFill>
                  <a:schemeClr val="tx1">
                    <a:lumMod val="50000"/>
                  </a:schemeClr>
                </a:solidFill>
              </a:rPr>
              <a:t>(Thousands)</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5869020962739616E-2"/>
          <c:y val="0.15722233438768871"/>
          <c:w val="0.93524570894412484"/>
          <c:h val="0.60141552818718169"/>
        </c:manualLayout>
      </c:layout>
      <c:barChart>
        <c:barDir val="col"/>
        <c:grouping val="clustered"/>
        <c:varyColors val="0"/>
        <c:ser>
          <c:idx val="0"/>
          <c:order val="0"/>
          <c:spPr>
            <a:solidFill>
              <a:schemeClr val="accent1"/>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Sheet1!$B$2:$M$2</c:f>
              <c:extLst/>
            </c:numRef>
          </c:val>
          <c:extLst>
            <c:ext xmlns:c16="http://schemas.microsoft.com/office/drawing/2014/chart" uri="{C3380CC4-5D6E-409C-BE32-E72D297353CC}">
              <c16:uniqueId val="{00000000-C347-44D6-B583-CDDE753BDE27}"/>
            </c:ext>
          </c:extLst>
        </c:ser>
        <c:ser>
          <c:idx val="1"/>
          <c:order val="1"/>
          <c:spPr>
            <a:solidFill>
              <a:schemeClr val="accent2"/>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Sheet1!$B$3:$M$3</c:f>
              <c:extLst/>
            </c:numRef>
          </c:val>
          <c:extLst>
            <c:ext xmlns:c16="http://schemas.microsoft.com/office/drawing/2014/chart" uri="{C3380CC4-5D6E-409C-BE32-E72D297353CC}">
              <c16:uniqueId val="{00000000-F262-4C60-B740-9F0D7F120F35}"/>
            </c:ext>
          </c:extLst>
        </c:ser>
        <c:ser>
          <c:idx val="2"/>
          <c:order val="2"/>
          <c:spPr>
            <a:solidFill>
              <a:schemeClr val="accent3"/>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Sheet1!$B$4:$M$4</c:f>
              <c:extLst/>
            </c:numRef>
          </c:val>
          <c:extLst>
            <c:ext xmlns:c16="http://schemas.microsoft.com/office/drawing/2014/chart" uri="{C3380CC4-5D6E-409C-BE32-E72D297353CC}">
              <c16:uniqueId val="{00000001-F262-4C60-B740-9F0D7F120F35}"/>
            </c:ext>
          </c:extLst>
        </c:ser>
        <c:ser>
          <c:idx val="3"/>
          <c:order val="3"/>
          <c:tx>
            <c:strRef>
              <c:f>Sheet1!$A$5</c:f>
              <c:strCache>
                <c:ptCount val="1"/>
                <c:pt idx="0">
                  <c:v>2019</c:v>
                </c:pt>
              </c:strCache>
            </c:strRef>
          </c:tx>
          <c:spPr>
            <a:solidFill>
              <a:srgbClr val="653052"/>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Sheet1!$B$5:$M$5</c:f>
              <c:numCache>
                <c:formatCode>#,##0</c:formatCode>
                <c:ptCount val="4"/>
                <c:pt idx="0">
                  <c:v>-442884</c:v>
                </c:pt>
                <c:pt idx="1">
                  <c:v>240888</c:v>
                </c:pt>
                <c:pt idx="2">
                  <c:v>222582</c:v>
                </c:pt>
                <c:pt idx="3">
                  <c:v>-20586</c:v>
                </c:pt>
              </c:numCache>
              <c:extLst/>
            </c:numRef>
          </c:val>
          <c:extLst>
            <c:ext xmlns:c16="http://schemas.microsoft.com/office/drawing/2014/chart" uri="{C3380CC4-5D6E-409C-BE32-E72D297353CC}">
              <c16:uniqueId val="{00000002-F262-4C60-B740-9F0D7F120F35}"/>
            </c:ext>
          </c:extLst>
        </c:ser>
        <c:ser>
          <c:idx val="4"/>
          <c:order val="4"/>
          <c:tx>
            <c:strRef>
              <c:f>Sheet1!$A$6</c:f>
              <c:strCache>
                <c:ptCount val="1"/>
                <c:pt idx="0">
                  <c:v>2020</c:v>
                </c:pt>
              </c:strCache>
            </c:strRef>
          </c:tx>
          <c:spPr>
            <a:solidFill>
              <a:srgbClr val="F3C669"/>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Sheet1!$B$6:$M$6</c:f>
              <c:numCache>
                <c:formatCode>#,##0</c:formatCode>
                <c:ptCount val="4"/>
                <c:pt idx="0">
                  <c:v>-472349</c:v>
                </c:pt>
                <c:pt idx="1">
                  <c:v>248392</c:v>
                </c:pt>
                <c:pt idx="2">
                  <c:v>243614</c:v>
                </c:pt>
                <c:pt idx="3">
                  <c:v>-19657</c:v>
                </c:pt>
              </c:numCache>
              <c:extLst/>
            </c:numRef>
          </c:val>
          <c:extLst>
            <c:ext xmlns:c16="http://schemas.microsoft.com/office/drawing/2014/chart" uri="{C3380CC4-5D6E-409C-BE32-E72D297353CC}">
              <c16:uniqueId val="{00000000-646A-4FA8-BD32-FA3BAE1874FF}"/>
            </c:ext>
          </c:extLst>
        </c:ser>
        <c:ser>
          <c:idx val="5"/>
          <c:order val="5"/>
          <c:tx>
            <c:strRef>
              <c:f>Sheet1!$A$7</c:f>
              <c:strCache>
                <c:ptCount val="1"/>
                <c:pt idx="0">
                  <c:v>2021</c:v>
                </c:pt>
              </c:strCache>
            </c:strRef>
          </c:tx>
          <c:spPr>
            <a:solidFill>
              <a:srgbClr val="C05227"/>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Sheet1!$B$7:$M$7</c:f>
              <c:numCache>
                <c:formatCode>#,##0</c:formatCode>
                <c:ptCount val="4"/>
                <c:pt idx="0">
                  <c:v>-1176677</c:v>
                </c:pt>
                <c:pt idx="1">
                  <c:v>446675</c:v>
                </c:pt>
                <c:pt idx="2">
                  <c:v>533201</c:v>
                </c:pt>
                <c:pt idx="3">
                  <c:v>196801</c:v>
                </c:pt>
              </c:numCache>
              <c:extLst/>
            </c:numRef>
          </c:val>
          <c:extLst>
            <c:ext xmlns:c16="http://schemas.microsoft.com/office/drawing/2014/chart" uri="{C3380CC4-5D6E-409C-BE32-E72D297353CC}">
              <c16:uniqueId val="{00000001-646A-4FA8-BD32-FA3BAE1874FF}"/>
            </c:ext>
          </c:extLst>
        </c:ser>
        <c:ser>
          <c:idx val="6"/>
          <c:order val="6"/>
          <c:tx>
            <c:strRef>
              <c:f>Sheet1!$A$8</c:f>
              <c:strCache>
                <c:ptCount val="1"/>
                <c:pt idx="0">
                  <c:v>2022</c:v>
                </c:pt>
              </c:strCache>
            </c:strRef>
          </c:tx>
          <c:spPr>
            <a:solidFill>
              <a:srgbClr val="507687"/>
            </a:solidFill>
            <a:ln>
              <a:noFill/>
            </a:ln>
            <a:effectLst/>
          </c:spPr>
          <c:invertIfNegative val="0"/>
          <c:cat>
            <c:strRef>
              <c:f>Sheet1!$B$1:$M$1</c:f>
              <c:strCache>
                <c:ptCount val="4"/>
                <c:pt idx="0">
                  <c:v>Large Metro 
Core</c:v>
                </c:pt>
                <c:pt idx="1">
                  <c:v>Large Metro 
Non-Core</c:v>
                </c:pt>
                <c:pt idx="2">
                  <c:v>All Other Metros</c:v>
                </c:pt>
                <c:pt idx="3">
                  <c:v>Non-Metro Areas</c:v>
                </c:pt>
              </c:strCache>
              <c:extLst/>
            </c:strRef>
          </c:cat>
          <c:val>
            <c:numRef>
              <c:f>Sheet1!$B$8:$M$8</c:f>
              <c:numCache>
                <c:formatCode>#,##0</c:formatCode>
                <c:ptCount val="4"/>
                <c:pt idx="0">
                  <c:v>-832283</c:v>
                </c:pt>
                <c:pt idx="1">
                  <c:v>203449</c:v>
                </c:pt>
                <c:pt idx="2">
                  <c:v>467881</c:v>
                </c:pt>
                <c:pt idx="3">
                  <c:v>160953</c:v>
                </c:pt>
              </c:numCache>
              <c:extLst/>
            </c:numRef>
          </c:val>
          <c:extLst>
            <c:ext xmlns:c16="http://schemas.microsoft.com/office/drawing/2014/chart" uri="{C3380CC4-5D6E-409C-BE32-E72D297353CC}">
              <c16:uniqueId val="{00000002-646A-4FA8-BD32-FA3BAE1874FF}"/>
            </c:ext>
          </c:extLst>
        </c:ser>
        <c:dLbls>
          <c:showLegendKey val="0"/>
          <c:showVal val="0"/>
          <c:showCatName val="0"/>
          <c:showSerName val="0"/>
          <c:showPercent val="0"/>
          <c:showBubbleSize val="0"/>
        </c:dLbls>
        <c:gapWidth val="100"/>
        <c:overlap val="-10"/>
        <c:axId val="2723360"/>
        <c:axId val="2725552"/>
      </c:barChart>
      <c:catAx>
        <c:axId val="27233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600000"/>
          <c:min val="-12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legend>
      <c:legendPos val="b"/>
      <c:layout>
        <c:manualLayout>
          <c:xMode val="edge"/>
          <c:yMode val="edge"/>
          <c:x val="2.5686365556959353E-4"/>
          <c:y val="0.94519550440810285"/>
          <c:w val="0.20523832879575715"/>
          <c:h val="5.48044955918971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8.64564E-8</cdr:x>
      <cdr:y>0.92678</cdr:y>
    </cdr:from>
    <cdr:to>
      <cdr:x>0.15687</cdr:x>
      <cdr:y>1</cdr:y>
    </cdr:to>
    <cdr:sp macro="" textlink="">
      <cdr:nvSpPr>
        <cdr:cNvPr id="2" name="TextBox 4">
          <a:extLst xmlns:a="http://schemas.openxmlformats.org/drawingml/2006/main">
            <a:ext uri="{FF2B5EF4-FFF2-40B4-BE49-F238E27FC236}">
              <a16:creationId xmlns:a16="http://schemas.microsoft.com/office/drawing/2014/main" id="{40B356D3-8E20-7C07-7F11-8A0FA331B6D6}"/>
            </a:ext>
          </a:extLst>
        </cdr:cNvPr>
        <cdr:cNvSpPr txBox="1"/>
      </cdr:nvSpPr>
      <cdr:spPr>
        <a:xfrm xmlns:a="http://schemas.openxmlformats.org/drawingml/2006/main">
          <a:off x="1" y="3895923"/>
          <a:ext cx="181444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1400" b="1" dirty="0">
              <a:solidFill>
                <a:schemeClr val="tx1">
                  <a:lumMod val="50000"/>
                </a:schemeClr>
              </a:solidFill>
            </a:rPr>
            <a:t>Household Income</a:t>
          </a:r>
        </a:p>
      </cdr:txBody>
    </cdr:sp>
  </cdr:relSizeAnchor>
</c:userShapes>
</file>

<file path=ppt/drawings/drawing2.xml><?xml version="1.0" encoding="utf-8"?>
<c:userShapes xmlns:c="http://schemas.openxmlformats.org/drawingml/2006/chart">
  <cdr:relSizeAnchor xmlns:cdr="http://schemas.openxmlformats.org/drawingml/2006/chartDrawing">
    <cdr:from>
      <cdr:x>0.76106</cdr:x>
      <cdr:y>0.15581</cdr:y>
    </cdr:from>
    <cdr:to>
      <cdr:x>0.98954</cdr:x>
      <cdr:y>0.75588</cdr:y>
    </cdr:to>
    <cdr:sp macro="" textlink="">
      <cdr:nvSpPr>
        <cdr:cNvPr id="6" name="Rectangle 5">
          <a:extLst xmlns:a="http://schemas.openxmlformats.org/drawingml/2006/main">
            <a:ext uri="{FF2B5EF4-FFF2-40B4-BE49-F238E27FC236}">
              <a16:creationId xmlns:a16="http://schemas.microsoft.com/office/drawing/2014/main" id="{61208446-F12D-B0A7-4003-8B33BA29204A}"/>
            </a:ext>
          </a:extLst>
        </cdr:cNvPr>
        <cdr:cNvSpPr/>
      </cdr:nvSpPr>
      <cdr:spPr>
        <a:xfrm xmlns:a="http://schemas.openxmlformats.org/drawingml/2006/main">
          <a:off x="8737599" y="694554"/>
          <a:ext cx="2623128" cy="2674947"/>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0.68127</cdr:x>
      <cdr:y>0</cdr:y>
    </cdr:from>
    <cdr:to>
      <cdr:x>1</cdr:x>
      <cdr:y>0.07722</cdr:y>
    </cdr:to>
    <cdr:sp macro="" textlink="">
      <cdr:nvSpPr>
        <cdr:cNvPr id="2" name="TextBox 1">
          <a:extLst xmlns:a="http://schemas.openxmlformats.org/drawingml/2006/main">
            <a:ext uri="{FF2B5EF4-FFF2-40B4-BE49-F238E27FC236}">
              <a16:creationId xmlns:a16="http://schemas.microsoft.com/office/drawing/2014/main" id="{AFBA51B5-6FB6-4063-ABD3-8648B70E97FD}"/>
            </a:ext>
          </a:extLst>
        </cdr:cNvPr>
        <cdr:cNvSpPr txBox="1"/>
      </cdr:nvSpPr>
      <cdr:spPr>
        <a:xfrm xmlns:a="http://schemas.openxmlformats.org/drawingml/2006/main">
          <a:off x="7879918" y="0"/>
          <a:ext cx="3686607" cy="324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chemeClr val="tx1">
                  <a:lumMod val="50000"/>
                </a:schemeClr>
              </a:solidFill>
            </a:rPr>
            <a:t>Homeownership Rate (Percent)</a:t>
          </a:r>
        </a:p>
      </cdr:txBody>
    </cdr:sp>
  </cdr:relSizeAnchor>
</c:userShapes>
</file>

<file path=ppt/drawings/drawing4.xml><?xml version="1.0" encoding="utf-8"?>
<c:userShapes xmlns:c="http://schemas.openxmlformats.org/drawingml/2006/chart">
  <cdr:relSizeAnchor xmlns:cdr="http://schemas.openxmlformats.org/drawingml/2006/chartDrawing">
    <cdr:from>
      <cdr:x>0.73748</cdr:x>
      <cdr:y>0</cdr:y>
    </cdr:from>
    <cdr:to>
      <cdr:x>1</cdr:x>
      <cdr:y>0.07722</cdr:y>
    </cdr:to>
    <cdr:sp macro="" textlink="">
      <cdr:nvSpPr>
        <cdr:cNvPr id="2" name="TextBox 1">
          <a:extLst xmlns:a="http://schemas.openxmlformats.org/drawingml/2006/main">
            <a:ext uri="{FF2B5EF4-FFF2-40B4-BE49-F238E27FC236}">
              <a16:creationId xmlns:a16="http://schemas.microsoft.com/office/drawing/2014/main" id="{AFBA51B5-6FB6-4063-ABD3-8648B70E97FD}"/>
            </a:ext>
          </a:extLst>
        </cdr:cNvPr>
        <cdr:cNvSpPr txBox="1"/>
      </cdr:nvSpPr>
      <cdr:spPr>
        <a:xfrm xmlns:a="http://schemas.openxmlformats.org/drawingml/2006/main">
          <a:off x="8530080" y="0"/>
          <a:ext cx="3036445" cy="324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err="1">
              <a:solidFill>
                <a:schemeClr val="tx1">
                  <a:lumMod val="50000"/>
                </a:schemeClr>
              </a:solidFill>
            </a:rPr>
            <a:t>Rentership</a:t>
          </a:r>
          <a:r>
            <a:rPr lang="en-US" sz="1600" b="1" dirty="0">
              <a:solidFill>
                <a:schemeClr val="tx1">
                  <a:lumMod val="50000"/>
                </a:schemeClr>
              </a:solidFill>
            </a:rPr>
            <a:t> Rate (Percent)</a:t>
          </a:r>
        </a:p>
      </cdr:txBody>
    </cdr:sp>
  </cdr:relSizeAnchor>
</c:userShapes>
</file>

<file path=ppt/drawings/drawing5.xml><?xml version="1.0" encoding="utf-8"?>
<c:userShapes xmlns:c="http://schemas.openxmlformats.org/drawingml/2006/chart">
  <cdr:relSizeAnchor xmlns:cdr="http://schemas.openxmlformats.org/drawingml/2006/chartDrawing">
    <cdr:from>
      <cdr:x>0.07571</cdr:x>
      <cdr:y>0.93274</cdr:y>
    </cdr:from>
    <cdr:to>
      <cdr:x>0.18682</cdr:x>
      <cdr:y>1</cdr:y>
    </cdr:to>
    <cdr:sp macro="" textlink="">
      <cdr:nvSpPr>
        <cdr:cNvPr id="4" name="TextBox 1">
          <a:extLst xmlns:a="http://schemas.openxmlformats.org/drawingml/2006/main">
            <a:ext uri="{FF2B5EF4-FFF2-40B4-BE49-F238E27FC236}">
              <a16:creationId xmlns:a16="http://schemas.microsoft.com/office/drawing/2014/main" id="{D72A3416-51F8-1F4D-862F-024F54AB9251}"/>
            </a:ext>
          </a:extLst>
        </cdr:cNvPr>
        <cdr:cNvSpPr txBox="1"/>
      </cdr:nvSpPr>
      <cdr:spPr>
        <a:xfrm xmlns:a="http://schemas.openxmlformats.org/drawingml/2006/main">
          <a:off x="623047" y="4226859"/>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0.32899</cdr:x>
      <cdr:y>0.80703</cdr:y>
    </cdr:from>
    <cdr:to>
      <cdr:x>0.53669</cdr:x>
      <cdr:y>0.86549</cdr:y>
    </cdr:to>
    <cdr:sp macro="" textlink="">
      <cdr:nvSpPr>
        <cdr:cNvPr id="2" name="TextBox 1">
          <a:extLst xmlns:a="http://schemas.openxmlformats.org/drawingml/2006/main">
            <a:ext uri="{FF2B5EF4-FFF2-40B4-BE49-F238E27FC236}">
              <a16:creationId xmlns:a16="http://schemas.microsoft.com/office/drawing/2014/main" id="{DFE549E6-A8E9-48D2-A686-7109D1DDFBA2}"/>
            </a:ext>
          </a:extLst>
        </cdr:cNvPr>
        <cdr:cNvSpPr txBox="1"/>
      </cdr:nvSpPr>
      <cdr:spPr>
        <a:xfrm xmlns:a="http://schemas.openxmlformats.org/drawingml/2006/main">
          <a:off x="3805397" y="3520912"/>
          <a:ext cx="2402479" cy="255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Household Income</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0.92504</cdr:y>
    </cdr:from>
    <cdr:to>
      <cdr:x>0.25146</cdr:x>
      <cdr:y>1</cdr:y>
    </cdr:to>
    <cdr:sp macro="" textlink="">
      <cdr:nvSpPr>
        <cdr:cNvPr id="2" name="TextBox 1">
          <a:extLst xmlns:a="http://schemas.openxmlformats.org/drawingml/2006/main">
            <a:ext uri="{FF2B5EF4-FFF2-40B4-BE49-F238E27FC236}">
              <a16:creationId xmlns:a16="http://schemas.microsoft.com/office/drawing/2014/main" id="{B6A56821-FD55-EA4B-4DF5-D1AF963FEC06}"/>
            </a:ext>
          </a:extLst>
        </cdr:cNvPr>
        <cdr:cNvSpPr txBox="1"/>
      </cdr:nvSpPr>
      <cdr:spPr>
        <a:xfrm xmlns:a="http://schemas.openxmlformats.org/drawingml/2006/main">
          <a:off x="0" y="3888590"/>
          <a:ext cx="2908518" cy="315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Race/Ethnicity of Neighbors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DADB9-B813-4AC6-965F-01E3C8171673}" type="slidenum">
              <a:rPr lang="en-US" smtClean="0"/>
              <a:t>5</a:t>
            </a:fld>
            <a:endParaRPr lang="en-US"/>
          </a:p>
        </p:txBody>
      </p:sp>
    </p:spTree>
    <p:extLst>
      <p:ext uri="{BB962C8B-B14F-4D97-AF65-F5344CB8AC3E}">
        <p14:creationId xmlns:p14="http://schemas.microsoft.com/office/powerpoint/2010/main" val="228902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11</a:t>
            </a:fld>
            <a:endParaRPr lang="en-US"/>
          </a:p>
        </p:txBody>
      </p:sp>
    </p:spTree>
    <p:extLst>
      <p:ext uri="{BB962C8B-B14F-4D97-AF65-F5344CB8AC3E}">
        <p14:creationId xmlns:p14="http://schemas.microsoft.com/office/powerpoint/2010/main" val="386447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codepen.io</a:t>
            </a:r>
            <a:r>
              <a:rPr lang="en-US"/>
              <a:t>/JCHS-Riordan/full/</a:t>
            </a:r>
            <a:r>
              <a:rPr lang="en-US" err="1"/>
              <a:t>xxyKrWM</a:t>
            </a:r>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15</a:t>
            </a:fld>
            <a:endParaRPr lang="en-US"/>
          </a:p>
        </p:txBody>
      </p:sp>
    </p:spTree>
    <p:extLst>
      <p:ext uri="{BB962C8B-B14F-4D97-AF65-F5344CB8AC3E}">
        <p14:creationId xmlns:p14="http://schemas.microsoft.com/office/powerpoint/2010/main" val="310689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16</a:t>
            </a:fld>
            <a:endParaRPr lang="en-US"/>
          </a:p>
        </p:txBody>
      </p:sp>
    </p:spTree>
    <p:extLst>
      <p:ext uri="{BB962C8B-B14F-4D97-AF65-F5344CB8AC3E}">
        <p14:creationId xmlns:p14="http://schemas.microsoft.com/office/powerpoint/2010/main" val="13642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1CDADB9-B813-4AC6-965F-01E3C8171673}" type="slidenum">
              <a:rPr lang="en-US" smtClean="0"/>
              <a:t>19</a:t>
            </a:fld>
            <a:endParaRPr lang="en-US"/>
          </a:p>
        </p:txBody>
      </p:sp>
    </p:spTree>
    <p:extLst>
      <p:ext uri="{BB962C8B-B14F-4D97-AF65-F5344CB8AC3E}">
        <p14:creationId xmlns:p14="http://schemas.microsoft.com/office/powerpoint/2010/main" val="3162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24</a:t>
            </a:fld>
            <a:endParaRPr lang="en-US"/>
          </a:p>
        </p:txBody>
      </p:sp>
    </p:spTree>
    <p:extLst>
      <p:ext uri="{BB962C8B-B14F-4D97-AF65-F5344CB8AC3E}">
        <p14:creationId xmlns:p14="http://schemas.microsoft.com/office/powerpoint/2010/main" val="136682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30</a:t>
            </a:fld>
            <a:endParaRPr lang="en-US"/>
          </a:p>
        </p:txBody>
      </p:sp>
    </p:spTree>
    <p:extLst>
      <p:ext uri="{BB962C8B-B14F-4D97-AF65-F5344CB8AC3E}">
        <p14:creationId xmlns:p14="http://schemas.microsoft.com/office/powerpoint/2010/main" val="30237991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dirty="0"/>
              <a:t>The State of the Nation’s Housing 2023 Figure Data (Public)</a:t>
            </a:r>
          </a:p>
        </p:txBody>
      </p:sp>
    </p:spTree>
    <p:extLst>
      <p:ext uri="{BB962C8B-B14F-4D97-AF65-F5344CB8AC3E}">
        <p14:creationId xmlns:p14="http://schemas.microsoft.com/office/powerpoint/2010/main" val="27562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09A3FA-7915-4808-B63B-E6871E2729AC}"/>
              </a:ext>
            </a:extLst>
          </p:cNvPr>
          <p:cNvSpPr>
            <a:spLocks noGrp="1"/>
          </p:cNvSpPr>
          <p:nvPr>
            <p:ph type="title"/>
          </p:nvPr>
        </p:nvSpPr>
        <p:spPr/>
        <p:txBody>
          <a:bodyPr/>
          <a:lstStyle/>
          <a:p>
            <a:r>
              <a:rPr lang="en-US" sz="2800" dirty="0">
                <a:solidFill>
                  <a:srgbClr val="653052"/>
                </a:solidFill>
              </a:rPr>
              <a:t>Figure 9: Across the Country, Rent Growth Slowed in Early 2023</a:t>
            </a:r>
          </a:p>
        </p:txBody>
      </p:sp>
      <p:sp>
        <p:nvSpPr>
          <p:cNvPr id="3" name="Rectangle 2">
            <a:extLst>
              <a:ext uri="{FF2B5EF4-FFF2-40B4-BE49-F238E27FC236}">
                <a16:creationId xmlns:a16="http://schemas.microsoft.com/office/drawing/2014/main" id="{19EFF3EE-4651-48F3-5446-CABFDE166C27}"/>
              </a:ext>
              <a:ext uri="{C183D7F6-B498-43B3-948B-1728B52AA6E4}">
                <adec:decorative xmlns:adec="http://schemas.microsoft.com/office/drawing/2017/decorative" val="1"/>
              </a:ext>
            </a:extLst>
          </p:cNvPr>
          <p:cNvSpPr/>
          <p:nvPr/>
        </p:nvSpPr>
        <p:spPr>
          <a:xfrm>
            <a:off x="3548741" y="2166580"/>
            <a:ext cx="2699658" cy="257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B1420B-3D76-D38F-DFFE-457BD0E70DEE}"/>
              </a:ext>
              <a:ext uri="{C183D7F6-B498-43B3-948B-1728B52AA6E4}">
                <adec:decorative xmlns:adec="http://schemas.microsoft.com/office/drawing/2017/decorative" val="1"/>
              </a:ext>
            </a:extLst>
          </p:cNvPr>
          <p:cNvSpPr/>
          <p:nvPr/>
        </p:nvSpPr>
        <p:spPr>
          <a:xfrm>
            <a:off x="8958942" y="2166580"/>
            <a:ext cx="2699658" cy="257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C456C156-9274-6313-6005-5D5ACCCF32E9}"/>
              </a:ext>
              <a:ext uri="{C183D7F6-B498-43B3-948B-1728B52AA6E4}">
                <adec:decorative xmlns:adec="http://schemas.microsoft.com/office/drawing/2017/decorative" val="1"/>
              </a:ext>
            </a:extLst>
          </p:cNvPr>
          <p:cNvSpPr txBox="1"/>
          <p:nvPr/>
        </p:nvSpPr>
        <p:spPr>
          <a:xfrm>
            <a:off x="1429563" y="5133598"/>
            <a:ext cx="1422495"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West</a:t>
            </a:r>
          </a:p>
        </p:txBody>
      </p:sp>
      <p:sp>
        <p:nvSpPr>
          <p:cNvPr id="8" name="TextBox 1">
            <a:extLst>
              <a:ext uri="{FF2B5EF4-FFF2-40B4-BE49-F238E27FC236}">
                <a16:creationId xmlns:a16="http://schemas.microsoft.com/office/drawing/2014/main" id="{7A7876EE-CC54-5D65-0766-35FA1984556F}"/>
              </a:ext>
              <a:ext uri="{C183D7F6-B498-43B3-948B-1728B52AA6E4}">
                <adec:decorative xmlns:adec="http://schemas.microsoft.com/office/drawing/2017/decorative" val="1"/>
              </a:ext>
            </a:extLst>
          </p:cNvPr>
          <p:cNvSpPr txBox="1"/>
          <p:nvPr/>
        </p:nvSpPr>
        <p:spPr>
          <a:xfrm>
            <a:off x="4187322" y="5133598"/>
            <a:ext cx="1422495"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South</a:t>
            </a:r>
          </a:p>
        </p:txBody>
      </p:sp>
      <p:sp>
        <p:nvSpPr>
          <p:cNvPr id="9" name="TextBox 1">
            <a:extLst>
              <a:ext uri="{FF2B5EF4-FFF2-40B4-BE49-F238E27FC236}">
                <a16:creationId xmlns:a16="http://schemas.microsoft.com/office/drawing/2014/main" id="{ECEE1D7E-56A6-181E-54D2-45CAB426671D}"/>
              </a:ext>
              <a:ext uri="{C183D7F6-B498-43B3-948B-1728B52AA6E4}">
                <adec:decorative xmlns:adec="http://schemas.microsoft.com/office/drawing/2017/decorative" val="1"/>
              </a:ext>
            </a:extLst>
          </p:cNvPr>
          <p:cNvSpPr txBox="1"/>
          <p:nvPr/>
        </p:nvSpPr>
        <p:spPr>
          <a:xfrm>
            <a:off x="9587709" y="5133598"/>
            <a:ext cx="1422495"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Midwest</a:t>
            </a:r>
          </a:p>
        </p:txBody>
      </p:sp>
      <p:sp>
        <p:nvSpPr>
          <p:cNvPr id="10" name="TextBox 1">
            <a:extLst>
              <a:ext uri="{FF2B5EF4-FFF2-40B4-BE49-F238E27FC236}">
                <a16:creationId xmlns:a16="http://schemas.microsoft.com/office/drawing/2014/main" id="{DAE6D309-7C34-A252-D53B-B573A0BB51CC}"/>
              </a:ext>
              <a:ext uri="{C183D7F6-B498-43B3-948B-1728B52AA6E4}">
                <adec:decorative xmlns:adec="http://schemas.microsoft.com/office/drawing/2017/decorative" val="1"/>
              </a:ext>
            </a:extLst>
          </p:cNvPr>
          <p:cNvSpPr txBox="1"/>
          <p:nvPr/>
        </p:nvSpPr>
        <p:spPr>
          <a:xfrm>
            <a:off x="6906986" y="5133598"/>
            <a:ext cx="1422495"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Northeast</a:t>
            </a:r>
          </a:p>
        </p:txBody>
      </p:sp>
      <p:pic>
        <p:nvPicPr>
          <p:cNvPr id="13" name="Figure 9" descr="The chart shows the asking rent for the metro areas in each region with the lowest and highest annual change in asking rents in 2023q1 for two time periods: 2022q1 and 2023q1. The pace of rent growth slowed in every metro area. In Phoenix, asking rents in the professionally managed apartment sector declined 1.9 percent year over year in 2023q1, down from 25.6 percent growth one year earlier. In Atlanta, asking rents rose just 1.8 percent in early 2023 compared to 20.4 percent growth a year ago.">
            <a:extLst>
              <a:ext uri="{FF2B5EF4-FFF2-40B4-BE49-F238E27FC236}">
                <a16:creationId xmlns:a16="http://schemas.microsoft.com/office/drawing/2014/main" id="{3CBBF3C5-C979-0D4C-8288-F9827A6A9E7B}"/>
              </a:ext>
            </a:extLst>
          </p:cNvPr>
          <p:cNvPicPr>
            <a:picLocks noGrp="1" noChangeAspect="1"/>
          </p:cNvPicPr>
          <p:nvPr>
            <p:ph idx="1"/>
          </p:nvPr>
        </p:nvPicPr>
        <p:blipFill>
          <a:blip r:embed="rId2"/>
          <a:stretch>
            <a:fillRect/>
          </a:stretch>
        </p:blipFill>
        <p:spPr/>
      </p:pic>
      <p:sp>
        <p:nvSpPr>
          <p:cNvPr id="4" name="Figure 9 Notes and Source">
            <a:extLst>
              <a:ext uri="{FF2B5EF4-FFF2-40B4-BE49-F238E27FC236}">
                <a16:creationId xmlns:a16="http://schemas.microsoft.com/office/drawing/2014/main" id="{05200A10-BB27-4F7E-B22F-F7FF3165DDA9}"/>
              </a:ext>
            </a:extLst>
          </p:cNvPr>
          <p:cNvSpPr>
            <a:spLocks noGrp="1"/>
          </p:cNvSpPr>
          <p:nvPr>
            <p:ph type="body" sz="quarter" idx="10"/>
          </p:nvPr>
        </p:nvSpPr>
        <p:spPr/>
        <p:txBody>
          <a:bodyPr/>
          <a:lstStyle/>
          <a:p>
            <a:r>
              <a:rPr lang="en-US"/>
              <a:t>Notes: Asking rents are for professionally managed apartments in buildings with five or more units. Figure shows the markets in each region with the lowest and highest annual change in asking rents in 2023q1.</a:t>
            </a:r>
          </a:p>
          <a:p>
            <a:r>
              <a:rPr lang="en-US"/>
              <a:t>Source: JCHS tabulations of RealPage data.</a:t>
            </a:r>
          </a:p>
        </p:txBody>
      </p:sp>
    </p:spTree>
    <p:extLst>
      <p:ext uri="{BB962C8B-B14F-4D97-AF65-F5344CB8AC3E}">
        <p14:creationId xmlns:p14="http://schemas.microsoft.com/office/powerpoint/2010/main" val="3687247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7C9A441-12C4-4D07-B8E1-18E16102C7F9}"/>
              </a:ext>
            </a:extLst>
          </p:cNvPr>
          <p:cNvSpPr>
            <a:spLocks noGrp="1"/>
          </p:cNvSpPr>
          <p:nvPr>
            <p:ph type="title"/>
          </p:nvPr>
        </p:nvSpPr>
        <p:spPr/>
        <p:txBody>
          <a:bodyPr/>
          <a:lstStyle/>
          <a:p>
            <a:r>
              <a:rPr lang="en-US" dirty="0">
                <a:solidFill>
                  <a:srgbClr val="653052"/>
                </a:solidFill>
              </a:rPr>
              <a:t>Figure 10: Demand for Professionally Managed Apartments Fell Sharply into Early 2023</a:t>
            </a:r>
            <a:endParaRPr lang="en-US" dirty="0">
              <a:solidFill>
                <a:srgbClr val="653052"/>
              </a:solidFill>
              <a:highlight>
                <a:srgbClr val="00FF00"/>
              </a:highlight>
            </a:endParaRPr>
          </a:p>
        </p:txBody>
      </p:sp>
      <p:pic>
        <p:nvPicPr>
          <p:cNvPr id="7" name="Figure 10" descr="The chart shows the annual change in occupied rental units in the professionally managed apartment market from 2012 through the first quarter of 2023. Fully 177,000 renters left the market on a four-quarter trailing basis early in 2023, down from the 698,000 net increase one year earlier during the pandemic surge.">
            <a:extLst>
              <a:ext uri="{FF2B5EF4-FFF2-40B4-BE49-F238E27FC236}">
                <a16:creationId xmlns:a16="http://schemas.microsoft.com/office/drawing/2014/main" id="{D0D719F5-C205-6088-DC1C-4F95DAD59DD2}"/>
              </a:ext>
            </a:extLst>
          </p:cNvPr>
          <p:cNvPicPr>
            <a:picLocks noGrp="1" noChangeAspect="1"/>
          </p:cNvPicPr>
          <p:nvPr>
            <p:ph idx="1"/>
          </p:nvPr>
        </p:nvPicPr>
        <p:blipFill>
          <a:blip r:embed="rId3"/>
          <a:stretch>
            <a:fillRect/>
          </a:stretch>
        </p:blipFill>
        <p:spPr>
          <a:xfrm>
            <a:off x="478423" y="1573213"/>
            <a:ext cx="11146255" cy="4203700"/>
          </a:xfrm>
        </p:spPr>
      </p:pic>
      <p:sp>
        <p:nvSpPr>
          <p:cNvPr id="4" name="Figure 10 Notes and Source">
            <a:extLst>
              <a:ext uri="{FF2B5EF4-FFF2-40B4-BE49-F238E27FC236}">
                <a16:creationId xmlns:a16="http://schemas.microsoft.com/office/drawing/2014/main" id="{B221E26B-6F48-46C2-B28D-34FBD405ABDF}"/>
              </a:ext>
            </a:extLst>
          </p:cNvPr>
          <p:cNvSpPr>
            <a:spLocks noGrp="1"/>
          </p:cNvSpPr>
          <p:nvPr>
            <p:ph type="body" sz="quarter" idx="10"/>
          </p:nvPr>
        </p:nvSpPr>
        <p:spPr>
          <a:xfrm>
            <a:off x="267855" y="5914637"/>
            <a:ext cx="10742349" cy="533511"/>
          </a:xfrm>
        </p:spPr>
        <p:txBody>
          <a:bodyPr/>
          <a:lstStyle/>
          <a:p>
            <a:r>
              <a:rPr lang="en-US"/>
              <a:t>Note: Data are for professionally managed apartment buildings with five or more units.</a:t>
            </a:r>
          </a:p>
          <a:p>
            <a:r>
              <a:rPr lang="en-US"/>
              <a:t>Source: JCHS tabulations of RealPage data.</a:t>
            </a:r>
          </a:p>
        </p:txBody>
      </p:sp>
    </p:spTree>
    <p:extLst>
      <p:ext uri="{BB962C8B-B14F-4D97-AF65-F5344CB8AC3E}">
        <p14:creationId xmlns:p14="http://schemas.microsoft.com/office/powerpoint/2010/main" val="366172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471563" cy="890253"/>
          </a:xfrm>
        </p:spPr>
        <p:txBody>
          <a:bodyPr/>
          <a:lstStyle/>
          <a:p>
            <a:r>
              <a:rPr lang="en-US" sz="2800" dirty="0">
                <a:solidFill>
                  <a:srgbClr val="653052"/>
                </a:solidFill>
              </a:rPr>
              <a:t>Figure 11: Construction Pipeline Hovers Near Record High in Early 2023, Fueled by Multifamily Development</a:t>
            </a:r>
          </a:p>
        </p:txBody>
      </p:sp>
      <p:graphicFrame>
        <p:nvGraphicFramePr>
          <p:cNvPr id="10" name="Figure 11" descr="The number of housing units under construction remained near record highs through early 2023, as the number of multifamily units under construction continued to grow to its highest level in nearly 50 years. Indeed, 1.7 million housing units were under construction in March 2023, including 818,000 multifamily units.">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2197157811"/>
              </p:ext>
            </p:extLst>
          </p:nvPr>
        </p:nvGraphicFramePr>
        <p:xfrm>
          <a:off x="268288" y="1255946"/>
          <a:ext cx="11312495" cy="4738648"/>
        </p:xfrm>
        <a:graphic>
          <a:graphicData uri="http://schemas.openxmlformats.org/drawingml/2006/chart">
            <c:chart xmlns:c="http://schemas.openxmlformats.org/drawingml/2006/chart" xmlns:r="http://schemas.openxmlformats.org/officeDocument/2006/relationships" r:id="rId2"/>
          </a:graphicData>
        </a:graphic>
      </p:graphicFrame>
      <p:sp>
        <p:nvSpPr>
          <p:cNvPr id="13" name="Figure 11 Note and Source">
            <a:extLst>
              <a:ext uri="{FF2B5EF4-FFF2-40B4-BE49-F238E27FC236}">
                <a16:creationId xmlns:a16="http://schemas.microsoft.com/office/drawing/2014/main" id="{A927408C-2039-4602-A056-82E098AF8698}"/>
              </a:ext>
            </a:extLst>
          </p:cNvPr>
          <p:cNvSpPr>
            <a:spLocks noGrp="1"/>
          </p:cNvSpPr>
          <p:nvPr>
            <p:ph type="body" sz="quarter" idx="10"/>
          </p:nvPr>
        </p:nvSpPr>
        <p:spPr>
          <a:xfrm>
            <a:off x="235492" y="5994594"/>
            <a:ext cx="11312495" cy="533511"/>
          </a:xfrm>
        </p:spPr>
        <p:txBody>
          <a:bodyPr/>
          <a:lstStyle/>
          <a:p>
            <a:r>
              <a:rPr lang="en-US"/>
              <a:t>Source: JCHS tabulations of US Census Bureau, New Residential Construction.</a:t>
            </a:r>
          </a:p>
        </p:txBody>
      </p:sp>
    </p:spTree>
    <p:extLst>
      <p:ext uri="{BB962C8B-B14F-4D97-AF65-F5344CB8AC3E}">
        <p14:creationId xmlns:p14="http://schemas.microsoft.com/office/powerpoint/2010/main" val="3255855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653052"/>
                </a:solidFill>
              </a:rPr>
              <a:t>Figure 12: Household Growth Slowed in 2022 but Remained Above Pre-Pandemic Levels</a:t>
            </a:r>
          </a:p>
        </p:txBody>
      </p:sp>
      <p:graphicFrame>
        <p:nvGraphicFramePr>
          <p:cNvPr id="9" name="Figure 12" descr="The number of households in the US increased by 1.6 million between 2021 and 2022, a rate lower than the 2.0 million annual average growth between 2019 and 2021, but still above the 1.5 million annual pre-pandemic average between 2017 and 2019 and even further above levels from earlier in the 2010s.">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1048720981"/>
              </p:ext>
            </p:extLst>
          </p:nvPr>
        </p:nvGraphicFramePr>
        <p:xfrm>
          <a:off x="312737" y="1255378"/>
          <a:ext cx="11566525" cy="4672456"/>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2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Source: JCHS tabulations of US Census Bureau, Housing Vacancy Surveys.</a:t>
            </a:r>
            <a:endParaRPr lang="en-US" b="1"/>
          </a:p>
        </p:txBody>
      </p:sp>
    </p:spTree>
    <p:extLst>
      <p:ext uri="{BB962C8B-B14F-4D97-AF65-F5344CB8AC3E}">
        <p14:creationId xmlns:p14="http://schemas.microsoft.com/office/powerpoint/2010/main" val="379990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653052"/>
                </a:solidFill>
              </a:rPr>
              <a:t>Figure 13: Population Growth Still Near Record Lows in 2022, Despite a Rebound in Immigration</a:t>
            </a:r>
          </a:p>
        </p:txBody>
      </p:sp>
      <p:graphicFrame>
        <p:nvGraphicFramePr>
          <p:cNvPr id="9" name="Figure 13" descr="After averaging around 2.25 million per year in 2011 through 2016, annual population growth in the US dropped sharply between 2016 and 2021, ultimately hitting just 520,000 in 2021. Population growth rebounded to 1.25 million in 2022, due largely to immigration gains jumping from 376,000 in 2021 to 1.0 million in 2022. ">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2733816253"/>
              </p:ext>
            </p:extLst>
          </p:nvPr>
        </p:nvGraphicFramePr>
        <p:xfrm>
          <a:off x="268288" y="1265238"/>
          <a:ext cx="1156652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3 Notes and Source">
            <a:extLst>
              <a:ext uri="{FF2B5EF4-FFF2-40B4-BE49-F238E27FC236}">
                <a16:creationId xmlns:a16="http://schemas.microsoft.com/office/drawing/2014/main" id="{D7EDB3FB-9DAE-DE4B-8270-FA294774D15B}"/>
              </a:ext>
            </a:extLst>
          </p:cNvPr>
          <p:cNvSpPr>
            <a:spLocks noGrp="1"/>
          </p:cNvSpPr>
          <p:nvPr>
            <p:ph type="body" sz="quarter" idx="10"/>
          </p:nvPr>
        </p:nvSpPr>
        <p:spPr>
          <a:xfrm>
            <a:off x="267855" y="5943709"/>
            <a:ext cx="10742349" cy="533511"/>
          </a:xfrm>
        </p:spPr>
        <p:txBody>
          <a:bodyPr/>
          <a:lstStyle/>
          <a:p>
            <a:r>
              <a:rPr lang="en-US" dirty="0"/>
              <a:t>Note: Natural population change is the difference between births and deaths. </a:t>
            </a:r>
          </a:p>
          <a:p>
            <a:r>
              <a:rPr lang="en-US" dirty="0"/>
              <a:t>Source: JCHS tabulations of US Census Bureau, Population Estimates Program.</a:t>
            </a:r>
            <a:endParaRPr lang="en-US" b="1" dirty="0"/>
          </a:p>
        </p:txBody>
      </p:sp>
    </p:spTree>
    <p:extLst>
      <p:ext uri="{BB962C8B-B14F-4D97-AF65-F5344CB8AC3E}">
        <p14:creationId xmlns:p14="http://schemas.microsoft.com/office/powerpoint/2010/main" val="111522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CC08D1F-67DA-1B90-18A0-8B01294FC726}"/>
              </a:ext>
            </a:extLst>
          </p:cNvPr>
          <p:cNvSpPr>
            <a:spLocks noGrp="1"/>
          </p:cNvSpPr>
          <p:nvPr>
            <p:ph type="title"/>
          </p:nvPr>
        </p:nvSpPr>
        <p:spPr>
          <a:xfrm>
            <a:off x="267855" y="298115"/>
            <a:ext cx="11566879" cy="890253"/>
          </a:xfrm>
        </p:spPr>
        <p:txBody>
          <a:bodyPr/>
          <a:lstStyle/>
          <a:p>
            <a:r>
              <a:rPr lang="en-US" dirty="0">
                <a:solidFill>
                  <a:srgbClr val="653052"/>
                </a:solidFill>
              </a:rPr>
              <a:t>Figure 14: Immigration Was the Largest Source of Population Growth in Nearly a Third of Counties in 2022</a:t>
            </a:r>
          </a:p>
        </p:txBody>
      </p:sp>
      <p:sp>
        <p:nvSpPr>
          <p:cNvPr id="7" name="Rectangle 6">
            <a:extLst>
              <a:ext uri="{FF2B5EF4-FFF2-40B4-BE49-F238E27FC236}">
                <a16:creationId xmlns:a16="http://schemas.microsoft.com/office/drawing/2014/main" id="{CB146F13-CDCA-B120-2603-8DA934E3AD67}"/>
              </a:ext>
              <a:ext uri="{C183D7F6-B498-43B3-948B-1728B52AA6E4}">
                <adec:decorative xmlns:adec="http://schemas.microsoft.com/office/drawing/2017/decorative" val="1"/>
              </a:ext>
            </a:extLst>
          </p:cNvPr>
          <p:cNvSpPr/>
          <p:nvPr/>
        </p:nvSpPr>
        <p:spPr>
          <a:xfrm>
            <a:off x="9690100" y="1090990"/>
            <a:ext cx="914400" cy="469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Figure 14" descr="This map displays how immigration is the largest source of county population growth in nearly one third of all counties–especially in the rural South and Midwest as well as core counties of large metro areas. Domestic migration is the largest source of population growth in most counties, while natural growth is less likely to be the largest component of population growth. ">
            <a:extLst>
              <a:ext uri="{FF2B5EF4-FFF2-40B4-BE49-F238E27FC236}">
                <a16:creationId xmlns:a16="http://schemas.microsoft.com/office/drawing/2014/main" id="{1878C87A-2017-02CD-1481-ADC737B7C0F0}"/>
              </a:ext>
            </a:extLst>
          </p:cNvPr>
          <p:cNvPicPr>
            <a:picLocks noChangeAspect="1"/>
          </p:cNvPicPr>
          <p:nvPr/>
        </p:nvPicPr>
        <p:blipFill rotWithShape="1">
          <a:blip r:embed="rId3"/>
          <a:srcRect t="18300" b="9418"/>
          <a:stretch/>
        </p:blipFill>
        <p:spPr>
          <a:xfrm>
            <a:off x="2143895" y="1325873"/>
            <a:ext cx="7814798" cy="4364885"/>
          </a:xfrm>
          <a:prstGeom prst="rect">
            <a:avLst/>
          </a:prstGeom>
        </p:spPr>
      </p:pic>
      <p:sp>
        <p:nvSpPr>
          <p:cNvPr id="4" name="Figure 14 Notes and Source">
            <a:extLst>
              <a:ext uri="{FF2B5EF4-FFF2-40B4-BE49-F238E27FC236}">
                <a16:creationId xmlns:a16="http://schemas.microsoft.com/office/drawing/2014/main" id="{8E96F7CE-CFD5-064B-F6F5-D2137B4223D9}"/>
              </a:ext>
            </a:extLst>
          </p:cNvPr>
          <p:cNvSpPr>
            <a:spLocks noGrp="1"/>
          </p:cNvSpPr>
          <p:nvPr>
            <p:ph type="body" sz="quarter" idx="10"/>
          </p:nvPr>
        </p:nvSpPr>
        <p:spPr/>
        <p:txBody>
          <a:bodyPr/>
          <a:lstStyle/>
          <a:p>
            <a:r>
              <a:rPr lang="en-US"/>
              <a:t>Notes: Natural population change is the difference between births and deaths. “All negative” means that each component of population change was negative in 2021-2022.</a:t>
            </a:r>
          </a:p>
          <a:p>
            <a:r>
              <a:rPr lang="en-US"/>
              <a:t>Source: JCHS tabulations of US Census Bureau, 2022 Population Estimates Program.</a:t>
            </a:r>
          </a:p>
        </p:txBody>
      </p:sp>
    </p:spTree>
    <p:extLst>
      <p:ext uri="{BB962C8B-B14F-4D97-AF65-F5344CB8AC3E}">
        <p14:creationId xmlns:p14="http://schemas.microsoft.com/office/powerpoint/2010/main" val="2007545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653052"/>
                </a:solidFill>
              </a:rPr>
              <a:t>Figure 15: Moves from Core Counties to Smaller and Rural Markets Accelerated During the Pandemic</a:t>
            </a:r>
          </a:p>
        </p:txBody>
      </p:sp>
      <p:graphicFrame>
        <p:nvGraphicFramePr>
          <p:cNvPr id="9" name="Figure 15" descr="Population gains from net domestic migration into small metro areas doubled between 2019 and 2022, while rural counties outside of metro areas had small losses in 2019 and 2020 but small gains in 2021 and 2022. Core counties in large metros already had substantial net population losses before the pandemic but those losses accelerated in 2021 and were still larger by 2022. Non-core counties of large metro areas had large population gains in 2021 but the pace of growth moderated back near 2019 levels by 2022.">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577326912"/>
              </p:ext>
            </p:extLst>
          </p:nvPr>
        </p:nvGraphicFramePr>
        <p:xfrm>
          <a:off x="267855" y="1362756"/>
          <a:ext cx="11480799" cy="44577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1208446-F12D-B0A7-4003-8B33BA29204A}"/>
              </a:ext>
              <a:ext uri="{C183D7F6-B498-43B3-948B-1728B52AA6E4}">
                <adec:decorative xmlns:adec="http://schemas.microsoft.com/office/drawing/2017/decorative" val="1"/>
              </a:ext>
            </a:extLst>
          </p:cNvPr>
          <p:cNvSpPr/>
          <p:nvPr/>
        </p:nvSpPr>
        <p:spPr>
          <a:xfrm>
            <a:off x="3611418" y="2068757"/>
            <a:ext cx="2697018" cy="266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Box 1">
            <a:extLst>
              <a:ext uri="{FF2B5EF4-FFF2-40B4-BE49-F238E27FC236}">
                <a16:creationId xmlns:a16="http://schemas.microsoft.com/office/drawing/2014/main" id="{63A5A53C-8835-55FF-26A9-EEDCF622D9B7}"/>
              </a:ext>
              <a:ext uri="{C183D7F6-B498-43B3-948B-1728B52AA6E4}">
                <adec:decorative xmlns:adec="http://schemas.microsoft.com/office/drawing/2017/decorative" val="1"/>
              </a:ext>
            </a:extLst>
          </p:cNvPr>
          <p:cNvSpPr txBox="1"/>
          <p:nvPr/>
        </p:nvSpPr>
        <p:spPr>
          <a:xfrm>
            <a:off x="5088575" y="5192867"/>
            <a:ext cx="2439721"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County Location</a:t>
            </a:r>
          </a:p>
        </p:txBody>
      </p:sp>
      <p:sp>
        <p:nvSpPr>
          <p:cNvPr id="3" name="Figure 15 Notes and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dirty="0"/>
              <a:t>Notes: </a:t>
            </a:r>
            <a:r>
              <a:rPr lang="en-US"/>
              <a:t>Large metro areas have at least 1 million residents. Core counties contain either the largest city in the metro area or any city with at least 250,000 residents. Non-core counties are all other counties in large metro areas.</a:t>
            </a:r>
            <a:endParaRPr lang="en-US" dirty="0"/>
          </a:p>
          <a:p>
            <a:r>
              <a:rPr lang="en-US" dirty="0"/>
              <a:t>Source: JCHS tabulations of US Census Bureau, 2022 Population Estimates Program.</a:t>
            </a:r>
          </a:p>
        </p:txBody>
      </p:sp>
    </p:spTree>
    <p:extLst>
      <p:ext uri="{BB962C8B-B14F-4D97-AF65-F5344CB8AC3E}">
        <p14:creationId xmlns:p14="http://schemas.microsoft.com/office/powerpoint/2010/main" val="1745091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653052"/>
                </a:solidFill>
              </a:rPr>
              <a:t>Figure 16: Older Adults Are Increasingly Driving Household Growth</a:t>
            </a:r>
          </a:p>
        </p:txBody>
      </p:sp>
      <p:graphicFrame>
        <p:nvGraphicFramePr>
          <p:cNvPr id="9" name="Figure 16" descr="Comparing 10-year household growth levels from 2012-2022 to what they were ten years earlier in 2002-2012, it is evident that household growth by age group has shifted to older age groups.  Growth from baby boomers was centered around growth in households aged 70-74, pushing the number at that age up by 3.6 million. There was also significant growth in households 75 and older as well as households in their 60s. Growth from millennials was centered around households aged 35-39, pushing their number up by 1.6 million over the last ten years.">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1419544579"/>
              </p:ext>
            </p:extLst>
          </p:nvPr>
        </p:nvGraphicFramePr>
        <p:xfrm>
          <a:off x="268288" y="1384917"/>
          <a:ext cx="11566446" cy="433802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6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 </a:t>
            </a:r>
          </a:p>
          <a:p>
            <a:r>
              <a:rPr lang="en-US"/>
              <a:t>Source: JCHS tabulations of US Census Bureau, Housing Vacancy Surveys.</a:t>
            </a:r>
            <a:endParaRPr lang="en-US" b="1"/>
          </a:p>
        </p:txBody>
      </p:sp>
      <p:sp>
        <p:nvSpPr>
          <p:cNvPr id="6" name="TextBox 1">
            <a:extLst>
              <a:ext uri="{FF2B5EF4-FFF2-40B4-BE49-F238E27FC236}">
                <a16:creationId xmlns:a16="http://schemas.microsoft.com/office/drawing/2014/main" id="{60C9DBB5-5554-E234-8812-9142000A84A0}"/>
              </a:ext>
              <a:ext uri="{C183D7F6-B498-43B3-948B-1728B52AA6E4}">
                <adec:decorative xmlns:adec="http://schemas.microsoft.com/office/drawing/2017/decorative" val="1"/>
              </a:ext>
            </a:extLst>
          </p:cNvPr>
          <p:cNvSpPr txBox="1"/>
          <p:nvPr/>
        </p:nvSpPr>
        <p:spPr>
          <a:xfrm>
            <a:off x="4876139" y="5170706"/>
            <a:ext cx="2439721"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Age of Household Head</a:t>
            </a:r>
          </a:p>
        </p:txBody>
      </p:sp>
    </p:spTree>
    <p:extLst>
      <p:ext uri="{BB962C8B-B14F-4D97-AF65-F5344CB8AC3E}">
        <p14:creationId xmlns:p14="http://schemas.microsoft.com/office/powerpoint/2010/main" val="3924039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68E73B9-5F51-4436-8066-0BE672E54506}"/>
              </a:ext>
            </a:extLst>
          </p:cNvPr>
          <p:cNvSpPr>
            <a:spLocks noGrp="1"/>
          </p:cNvSpPr>
          <p:nvPr>
            <p:ph type="title"/>
          </p:nvPr>
        </p:nvSpPr>
        <p:spPr>
          <a:xfrm>
            <a:off x="267855" y="365125"/>
            <a:ext cx="9820042" cy="890253"/>
          </a:xfrm>
        </p:spPr>
        <p:txBody>
          <a:bodyPr/>
          <a:lstStyle/>
          <a:p>
            <a:r>
              <a:rPr lang="en-US" sz="3200" u="none" strike="noStrike" dirty="0">
                <a:solidFill>
                  <a:srgbClr val="653052"/>
                </a:solidFill>
                <a:effectLst/>
              </a:rPr>
              <a:t>Figure </a:t>
            </a:r>
            <a:r>
              <a:rPr lang="en-US" dirty="0">
                <a:solidFill>
                  <a:srgbClr val="653052"/>
                </a:solidFill>
              </a:rPr>
              <a:t>17</a:t>
            </a:r>
            <a:r>
              <a:rPr lang="en-US" sz="3200" u="none" strike="noStrike" dirty="0">
                <a:solidFill>
                  <a:srgbClr val="653052"/>
                </a:solidFill>
                <a:effectLst/>
              </a:rPr>
              <a:t>: Higher Interest Rates Eroded Affordability Over the Past Year</a:t>
            </a:r>
            <a:endParaRPr lang="en-US" dirty="0">
              <a:solidFill>
                <a:srgbClr val="653052"/>
              </a:solidFill>
            </a:endParaRPr>
          </a:p>
        </p:txBody>
      </p:sp>
      <p:graphicFrame>
        <p:nvGraphicFramePr>
          <p:cNvPr id="6" name="Figure 17" descr="Between March 2022 and March 2023, the median existing home price declined 1 percent, from $379,300 to $375,400. But because the mortgage interest rate increased from 4.2 percent to 6.5 percent over the same period, total monthly owner costs, including taxes and insurance, rose from $2,500 to $3,000 and the annual income required to make these payments rose from $97,400 to $117,100.">
            <a:extLst>
              <a:ext uri="{FF2B5EF4-FFF2-40B4-BE49-F238E27FC236}">
                <a16:creationId xmlns:a16="http://schemas.microsoft.com/office/drawing/2014/main" id="{D3B0719E-941C-4667-9326-F0E34583C4B6}"/>
              </a:ext>
            </a:extLst>
          </p:cNvPr>
          <p:cNvGraphicFramePr>
            <a:graphicFrameLocks noGrp="1"/>
          </p:cNvGraphicFramePr>
          <p:nvPr>
            <p:ph idx="1"/>
            <p:extLst>
              <p:ext uri="{D42A27DB-BD31-4B8C-83A1-F6EECF244321}">
                <p14:modId xmlns:p14="http://schemas.microsoft.com/office/powerpoint/2010/main" val="1026644314"/>
              </p:ext>
            </p:extLst>
          </p:nvPr>
        </p:nvGraphicFramePr>
        <p:xfrm>
          <a:off x="963816" y="1871623"/>
          <a:ext cx="7907355" cy="2895897"/>
        </p:xfrm>
        <a:graphic>
          <a:graphicData uri="http://schemas.openxmlformats.org/drawingml/2006/table">
            <a:tbl>
              <a:tblPr firstRow="1">
                <a:tableStyleId>{5C22544A-7EE6-4342-B048-85BDC9FD1C3A}</a:tableStyleId>
              </a:tblPr>
              <a:tblGrid>
                <a:gridCol w="3637196">
                  <a:extLst>
                    <a:ext uri="{9D8B030D-6E8A-4147-A177-3AD203B41FA5}">
                      <a16:colId xmlns:a16="http://schemas.microsoft.com/office/drawing/2014/main" val="3289608819"/>
                    </a:ext>
                  </a:extLst>
                </a:gridCol>
                <a:gridCol w="1296140">
                  <a:extLst>
                    <a:ext uri="{9D8B030D-6E8A-4147-A177-3AD203B41FA5}">
                      <a16:colId xmlns:a16="http://schemas.microsoft.com/office/drawing/2014/main" val="3989536650"/>
                    </a:ext>
                  </a:extLst>
                </a:gridCol>
                <a:gridCol w="1438182">
                  <a:extLst>
                    <a:ext uri="{9D8B030D-6E8A-4147-A177-3AD203B41FA5}">
                      <a16:colId xmlns:a16="http://schemas.microsoft.com/office/drawing/2014/main" val="3251812814"/>
                    </a:ext>
                  </a:extLst>
                </a:gridCol>
                <a:gridCol w="1535837">
                  <a:extLst>
                    <a:ext uri="{9D8B030D-6E8A-4147-A177-3AD203B41FA5}">
                      <a16:colId xmlns:a16="http://schemas.microsoft.com/office/drawing/2014/main" val="3570783187"/>
                    </a:ext>
                  </a:extLst>
                </a:gridCol>
              </a:tblGrid>
              <a:tr h="701337">
                <a:tc>
                  <a:txBody>
                    <a:bodyPr/>
                    <a:lstStyle/>
                    <a:p>
                      <a:pPr algn="l" fontAlgn="b"/>
                      <a:r>
                        <a:rPr lang="en-US" sz="1800" b="1" u="none" strike="noStrike" dirty="0">
                          <a:effectLst/>
                        </a:rPr>
                        <a:t> </a:t>
                      </a:r>
                      <a:endParaRPr lang="en-US" sz="1800" b="1" i="0" u="none" strike="noStrike" dirty="0">
                        <a:effectLst/>
                        <a:latin typeface="+mj-lt"/>
                      </a:endParaRPr>
                    </a:p>
                  </a:txBody>
                  <a:tcPr marL="9525" marR="9525" marT="9525" marB="0" anchor="b">
                    <a:solidFill>
                      <a:schemeClr val="accent2"/>
                    </a:solidFill>
                  </a:tcPr>
                </a:tc>
                <a:tc>
                  <a:txBody>
                    <a:bodyPr/>
                    <a:lstStyle/>
                    <a:p>
                      <a:pPr algn="ctr" fontAlgn="ctr"/>
                      <a:r>
                        <a:rPr lang="en-US" sz="1800" b="1" i="0" u="none" strike="noStrike">
                          <a:effectLst/>
                          <a:latin typeface="+mn-lt"/>
                        </a:rPr>
                        <a:t>March </a:t>
                      </a:r>
                    </a:p>
                    <a:p>
                      <a:pPr algn="ctr" fontAlgn="ctr"/>
                      <a:r>
                        <a:rPr lang="en-US" sz="1800" b="1" i="0" u="none" strike="noStrike">
                          <a:effectLst/>
                          <a:latin typeface="+mn-lt"/>
                        </a:rPr>
                        <a:t>2022</a:t>
                      </a:r>
                    </a:p>
                  </a:txBody>
                  <a:tcPr marL="6350" marR="6350" marT="6350" marB="0" anchor="ctr">
                    <a:solidFill>
                      <a:schemeClr val="accent2"/>
                    </a:solidFill>
                  </a:tcPr>
                </a:tc>
                <a:tc>
                  <a:txBody>
                    <a:bodyPr/>
                    <a:lstStyle/>
                    <a:p>
                      <a:pPr algn="ctr" fontAlgn="ctr"/>
                      <a:r>
                        <a:rPr lang="en-US" sz="1800" b="1" i="0" u="none" strike="noStrike" dirty="0">
                          <a:effectLst/>
                          <a:latin typeface="+mn-lt"/>
                        </a:rPr>
                        <a:t>March </a:t>
                      </a:r>
                    </a:p>
                    <a:p>
                      <a:pPr algn="ctr" fontAlgn="ctr"/>
                      <a:r>
                        <a:rPr lang="en-US" sz="1800" b="1" i="0" u="none" strike="noStrike" dirty="0">
                          <a:effectLst/>
                          <a:latin typeface="+mn-lt"/>
                        </a:rPr>
                        <a:t>2023</a:t>
                      </a:r>
                    </a:p>
                  </a:txBody>
                  <a:tcPr marL="6350" marR="6350" marT="6350" marB="0" anchor="ctr">
                    <a:solidFill>
                      <a:schemeClr val="accent2"/>
                    </a:solidFill>
                  </a:tcPr>
                </a:tc>
                <a:tc>
                  <a:txBody>
                    <a:bodyPr/>
                    <a:lstStyle/>
                    <a:p>
                      <a:pPr algn="ctr" fontAlgn="ctr"/>
                      <a:r>
                        <a:rPr lang="en-US" sz="1800" b="1" i="0" u="none" strike="noStrike" dirty="0">
                          <a:effectLst/>
                          <a:latin typeface="+mn-lt"/>
                        </a:rPr>
                        <a:t>Percent </a:t>
                      </a:r>
                    </a:p>
                    <a:p>
                      <a:pPr algn="ctr" fontAlgn="ctr"/>
                      <a:r>
                        <a:rPr lang="en-US" sz="1800" b="1" i="0" u="none" strike="noStrike" dirty="0">
                          <a:effectLst/>
                          <a:latin typeface="+mn-lt"/>
                        </a:rPr>
                        <a:t>Change</a:t>
                      </a:r>
                    </a:p>
                  </a:txBody>
                  <a:tcPr marL="6350" marR="6350" marT="6350" marB="0" anchor="ctr">
                    <a:solidFill>
                      <a:schemeClr val="accent2"/>
                    </a:solidFill>
                  </a:tcPr>
                </a:tc>
                <a:extLst>
                  <a:ext uri="{0D108BD9-81ED-4DB2-BD59-A6C34878D82A}">
                    <a16:rowId xmlns:a16="http://schemas.microsoft.com/office/drawing/2014/main" val="565885298"/>
                  </a:ext>
                </a:extLst>
              </a:tr>
              <a:tr h="345341">
                <a:tc>
                  <a:txBody>
                    <a:bodyPr/>
                    <a:lstStyle/>
                    <a:p>
                      <a:pPr algn="l" fontAlgn="b"/>
                      <a:r>
                        <a:rPr lang="en-US" sz="1800" b="1" u="none" strike="noStrike">
                          <a:effectLst/>
                        </a:rPr>
                        <a:t>Interest Rate (Percent)</a:t>
                      </a:r>
                      <a:endParaRPr lang="en-US" sz="1800" b="1" i="0" u="none" strike="noStrike">
                        <a:effectLst/>
                        <a:latin typeface="+mj-lt"/>
                      </a:endParaRPr>
                    </a:p>
                  </a:txBody>
                  <a:tcPr marL="9525" marR="9525" marT="9525" marB="0" anchor="b">
                    <a:noFill/>
                  </a:tcPr>
                </a:tc>
                <a:tc>
                  <a:txBody>
                    <a:bodyPr/>
                    <a:lstStyle/>
                    <a:p>
                      <a:pPr lvl="0" algn="r" fontAlgn="b"/>
                      <a:r>
                        <a:rPr lang="en-US" sz="1800" b="0" i="0" u="none" strike="noStrike">
                          <a:effectLst/>
                          <a:latin typeface="+mn-lt"/>
                        </a:rPr>
                        <a:t>4.2</a:t>
                      </a:r>
                    </a:p>
                  </a:txBody>
                  <a:tcPr marL="45720" marR="182880" anchor="b">
                    <a:noFill/>
                  </a:tcPr>
                </a:tc>
                <a:tc>
                  <a:txBody>
                    <a:bodyPr/>
                    <a:lstStyle/>
                    <a:p>
                      <a:pPr lvl="0" algn="r" fontAlgn="b"/>
                      <a:r>
                        <a:rPr lang="en-US" sz="1800" b="0" i="0" u="none" strike="noStrike">
                          <a:effectLst/>
                          <a:latin typeface="+mn-lt"/>
                        </a:rPr>
                        <a:t>6.5</a:t>
                      </a:r>
                    </a:p>
                  </a:txBody>
                  <a:tcPr marL="45720" marR="182880" anchor="b">
                    <a:noFill/>
                  </a:tcPr>
                </a:tc>
                <a:tc>
                  <a:txBody>
                    <a:bodyPr/>
                    <a:lstStyle/>
                    <a:p>
                      <a:pPr lvl="0" algn="r" fontAlgn="b"/>
                      <a:r>
                        <a:rPr lang="en-US" sz="1800" b="0" i="0" u="none" strike="noStrike">
                          <a:effectLst/>
                          <a:latin typeface="+mn-lt"/>
                        </a:rPr>
                        <a:t>+57</a:t>
                      </a:r>
                    </a:p>
                  </a:txBody>
                  <a:tcPr marL="45720" marR="182880" anchor="b">
                    <a:noFill/>
                  </a:tcPr>
                </a:tc>
                <a:extLst>
                  <a:ext uri="{0D108BD9-81ED-4DB2-BD59-A6C34878D82A}">
                    <a16:rowId xmlns:a16="http://schemas.microsoft.com/office/drawing/2014/main" val="2281402629"/>
                  </a:ext>
                </a:extLst>
              </a:tr>
              <a:tr h="345341">
                <a:tc>
                  <a:txBody>
                    <a:bodyPr/>
                    <a:lstStyle/>
                    <a:p>
                      <a:pPr algn="l" fontAlgn="b"/>
                      <a:r>
                        <a:rPr lang="en-US" sz="1800" b="1" u="none" strike="noStrike">
                          <a:effectLst/>
                        </a:rPr>
                        <a:t>Median Home Price (Dollars)</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lvl="0" algn="r" fontAlgn="b"/>
                      <a:r>
                        <a:rPr lang="en-US" sz="1800" b="0" i="0" u="none" strike="noStrike">
                          <a:effectLst/>
                          <a:latin typeface="+mn-lt"/>
                        </a:rPr>
                        <a:t>379,300 </a:t>
                      </a:r>
                    </a:p>
                  </a:txBody>
                  <a:tcPr marL="45720" marR="182880" anchor="b">
                    <a:solidFill>
                      <a:schemeClr val="accent4">
                        <a:lumMod val="20000"/>
                        <a:lumOff val="80000"/>
                      </a:schemeClr>
                    </a:solidFill>
                  </a:tcPr>
                </a:tc>
                <a:tc>
                  <a:txBody>
                    <a:bodyPr/>
                    <a:lstStyle/>
                    <a:p>
                      <a:pPr lvl="0" algn="r" fontAlgn="b"/>
                      <a:r>
                        <a:rPr lang="en-US" sz="1800" b="0" i="0" u="none" strike="noStrike">
                          <a:effectLst/>
                          <a:latin typeface="+mn-lt"/>
                        </a:rPr>
                        <a:t>375,400 </a:t>
                      </a:r>
                    </a:p>
                  </a:txBody>
                  <a:tcPr marL="45720" marR="182880" anchor="b">
                    <a:solidFill>
                      <a:schemeClr val="accent4">
                        <a:lumMod val="20000"/>
                        <a:lumOff val="80000"/>
                      </a:schemeClr>
                    </a:solidFill>
                  </a:tcPr>
                </a:tc>
                <a:tc>
                  <a:txBody>
                    <a:bodyPr/>
                    <a:lstStyle/>
                    <a:p>
                      <a:pPr lvl="0" algn="r" fontAlgn="b"/>
                      <a:r>
                        <a:rPr lang="en-US" sz="1800" b="0" i="0" u="none" strike="noStrike">
                          <a:effectLst/>
                          <a:latin typeface="+mn-lt"/>
                        </a:rPr>
                        <a:t>-1</a:t>
                      </a:r>
                    </a:p>
                  </a:txBody>
                  <a:tcPr marL="45720" marR="182880" anchor="b">
                    <a:solidFill>
                      <a:schemeClr val="accent4">
                        <a:lumMod val="20000"/>
                        <a:lumOff val="80000"/>
                      </a:schemeClr>
                    </a:solidFill>
                  </a:tcPr>
                </a:tc>
                <a:extLst>
                  <a:ext uri="{0D108BD9-81ED-4DB2-BD59-A6C34878D82A}">
                    <a16:rowId xmlns:a16="http://schemas.microsoft.com/office/drawing/2014/main" val="134808795"/>
                  </a:ext>
                </a:extLst>
              </a:tr>
              <a:tr h="345341">
                <a:tc>
                  <a:txBody>
                    <a:bodyPr/>
                    <a:lstStyle/>
                    <a:p>
                      <a:pPr algn="l" fontAlgn="b"/>
                      <a:r>
                        <a:rPr lang="en-US" sz="1800" b="1" u="none" strike="noStrike" err="1">
                          <a:effectLst/>
                        </a:rPr>
                        <a:t>Downpayment</a:t>
                      </a:r>
                      <a:r>
                        <a:rPr lang="en-US" sz="1800" b="1" u="none" strike="noStrike">
                          <a:effectLst/>
                        </a:rPr>
                        <a:t> &amp; Closing Costs</a:t>
                      </a:r>
                      <a:endParaRPr lang="en-US" sz="1800" b="1" i="0" u="none" strike="noStrike">
                        <a:effectLst/>
                        <a:latin typeface="+mj-lt"/>
                      </a:endParaRPr>
                    </a:p>
                  </a:txBody>
                  <a:tcPr marL="9525" marR="9525" marT="9525" marB="0" anchor="b">
                    <a:noFill/>
                  </a:tcPr>
                </a:tc>
                <a:tc>
                  <a:txBody>
                    <a:bodyPr/>
                    <a:lstStyle/>
                    <a:p>
                      <a:pPr lvl="0" algn="r" fontAlgn="b"/>
                      <a:r>
                        <a:rPr lang="en-US" sz="1800" b="0" i="0" u="none" strike="noStrike">
                          <a:effectLst/>
                          <a:latin typeface="+mn-lt"/>
                        </a:rPr>
                        <a:t>24,700 </a:t>
                      </a:r>
                    </a:p>
                  </a:txBody>
                  <a:tcPr marL="45720" marR="182880" anchor="b">
                    <a:noFill/>
                  </a:tcPr>
                </a:tc>
                <a:tc>
                  <a:txBody>
                    <a:bodyPr/>
                    <a:lstStyle/>
                    <a:p>
                      <a:pPr lvl="0" algn="r" fontAlgn="b"/>
                      <a:r>
                        <a:rPr lang="en-US" sz="1800" b="0" i="0" u="none" strike="noStrike">
                          <a:effectLst/>
                          <a:latin typeface="+mn-lt"/>
                        </a:rPr>
                        <a:t>24,400 </a:t>
                      </a:r>
                    </a:p>
                  </a:txBody>
                  <a:tcPr marL="45720" marR="182880" anchor="b">
                    <a:noFill/>
                  </a:tcPr>
                </a:tc>
                <a:tc>
                  <a:txBody>
                    <a:bodyPr/>
                    <a:lstStyle/>
                    <a:p>
                      <a:pPr lvl="0" algn="r" fontAlgn="b"/>
                      <a:r>
                        <a:rPr lang="en-US" sz="1800" b="0" i="0" u="none" strike="noStrike">
                          <a:effectLst/>
                          <a:latin typeface="+mn-lt"/>
                        </a:rPr>
                        <a:t>-1</a:t>
                      </a:r>
                    </a:p>
                  </a:txBody>
                  <a:tcPr marL="45720" marR="182880" anchor="b">
                    <a:noFill/>
                  </a:tcPr>
                </a:tc>
                <a:extLst>
                  <a:ext uri="{0D108BD9-81ED-4DB2-BD59-A6C34878D82A}">
                    <a16:rowId xmlns:a16="http://schemas.microsoft.com/office/drawing/2014/main" val="981307051"/>
                  </a:ext>
                </a:extLst>
              </a:tr>
              <a:tr h="345341">
                <a:tc>
                  <a:txBody>
                    <a:bodyPr/>
                    <a:lstStyle/>
                    <a:p>
                      <a:pPr algn="l" fontAlgn="b"/>
                      <a:r>
                        <a:rPr lang="en-US" sz="1800" b="1" u="none" strike="noStrike">
                          <a:effectLst/>
                        </a:rPr>
                        <a:t>Monthly Mortgage Payment </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lvl="0" algn="r" fontAlgn="b"/>
                      <a:r>
                        <a:rPr lang="en-US" sz="1800" b="0" i="0" u="none" strike="noStrike">
                          <a:effectLst/>
                          <a:latin typeface="+mn-lt"/>
                        </a:rPr>
                        <a:t>1,780 </a:t>
                      </a:r>
                    </a:p>
                  </a:txBody>
                  <a:tcPr marL="45720" marR="182880" anchor="b">
                    <a:solidFill>
                      <a:schemeClr val="accent4">
                        <a:lumMod val="20000"/>
                        <a:lumOff val="80000"/>
                      </a:schemeClr>
                    </a:solidFill>
                  </a:tcPr>
                </a:tc>
                <a:tc>
                  <a:txBody>
                    <a:bodyPr/>
                    <a:lstStyle/>
                    <a:p>
                      <a:pPr lvl="0" algn="r" fontAlgn="b"/>
                      <a:r>
                        <a:rPr lang="en-US" sz="1800" b="0" i="0" u="none" strike="noStrike">
                          <a:effectLst/>
                          <a:latin typeface="+mn-lt"/>
                        </a:rPr>
                        <a:t>2,300</a:t>
                      </a:r>
                    </a:p>
                  </a:txBody>
                  <a:tcPr marL="45720" marR="182880" anchor="b">
                    <a:solidFill>
                      <a:schemeClr val="accent4">
                        <a:lumMod val="20000"/>
                        <a:lumOff val="80000"/>
                      </a:schemeClr>
                    </a:solidFill>
                  </a:tcPr>
                </a:tc>
                <a:tc>
                  <a:txBody>
                    <a:bodyPr/>
                    <a:lstStyle/>
                    <a:p>
                      <a:pPr lvl="0" algn="r" fontAlgn="b"/>
                      <a:r>
                        <a:rPr lang="en-US" sz="1800" b="0" i="0" u="none" strike="noStrike">
                          <a:effectLst/>
                          <a:latin typeface="+mn-lt"/>
                        </a:rPr>
                        <a:t>+29</a:t>
                      </a:r>
                    </a:p>
                  </a:txBody>
                  <a:tcPr marL="45720" marR="182880" anchor="b">
                    <a:solidFill>
                      <a:schemeClr val="accent4">
                        <a:lumMod val="20000"/>
                        <a:lumOff val="80000"/>
                      </a:schemeClr>
                    </a:solidFill>
                  </a:tcPr>
                </a:tc>
                <a:extLst>
                  <a:ext uri="{0D108BD9-81ED-4DB2-BD59-A6C34878D82A}">
                    <a16:rowId xmlns:a16="http://schemas.microsoft.com/office/drawing/2014/main" val="1603310420"/>
                  </a:ext>
                </a:extLst>
              </a:tr>
              <a:tr h="345341">
                <a:tc>
                  <a:txBody>
                    <a:bodyPr/>
                    <a:lstStyle/>
                    <a:p>
                      <a:pPr algn="l" fontAlgn="b"/>
                      <a:r>
                        <a:rPr lang="en-US" sz="1800" b="1" u="none" strike="noStrike">
                          <a:effectLst/>
                        </a:rPr>
                        <a:t>Total Monthly Owner Costs</a:t>
                      </a:r>
                      <a:endParaRPr lang="en-US" sz="1800" b="1" i="0" u="none" strike="noStrike">
                        <a:effectLst/>
                        <a:latin typeface="+mj-lt"/>
                      </a:endParaRPr>
                    </a:p>
                  </a:txBody>
                  <a:tcPr marL="9525" marR="9525" marT="9525" marB="0" anchor="b">
                    <a:noFill/>
                  </a:tcPr>
                </a:tc>
                <a:tc>
                  <a:txBody>
                    <a:bodyPr/>
                    <a:lstStyle/>
                    <a:p>
                      <a:pPr lvl="0" algn="r" fontAlgn="b"/>
                      <a:r>
                        <a:rPr lang="en-US" sz="1800" b="0" i="0" u="none" strike="noStrike">
                          <a:effectLst/>
                          <a:latin typeface="+mn-lt"/>
                        </a:rPr>
                        <a:t>2,500</a:t>
                      </a:r>
                    </a:p>
                  </a:txBody>
                  <a:tcPr marL="45720" marR="182880" anchor="b">
                    <a:noFill/>
                  </a:tcPr>
                </a:tc>
                <a:tc>
                  <a:txBody>
                    <a:bodyPr/>
                    <a:lstStyle/>
                    <a:p>
                      <a:pPr lvl="0" algn="r" fontAlgn="b"/>
                      <a:r>
                        <a:rPr lang="en-US" sz="1800" b="0" i="0" u="none" strike="noStrike">
                          <a:effectLst/>
                          <a:latin typeface="+mn-lt"/>
                        </a:rPr>
                        <a:t>3,000</a:t>
                      </a:r>
                    </a:p>
                  </a:txBody>
                  <a:tcPr marL="45720" marR="182880" anchor="b">
                    <a:noFill/>
                  </a:tcPr>
                </a:tc>
                <a:tc>
                  <a:txBody>
                    <a:bodyPr/>
                    <a:lstStyle/>
                    <a:p>
                      <a:pPr lvl="0" algn="r" fontAlgn="b"/>
                      <a:r>
                        <a:rPr lang="en-US" sz="1800" b="0" i="0" u="none" strike="noStrike">
                          <a:effectLst/>
                          <a:latin typeface="+mn-lt"/>
                        </a:rPr>
                        <a:t>+20</a:t>
                      </a:r>
                    </a:p>
                  </a:txBody>
                  <a:tcPr marL="45720" marR="182880" anchor="b">
                    <a:noFill/>
                  </a:tcPr>
                </a:tc>
                <a:extLst>
                  <a:ext uri="{0D108BD9-81ED-4DB2-BD59-A6C34878D82A}">
                    <a16:rowId xmlns:a16="http://schemas.microsoft.com/office/drawing/2014/main" val="362296529"/>
                  </a:ext>
                </a:extLst>
              </a:tr>
              <a:tr h="345341">
                <a:tc>
                  <a:txBody>
                    <a:bodyPr/>
                    <a:lstStyle/>
                    <a:p>
                      <a:pPr algn="l" fontAlgn="b"/>
                      <a:r>
                        <a:rPr lang="en-US" sz="1800" b="1" u="none" strike="noStrike">
                          <a:effectLst/>
                        </a:rPr>
                        <a:t>Required Annual Income</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lvl="0" algn="r" fontAlgn="b"/>
                      <a:r>
                        <a:rPr lang="en-US" sz="1800" b="0" i="0" u="none" strike="noStrike">
                          <a:effectLst/>
                          <a:latin typeface="+mn-lt"/>
                        </a:rPr>
                        <a:t>97,400 </a:t>
                      </a:r>
                    </a:p>
                  </a:txBody>
                  <a:tcPr marL="45720" marR="182880" anchor="b">
                    <a:solidFill>
                      <a:schemeClr val="accent4">
                        <a:lumMod val="20000"/>
                        <a:lumOff val="80000"/>
                      </a:schemeClr>
                    </a:solidFill>
                  </a:tcPr>
                </a:tc>
                <a:tc>
                  <a:txBody>
                    <a:bodyPr/>
                    <a:lstStyle/>
                    <a:p>
                      <a:pPr lvl="0" algn="r" fontAlgn="b"/>
                      <a:r>
                        <a:rPr lang="en-US" sz="1800" b="0" i="0" u="none" strike="noStrike">
                          <a:effectLst/>
                          <a:latin typeface="+mn-lt"/>
                        </a:rPr>
                        <a:t>117,100 </a:t>
                      </a:r>
                    </a:p>
                  </a:txBody>
                  <a:tcPr marL="45720" marR="182880" anchor="b">
                    <a:solidFill>
                      <a:schemeClr val="accent4">
                        <a:lumMod val="20000"/>
                        <a:lumOff val="80000"/>
                      </a:schemeClr>
                    </a:solidFill>
                  </a:tcPr>
                </a:tc>
                <a:tc>
                  <a:txBody>
                    <a:bodyPr/>
                    <a:lstStyle/>
                    <a:p>
                      <a:pPr lvl="0" algn="r" fontAlgn="b"/>
                      <a:r>
                        <a:rPr lang="en-US" sz="1800" b="0" i="0" u="none" strike="noStrike" dirty="0">
                          <a:effectLst/>
                          <a:latin typeface="+mn-lt"/>
                        </a:rPr>
                        <a:t>+20</a:t>
                      </a:r>
                    </a:p>
                  </a:txBody>
                  <a:tcPr marL="45720" marR="182880" anchor="b">
                    <a:solidFill>
                      <a:schemeClr val="accent4">
                        <a:lumMod val="20000"/>
                        <a:lumOff val="80000"/>
                      </a:schemeClr>
                    </a:solidFill>
                  </a:tcPr>
                </a:tc>
                <a:extLst>
                  <a:ext uri="{0D108BD9-81ED-4DB2-BD59-A6C34878D82A}">
                    <a16:rowId xmlns:a16="http://schemas.microsoft.com/office/drawing/2014/main" val="3152840437"/>
                  </a:ext>
                </a:extLst>
              </a:tr>
            </a:tbl>
          </a:graphicData>
        </a:graphic>
      </p:graphicFrame>
      <p:sp>
        <p:nvSpPr>
          <p:cNvPr id="3" name="Figure 17 Note and Source">
            <a:extLst>
              <a:ext uri="{FF2B5EF4-FFF2-40B4-BE49-F238E27FC236}">
                <a16:creationId xmlns:a16="http://schemas.microsoft.com/office/drawing/2014/main" id="{64C5FFA6-866A-46BB-9FA0-A4C66116B432}"/>
              </a:ext>
            </a:extLst>
          </p:cNvPr>
          <p:cNvSpPr>
            <a:spLocks noGrp="1"/>
          </p:cNvSpPr>
          <p:nvPr>
            <p:ph type="body" sz="quarter" idx="10"/>
          </p:nvPr>
        </p:nvSpPr>
        <p:spPr/>
        <p:txBody>
          <a:bodyPr/>
          <a:lstStyle/>
          <a:p>
            <a:r>
              <a:rPr lang="en-US"/>
              <a:t>Note: Estimates assume a 3.5% </a:t>
            </a:r>
            <a:r>
              <a:rPr lang="en-US" err="1"/>
              <a:t>downpayment</a:t>
            </a:r>
            <a:r>
              <a:rPr lang="en-US"/>
              <a:t> on a 30-year fixed-rate loan, 0.85% mortgage insurance, 0.35% property insurance, 1.15% property taxes, 3% closing costs, and a maximum 31% debt-to-income ratio.</a:t>
            </a:r>
          </a:p>
          <a:p>
            <a:r>
              <a:rPr lang="en-US"/>
              <a:t>Source: JCHS tabulations of Freddie Mac, Primary Mortgage Market Surveys; NAR, Existing Home Sales.</a:t>
            </a:r>
          </a:p>
        </p:txBody>
      </p:sp>
    </p:spTree>
    <p:extLst>
      <p:ext uri="{BB962C8B-B14F-4D97-AF65-F5344CB8AC3E}">
        <p14:creationId xmlns:p14="http://schemas.microsoft.com/office/powerpoint/2010/main" val="329586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9F86B94-C9F6-44AE-BFCE-A524FD898143}"/>
              </a:ext>
            </a:extLst>
          </p:cNvPr>
          <p:cNvSpPr>
            <a:spLocks noGrp="1"/>
          </p:cNvSpPr>
          <p:nvPr>
            <p:ph type="title"/>
          </p:nvPr>
        </p:nvSpPr>
        <p:spPr>
          <a:xfrm>
            <a:off x="267855" y="764035"/>
            <a:ext cx="11566879" cy="684186"/>
          </a:xfrm>
        </p:spPr>
        <p:txBody>
          <a:bodyPr/>
          <a:lstStyle/>
          <a:p>
            <a:r>
              <a:rPr lang="en-US" dirty="0">
                <a:solidFill>
                  <a:srgbClr val="653052"/>
                </a:solidFill>
              </a:rPr>
              <a:t>Figure 18: Number of Cost-Burdened Homeowners Rose Sharply in 2021, a First Since the Mid-2000s</a:t>
            </a:r>
            <a:endParaRPr lang="en-US" dirty="0">
              <a:solidFill>
                <a:srgbClr val="653052"/>
              </a:solidFill>
              <a:highlight>
                <a:srgbClr val="FFFF00"/>
              </a:highlight>
            </a:endParaRPr>
          </a:p>
        </p:txBody>
      </p:sp>
      <p:graphicFrame>
        <p:nvGraphicFramePr>
          <p:cNvPr id="7" name="Figure 18" descr="Between 2019 and 2021, the number of cost burdened homeowners rose from 16.7 million to 19.0 million, which was the largest two-year increase in burdened owners since 2005-2007, when the number rose from 20.9 million to 22.8 million.">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3300375091"/>
              </p:ext>
            </p:extLst>
          </p:nvPr>
        </p:nvGraphicFramePr>
        <p:xfrm>
          <a:off x="161925" y="1552575"/>
          <a:ext cx="11794101" cy="4199297"/>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18 Notes and Source">
            <a:extLst>
              <a:ext uri="{FF2B5EF4-FFF2-40B4-BE49-F238E27FC236}">
                <a16:creationId xmlns:a16="http://schemas.microsoft.com/office/drawing/2014/main" id="{55771340-CFB6-411F-925E-0C6D02975ECE}"/>
              </a:ext>
            </a:extLst>
          </p:cNvPr>
          <p:cNvSpPr>
            <a:spLocks noGrp="1"/>
          </p:cNvSpPr>
          <p:nvPr>
            <p:ph type="body" sz="quarter" idx="11"/>
          </p:nvPr>
        </p:nvSpPr>
        <p:spPr>
          <a:xfrm>
            <a:off x="267855" y="5838738"/>
            <a:ext cx="10742349" cy="622607"/>
          </a:xfrm>
        </p:spPr>
        <p:txBody>
          <a:bodyPr/>
          <a:lstStyle/>
          <a:p>
            <a:r>
              <a:rPr lang="en-US"/>
              <a:t>Notes: Moderately (severely) cost-burdened households spend more than 30% (more than 50%) of income on housing. Estimates for 2020 are omitted due to data collection issues experienced during the pandemic.</a:t>
            </a:r>
          </a:p>
          <a:p>
            <a:r>
              <a:rPr lang="en-US"/>
              <a:t>Source: JCHS tabulations of US Census Bureau, American Community Survey 1-Year Estimates.</a:t>
            </a:r>
          </a:p>
        </p:txBody>
      </p:sp>
    </p:spTree>
    <p:extLst>
      <p:ext uri="{BB962C8B-B14F-4D97-AF65-F5344CB8AC3E}">
        <p14:creationId xmlns:p14="http://schemas.microsoft.com/office/powerpoint/2010/main" val="323575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060E2-DE98-4ED6-87DD-59480F9E4AE6}"/>
              </a:ext>
            </a:extLst>
          </p:cNvPr>
          <p:cNvSpPr>
            <a:spLocks noGrp="1"/>
          </p:cNvSpPr>
          <p:nvPr>
            <p:ph type="title"/>
          </p:nvPr>
        </p:nvSpPr>
        <p:spPr>
          <a:xfrm>
            <a:off x="312560" y="396655"/>
            <a:ext cx="11566879" cy="890253"/>
          </a:xfrm>
        </p:spPr>
        <p:txBody>
          <a:bodyPr/>
          <a:lstStyle/>
          <a:p>
            <a:r>
              <a:rPr lang="en-US" dirty="0">
                <a:solidFill>
                  <a:srgbClr val="653052"/>
                </a:solidFill>
              </a:rPr>
              <a:t>Figure 1: Home Price and Apartment Rent Growth Continued Sharp Decline in Early 2023</a:t>
            </a:r>
          </a:p>
        </p:txBody>
      </p:sp>
      <p:pic>
        <p:nvPicPr>
          <p:cNvPr id="6" name="Figure 1" descr="Home price and apartment rent growth fell sharply into 2023 from their record highs reached during the pandemic. Annual home price growth was just 2.9 percent in the first quarter of 2023, down from 20.1 percent a year earlier. Asking rents in the professionally managed apartment sector rose just 4.5 percent year over year in the first quarter of 2023, down from 15.3 percent one year ago.">
            <a:extLst>
              <a:ext uri="{FF2B5EF4-FFF2-40B4-BE49-F238E27FC236}">
                <a16:creationId xmlns:a16="http://schemas.microsoft.com/office/drawing/2014/main" id="{DBD002DE-05A1-1A68-4C09-7A811BDABEEF}"/>
              </a:ext>
            </a:extLst>
          </p:cNvPr>
          <p:cNvPicPr>
            <a:picLocks noGrp="1" noChangeAspect="1"/>
          </p:cNvPicPr>
          <p:nvPr>
            <p:ph idx="1"/>
          </p:nvPr>
        </p:nvPicPr>
        <p:blipFill>
          <a:blip r:embed="rId2"/>
          <a:stretch>
            <a:fillRect/>
          </a:stretch>
        </p:blipFill>
        <p:spPr/>
      </p:pic>
      <p:sp>
        <p:nvSpPr>
          <p:cNvPr id="9" name="Figure 1 Notes and Source">
            <a:extLst>
              <a:ext uri="{FF2B5EF4-FFF2-40B4-BE49-F238E27FC236}">
                <a16:creationId xmlns:a16="http://schemas.microsoft.com/office/drawing/2014/main" id="{740BD953-740F-446E-8AA1-0FA1637B98DE}"/>
              </a:ext>
            </a:extLst>
          </p:cNvPr>
          <p:cNvSpPr>
            <a:spLocks noGrp="1"/>
          </p:cNvSpPr>
          <p:nvPr>
            <p:ph type="body" sz="quarter" idx="10"/>
          </p:nvPr>
        </p:nvSpPr>
        <p:spPr/>
        <p:txBody>
          <a:bodyPr/>
          <a:lstStyle/>
          <a:p>
            <a:r>
              <a:rPr lang="en-US"/>
              <a:t>Notes: Asking rents are for professionally managed apartments in buildings with five or more units. Home prices in 2023q1 reflect data for January and February only.</a:t>
            </a:r>
          </a:p>
          <a:p>
            <a:r>
              <a:rPr lang="en-US"/>
              <a:t>Source: JCHS tabulations of RealPage data; S&amp;P CoreLogic Case-Shiller US National Home Price Index.</a:t>
            </a:r>
          </a:p>
        </p:txBody>
      </p:sp>
    </p:spTree>
    <p:extLst>
      <p:ext uri="{BB962C8B-B14F-4D97-AF65-F5344CB8AC3E}">
        <p14:creationId xmlns:p14="http://schemas.microsoft.com/office/powerpoint/2010/main" val="1072105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D1C01A9-A0E1-44B5-B557-B1B75C72B533}"/>
              </a:ext>
            </a:extLst>
          </p:cNvPr>
          <p:cNvSpPr>
            <a:spLocks noGrp="1"/>
          </p:cNvSpPr>
          <p:nvPr>
            <p:ph type="title"/>
          </p:nvPr>
        </p:nvSpPr>
        <p:spPr/>
        <p:txBody>
          <a:bodyPr/>
          <a:lstStyle/>
          <a:p>
            <a:r>
              <a:rPr lang="en-US" dirty="0">
                <a:solidFill>
                  <a:srgbClr val="653052"/>
                </a:solidFill>
              </a:rPr>
              <a:t>Figure 19: Growth in Homeowner Households Continued to Lift Homeownership Rates in 2022</a:t>
            </a:r>
          </a:p>
        </p:txBody>
      </p:sp>
      <p:graphicFrame>
        <p:nvGraphicFramePr>
          <p:cNvPr id="9" name="Figure 19" descr="Between 2021 and 2022, the number of homeowner households increased from 82.9 million to 84.4 million, and the homeownership rate increased from 65.5 percent to 65.8 percent. Both the number and share of homeowners has been rising since 2016.">
            <a:extLst>
              <a:ext uri="{FF2B5EF4-FFF2-40B4-BE49-F238E27FC236}">
                <a16:creationId xmlns:a16="http://schemas.microsoft.com/office/drawing/2014/main" id="{FF15B282-D7FB-4ACC-A890-4FA16A846B2B}"/>
              </a:ext>
            </a:extLst>
          </p:cNvPr>
          <p:cNvGraphicFramePr>
            <a:graphicFrameLocks noGrp="1"/>
          </p:cNvGraphicFramePr>
          <p:nvPr>
            <p:ph idx="1"/>
            <p:extLst>
              <p:ext uri="{D42A27DB-BD31-4B8C-83A1-F6EECF244321}">
                <p14:modId xmlns:p14="http://schemas.microsoft.com/office/powerpoint/2010/main" val="2468329191"/>
              </p:ext>
            </p:extLst>
          </p:nvPr>
        </p:nvGraphicFramePr>
        <p:xfrm>
          <a:off x="312737" y="1505177"/>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6" name="Figure 19 Note and Source">
            <a:extLst>
              <a:ext uri="{FF2B5EF4-FFF2-40B4-BE49-F238E27FC236}">
                <a16:creationId xmlns:a16="http://schemas.microsoft.com/office/drawing/2014/main" id="{029F42DA-64CA-4D89-BC0F-0F8E60981719}"/>
              </a:ext>
            </a:extLst>
          </p:cNvPr>
          <p:cNvSpPr>
            <a:spLocks noGrp="1"/>
          </p:cNvSpPr>
          <p:nvPr>
            <p:ph type="body" sz="quarter" idx="10"/>
          </p:nvPr>
        </p:nvSpPr>
        <p:spPr/>
        <p:txBody>
          <a:bodyPr/>
          <a:lstStyle/>
          <a:p>
            <a:r>
              <a:rPr lang="en-US"/>
              <a:t>Note: Estimates for 2020 are omitted due to data collection issues experienced during the pandemic. </a:t>
            </a:r>
          </a:p>
          <a:p>
            <a:r>
              <a:rPr lang="en-US"/>
              <a:t>Source: JCHS tabulations of US Census Bureau, Housing Vacancy Surveys.</a:t>
            </a:r>
          </a:p>
        </p:txBody>
      </p:sp>
    </p:spTree>
    <p:extLst>
      <p:ext uri="{BB962C8B-B14F-4D97-AF65-F5344CB8AC3E}">
        <p14:creationId xmlns:p14="http://schemas.microsoft.com/office/powerpoint/2010/main" val="3469658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219286-DC2D-C60C-4BC6-C0802FCD238E}"/>
              </a:ext>
            </a:extLst>
          </p:cNvPr>
          <p:cNvSpPr>
            <a:spLocks noGrp="1"/>
          </p:cNvSpPr>
          <p:nvPr>
            <p:ph type="title"/>
          </p:nvPr>
        </p:nvSpPr>
        <p:spPr/>
        <p:txBody>
          <a:bodyPr/>
          <a:lstStyle/>
          <a:p>
            <a:r>
              <a:rPr lang="en-US" dirty="0">
                <a:solidFill>
                  <a:srgbClr val="653052"/>
                </a:solidFill>
              </a:rPr>
              <a:t>Figure 20: Home Equity Has Reached Unprecedented Heights as Mortgage Debt Holds Steady</a:t>
            </a:r>
          </a:p>
        </p:txBody>
      </p:sp>
      <p:graphicFrame>
        <p:nvGraphicFramePr>
          <p:cNvPr id="7" name="Figure 20" descr="Aggregate real home equity in the US stands at $31.0 trillion in the fourth quarter of 2022, near the all-time peak of $31.3 trillion reached in the second quarter. Aggregate homeowners equity was well above the previous peak of $20.8 trillion in 2005, even after adjusting for inflation, and well above current mortgage debt level of $15.5 trillion.">
            <a:extLst>
              <a:ext uri="{FF2B5EF4-FFF2-40B4-BE49-F238E27FC236}">
                <a16:creationId xmlns:a16="http://schemas.microsoft.com/office/drawing/2014/main" id="{65CE0B9E-9264-7CCC-8D83-F3698228C4C6}"/>
              </a:ext>
            </a:extLst>
          </p:cNvPr>
          <p:cNvGraphicFramePr>
            <a:graphicFrameLocks noGrp="1"/>
          </p:cNvGraphicFramePr>
          <p:nvPr>
            <p:ph idx="1"/>
            <p:extLst>
              <p:ext uri="{D42A27DB-BD31-4B8C-83A1-F6EECF244321}">
                <p14:modId xmlns:p14="http://schemas.microsoft.com/office/powerpoint/2010/main" val="3236475445"/>
              </p:ext>
            </p:extLst>
          </p:nvPr>
        </p:nvGraphicFramePr>
        <p:xfrm>
          <a:off x="267856" y="1255378"/>
          <a:ext cx="11566878" cy="4672456"/>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0 Notes and Source">
            <a:extLst>
              <a:ext uri="{FF2B5EF4-FFF2-40B4-BE49-F238E27FC236}">
                <a16:creationId xmlns:a16="http://schemas.microsoft.com/office/drawing/2014/main" id="{5BF4BC77-9A5C-E279-AB48-530A67859634}"/>
              </a:ext>
            </a:extLst>
          </p:cNvPr>
          <p:cNvSpPr>
            <a:spLocks noGrp="1"/>
          </p:cNvSpPr>
          <p:nvPr>
            <p:ph type="body" sz="quarter" idx="10"/>
          </p:nvPr>
        </p:nvSpPr>
        <p:spPr/>
        <p:txBody>
          <a:bodyPr/>
          <a:lstStyle/>
          <a:p>
            <a:r>
              <a:rPr lang="en-US"/>
              <a:t>Note: Homeowner equity and mortgage debt are adjusted for inflation using the CPI-U for All Items Less Shelter.</a:t>
            </a:r>
          </a:p>
          <a:p>
            <a:r>
              <a:rPr lang="en-US"/>
              <a:t>Source: JCHS tabulations of US Federal Reserve Board, Financial Accounts of the United States.</a:t>
            </a:r>
          </a:p>
        </p:txBody>
      </p:sp>
    </p:spTree>
    <p:extLst>
      <p:ext uri="{BB962C8B-B14F-4D97-AF65-F5344CB8AC3E}">
        <p14:creationId xmlns:p14="http://schemas.microsoft.com/office/powerpoint/2010/main" val="1834448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219286-DC2D-C60C-4BC6-C0802FCD238E}"/>
              </a:ext>
            </a:extLst>
          </p:cNvPr>
          <p:cNvSpPr>
            <a:spLocks noGrp="1"/>
          </p:cNvSpPr>
          <p:nvPr>
            <p:ph type="title"/>
          </p:nvPr>
        </p:nvSpPr>
        <p:spPr/>
        <p:txBody>
          <a:bodyPr/>
          <a:lstStyle/>
          <a:p>
            <a:r>
              <a:rPr lang="en-US" dirty="0">
                <a:solidFill>
                  <a:srgbClr val="653052"/>
                </a:solidFill>
              </a:rPr>
              <a:t>Figure 21: Despite the Recent Rise in Homeownership Rates, Large Disparities Persist by Race and Ethnicity</a:t>
            </a:r>
          </a:p>
        </p:txBody>
      </p:sp>
      <p:graphicFrame>
        <p:nvGraphicFramePr>
          <p:cNvPr id="7" name="Figure 21" descr="Homeownership rates rose for households headed by white, Black, Hispanic, and Asian or another race householders between 2019 and 2022, with the sharpest increase among Black households. However, Black and Hispanic homeownership rates remain well over 20 percentage points below white homeownership rates with little change in the gap over the last 20 years.">
            <a:extLst>
              <a:ext uri="{FF2B5EF4-FFF2-40B4-BE49-F238E27FC236}">
                <a16:creationId xmlns:a16="http://schemas.microsoft.com/office/drawing/2014/main" id="{65CE0B9E-9264-7CCC-8D83-F3698228C4C6}"/>
              </a:ext>
            </a:extLst>
          </p:cNvPr>
          <p:cNvGraphicFramePr>
            <a:graphicFrameLocks noGrp="1"/>
          </p:cNvGraphicFramePr>
          <p:nvPr>
            <p:ph idx="1"/>
            <p:extLst>
              <p:ext uri="{D42A27DB-BD31-4B8C-83A1-F6EECF244321}">
                <p14:modId xmlns:p14="http://schemas.microsoft.com/office/powerpoint/2010/main" val="2723036873"/>
              </p:ext>
            </p:extLst>
          </p:nvPr>
        </p:nvGraphicFramePr>
        <p:xfrm>
          <a:off x="267855" y="1544320"/>
          <a:ext cx="11566879" cy="4237644"/>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1 Notes and Source">
            <a:extLst>
              <a:ext uri="{FF2B5EF4-FFF2-40B4-BE49-F238E27FC236}">
                <a16:creationId xmlns:a16="http://schemas.microsoft.com/office/drawing/2014/main" id="{5BF4BC77-9A5C-E279-AB48-530A67859634}"/>
              </a:ext>
            </a:extLst>
          </p:cNvPr>
          <p:cNvSpPr>
            <a:spLocks noGrp="1"/>
          </p:cNvSpPr>
          <p:nvPr>
            <p:ph type="body" sz="quarter" idx="10"/>
          </p:nvPr>
        </p:nvSpPr>
        <p:spPr/>
        <p:txBody>
          <a:bodyPr/>
          <a:lstStyle/>
          <a:p>
            <a:r>
              <a:rPr lang="en-US"/>
              <a:t>Notes: Householders who are white, Black, and Asian or another race are non-Hispanic. Hispanic householders may be of any race.</a:t>
            </a:r>
          </a:p>
          <a:p>
            <a:r>
              <a:rPr lang="en-US"/>
              <a:t>Source: JCHS tabulations of US Census Bureau, Housing Vacancy Surveys.</a:t>
            </a:r>
          </a:p>
        </p:txBody>
      </p:sp>
      <p:sp>
        <p:nvSpPr>
          <p:cNvPr id="3" name="TextBox 1">
            <a:extLst>
              <a:ext uri="{FF2B5EF4-FFF2-40B4-BE49-F238E27FC236}">
                <a16:creationId xmlns:a16="http://schemas.microsoft.com/office/drawing/2014/main" id="{B044C4E6-8952-DF17-55DE-6E05B05B8B60}"/>
              </a:ext>
              <a:ext uri="{C183D7F6-B498-43B3-948B-1728B52AA6E4}">
                <adec:decorative xmlns:adec="http://schemas.microsoft.com/office/drawing/2017/decorative" val="1"/>
              </a:ext>
            </a:extLst>
          </p:cNvPr>
          <p:cNvSpPr txBox="1"/>
          <p:nvPr/>
        </p:nvSpPr>
        <p:spPr>
          <a:xfrm>
            <a:off x="267855" y="5479587"/>
            <a:ext cx="1423061" cy="3023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Race/Ethnicity</a:t>
            </a:r>
          </a:p>
        </p:txBody>
      </p:sp>
    </p:spTree>
    <p:extLst>
      <p:ext uri="{BB962C8B-B14F-4D97-AF65-F5344CB8AC3E}">
        <p14:creationId xmlns:p14="http://schemas.microsoft.com/office/powerpoint/2010/main" val="2297288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D1C01A9-A0E1-44B5-B557-B1B75C72B533}"/>
              </a:ext>
            </a:extLst>
          </p:cNvPr>
          <p:cNvSpPr>
            <a:spLocks noGrp="1"/>
          </p:cNvSpPr>
          <p:nvPr>
            <p:ph type="title"/>
          </p:nvPr>
        </p:nvSpPr>
        <p:spPr/>
        <p:txBody>
          <a:bodyPr/>
          <a:lstStyle/>
          <a:p>
            <a:r>
              <a:rPr lang="en-US" dirty="0">
                <a:solidFill>
                  <a:srgbClr val="653052"/>
                </a:solidFill>
              </a:rPr>
              <a:t>Figure 22: </a:t>
            </a:r>
            <a:r>
              <a:rPr lang="en-US" dirty="0" err="1">
                <a:solidFill>
                  <a:srgbClr val="653052"/>
                </a:solidFill>
              </a:rPr>
              <a:t>Rentership</a:t>
            </a:r>
            <a:r>
              <a:rPr lang="en-US" dirty="0">
                <a:solidFill>
                  <a:srgbClr val="653052"/>
                </a:solidFill>
              </a:rPr>
              <a:t> Rates Declined as Renter Household Growth Slowed in 2022</a:t>
            </a:r>
          </a:p>
        </p:txBody>
      </p:sp>
      <p:graphicFrame>
        <p:nvGraphicFramePr>
          <p:cNvPr id="9" name="Figure 22" descr="The chart shows the total number of renter households and rentership rate between 2002 and 2022. The number of renter households reached 43.9 million in 2022, up from 34.4 million in 2002. The number of renter households increased every year between 2004 and 2016, before declining slightly in 2017 and growing more slowly in the following years. Meanwhile the rentership rate, climbed from 31 percent in 2004 to a peak of over 36 percent in 2016, before retreating down to 34 percent in 2022.">
            <a:extLst>
              <a:ext uri="{FF2B5EF4-FFF2-40B4-BE49-F238E27FC236}">
                <a16:creationId xmlns:a16="http://schemas.microsoft.com/office/drawing/2014/main" id="{FF15B282-D7FB-4ACC-A890-4FA16A846B2B}"/>
              </a:ext>
            </a:extLst>
          </p:cNvPr>
          <p:cNvGraphicFramePr>
            <a:graphicFrameLocks noGrp="1"/>
          </p:cNvGraphicFramePr>
          <p:nvPr>
            <p:ph idx="1"/>
            <p:extLst>
              <p:ext uri="{D42A27DB-BD31-4B8C-83A1-F6EECF244321}">
                <p14:modId xmlns:p14="http://schemas.microsoft.com/office/powerpoint/2010/main" val="3749941187"/>
              </p:ext>
            </p:extLst>
          </p:nvPr>
        </p:nvGraphicFramePr>
        <p:xfrm>
          <a:off x="312737" y="1505177"/>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6" name="Figure 22 Notes and Source">
            <a:extLst>
              <a:ext uri="{FF2B5EF4-FFF2-40B4-BE49-F238E27FC236}">
                <a16:creationId xmlns:a16="http://schemas.microsoft.com/office/drawing/2014/main" id="{029F42DA-64CA-4D89-BC0F-0F8E60981719}"/>
              </a:ext>
            </a:extLst>
          </p:cNvPr>
          <p:cNvSpPr>
            <a:spLocks noGrp="1"/>
          </p:cNvSpPr>
          <p:nvPr>
            <p:ph type="body" sz="quarter" idx="10"/>
          </p:nvPr>
        </p:nvSpPr>
        <p:spPr/>
        <p:txBody>
          <a:bodyPr/>
          <a:lstStyle/>
          <a:p>
            <a:r>
              <a:rPr lang="en-US" dirty="0"/>
              <a:t>Note: Estimates for 2020 are omitted due to data collection issues experienced during the pandemic.</a:t>
            </a:r>
          </a:p>
          <a:p>
            <a:r>
              <a:rPr lang="en-US" dirty="0"/>
              <a:t>Source: JCHS tabulations of US Census Bureau, Housing Vacancy Surveys.</a:t>
            </a:r>
          </a:p>
        </p:txBody>
      </p:sp>
    </p:spTree>
    <p:extLst>
      <p:ext uri="{BB962C8B-B14F-4D97-AF65-F5344CB8AC3E}">
        <p14:creationId xmlns:p14="http://schemas.microsoft.com/office/powerpoint/2010/main" val="3949378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2E7B72-F628-4F9B-9DCD-4087FDFE4677}"/>
              </a:ext>
            </a:extLst>
          </p:cNvPr>
          <p:cNvSpPr>
            <a:spLocks noGrp="1"/>
          </p:cNvSpPr>
          <p:nvPr>
            <p:ph type="title"/>
          </p:nvPr>
        </p:nvSpPr>
        <p:spPr/>
        <p:txBody>
          <a:bodyPr/>
          <a:lstStyle/>
          <a:p>
            <a:r>
              <a:rPr lang="en-US" dirty="0">
                <a:solidFill>
                  <a:srgbClr val="653052"/>
                </a:solidFill>
              </a:rPr>
              <a:t>Figure 23: Despite Slowing Rent Growth, Rent Increases Remain Above Pre-Pandemic Levels</a:t>
            </a:r>
          </a:p>
        </p:txBody>
      </p:sp>
      <p:pic>
        <p:nvPicPr>
          <p:cNvPr id="7" name="Figure 23" descr="The chart shows the year-over-year growth in asking rents for units in professionally managed apartment buildings with five or more units between 2015q1 and 2023q1. Asking rents rose 4.5 percent year over year in the first quarter of 2023, above their pre-pandemic pace but down from an all-time high 15.3 percent one year earlier. In 2023q1, annual rent growth was nearly as high in lower-quality Class C units (at 4.6 percent) as it was in higher-quality Class A units (4.8 percent). ">
            <a:extLst>
              <a:ext uri="{FF2B5EF4-FFF2-40B4-BE49-F238E27FC236}">
                <a16:creationId xmlns:a16="http://schemas.microsoft.com/office/drawing/2014/main" id="{7C64B441-ED1F-03EC-3CC5-10F1D4AD57FF}"/>
              </a:ext>
            </a:extLst>
          </p:cNvPr>
          <p:cNvPicPr>
            <a:picLocks noGrp="1" noChangeAspect="1"/>
          </p:cNvPicPr>
          <p:nvPr>
            <p:ph idx="1"/>
          </p:nvPr>
        </p:nvPicPr>
        <p:blipFill>
          <a:blip r:embed="rId3"/>
          <a:stretch>
            <a:fillRect/>
          </a:stretch>
        </p:blipFill>
        <p:spPr/>
      </p:pic>
      <p:sp>
        <p:nvSpPr>
          <p:cNvPr id="4" name="Figure 23 Notes and Source">
            <a:extLst>
              <a:ext uri="{FF2B5EF4-FFF2-40B4-BE49-F238E27FC236}">
                <a16:creationId xmlns:a16="http://schemas.microsoft.com/office/drawing/2014/main" id="{53D2A17F-E231-4760-BC7D-B265BD8FEF7F}"/>
              </a:ext>
            </a:extLst>
          </p:cNvPr>
          <p:cNvSpPr>
            <a:spLocks noGrp="1"/>
          </p:cNvSpPr>
          <p:nvPr>
            <p:ph type="body" sz="quarter" idx="10"/>
          </p:nvPr>
        </p:nvSpPr>
        <p:spPr/>
        <p:txBody>
          <a:bodyPr/>
          <a:lstStyle/>
          <a:p>
            <a:r>
              <a:rPr lang="en-US"/>
              <a:t>Notes: Asking rents are for professionally managed apartments in buildings with five or more units. Class A (Class C) apartments are relatively higher (lower) quality.</a:t>
            </a:r>
          </a:p>
          <a:p>
            <a:r>
              <a:rPr lang="en-US"/>
              <a:t>Source: RealPage.</a:t>
            </a:r>
          </a:p>
        </p:txBody>
      </p:sp>
    </p:spTree>
    <p:extLst>
      <p:ext uri="{BB962C8B-B14F-4D97-AF65-F5344CB8AC3E}">
        <p14:creationId xmlns:p14="http://schemas.microsoft.com/office/powerpoint/2010/main" val="2695027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BA3C509-8EE0-90BB-FCD4-86B63D36266C}"/>
              </a:ext>
            </a:extLst>
          </p:cNvPr>
          <p:cNvSpPr>
            <a:spLocks noGrp="1"/>
          </p:cNvSpPr>
          <p:nvPr>
            <p:ph type="title"/>
          </p:nvPr>
        </p:nvSpPr>
        <p:spPr/>
        <p:txBody>
          <a:bodyPr/>
          <a:lstStyle/>
          <a:p>
            <a:r>
              <a:rPr lang="en-US" dirty="0">
                <a:solidFill>
                  <a:srgbClr val="653052"/>
                </a:solidFill>
              </a:rPr>
              <a:t>Figure 24: Large Multifamily Buildings Constituted the Bulk of Rental Stock Growth in the Last Decade</a:t>
            </a:r>
          </a:p>
        </p:txBody>
      </p:sp>
      <p:graphicFrame>
        <p:nvGraphicFramePr>
          <p:cNvPr id="7" name="Figure 24" descr="The chart shows the total number of rental units between 2011 and 2021 by structure type: single-family, units in buildings with 2-4 units, units in buildings with 5-19 units, and units in buildings with 20 or more units. The number of units in buildings with 20 or more units increased significantly over the period, rising by nearly 2.5 million, to 11.6 million units in 2021. Meanwhile, the number of single-family rental units increased until 2016 before subsequently declining to 15.0 million units by 2021. The number of units in small and midsized buildings was relatively flat over this period.">
            <a:extLst>
              <a:ext uri="{FF2B5EF4-FFF2-40B4-BE49-F238E27FC236}">
                <a16:creationId xmlns:a16="http://schemas.microsoft.com/office/drawing/2014/main" id="{AA8FE08D-CD4E-8070-C525-93D581515F6A}"/>
              </a:ext>
            </a:extLst>
          </p:cNvPr>
          <p:cNvGraphicFramePr>
            <a:graphicFrameLocks noGrp="1"/>
          </p:cNvGraphicFramePr>
          <p:nvPr>
            <p:ph idx="1"/>
            <p:extLst>
              <p:ext uri="{D42A27DB-BD31-4B8C-83A1-F6EECF244321}">
                <p14:modId xmlns:p14="http://schemas.microsoft.com/office/powerpoint/2010/main" val="1607792765"/>
              </p:ext>
            </p:extLst>
          </p:nvPr>
        </p:nvGraphicFramePr>
        <p:xfrm>
          <a:off x="268288" y="1354238"/>
          <a:ext cx="11566446" cy="4422675"/>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4 Notes and Source">
            <a:extLst>
              <a:ext uri="{FF2B5EF4-FFF2-40B4-BE49-F238E27FC236}">
                <a16:creationId xmlns:a16="http://schemas.microsoft.com/office/drawing/2014/main" id="{C531F8E7-E608-49F0-7034-0BFBA72457CE}"/>
              </a:ext>
            </a:extLst>
          </p:cNvPr>
          <p:cNvSpPr>
            <a:spLocks noGrp="1"/>
          </p:cNvSpPr>
          <p:nvPr>
            <p:ph type="body" sz="quarter" idx="10"/>
          </p:nvPr>
        </p:nvSpPr>
        <p:spPr/>
        <p:txBody>
          <a:bodyPr/>
          <a:lstStyle/>
          <a:p>
            <a:r>
              <a:rPr lang="en-US"/>
              <a:t>Notes: Rental units may be occupied, vacant for rent, or rented but unoccupied. Estimates for 2020 are interpolated due to data collection issues experienced during the pandemic. </a:t>
            </a:r>
          </a:p>
          <a:p>
            <a:r>
              <a:rPr lang="en-US"/>
              <a:t>Source: JCHS tabulations of US Census Bureau, American Community Survey 1-Year Estimates.</a:t>
            </a:r>
          </a:p>
        </p:txBody>
      </p:sp>
      <p:sp>
        <p:nvSpPr>
          <p:cNvPr id="9" name="TextBox 8">
            <a:extLst>
              <a:ext uri="{FF2B5EF4-FFF2-40B4-BE49-F238E27FC236}">
                <a16:creationId xmlns:a16="http://schemas.microsoft.com/office/drawing/2014/main" id="{C55F7A36-CAA1-766A-382D-2B8629038C8F}"/>
              </a:ext>
              <a:ext uri="{C183D7F6-B498-43B3-948B-1728B52AA6E4}">
                <adec:decorative xmlns:adec="http://schemas.microsoft.com/office/drawing/2017/decorative" val="1"/>
              </a:ext>
            </a:extLst>
          </p:cNvPr>
          <p:cNvSpPr txBox="1"/>
          <p:nvPr/>
        </p:nvSpPr>
        <p:spPr>
          <a:xfrm>
            <a:off x="357187" y="1406299"/>
            <a:ext cx="6094070" cy="338554"/>
          </a:xfrm>
          <a:prstGeom prst="rect">
            <a:avLst/>
          </a:prstGeom>
          <a:noFill/>
        </p:spPr>
        <p:txBody>
          <a:bodyPr wrap="square">
            <a:spAutoFit/>
          </a:bodyPr>
          <a:lstStyle/>
          <a:p>
            <a:pPr algn="l" rtl="0">
              <a:defRPr sz="1600" b="1" i="0" u="none" strike="noStrike" kern="1200" spc="0" baseline="0">
                <a:solidFill>
                  <a:srgbClr val="5A5A5A">
                    <a:lumMod val="50000"/>
                  </a:srgbClr>
                </a:solidFill>
                <a:latin typeface="+mn-lt"/>
                <a:ea typeface="+mn-ea"/>
                <a:cs typeface="+mn-cs"/>
              </a:defRPr>
            </a:pPr>
            <a:r>
              <a:rPr lang="en-US"/>
              <a:t>Number of Rental Units (Millions)</a:t>
            </a:r>
          </a:p>
        </p:txBody>
      </p:sp>
    </p:spTree>
    <p:extLst>
      <p:ext uri="{BB962C8B-B14F-4D97-AF65-F5344CB8AC3E}">
        <p14:creationId xmlns:p14="http://schemas.microsoft.com/office/powerpoint/2010/main" val="352368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D07BDB-F95F-4BBF-9F17-EBDB5E85A38B}"/>
              </a:ext>
            </a:extLst>
          </p:cNvPr>
          <p:cNvSpPr>
            <a:spLocks noGrp="1"/>
          </p:cNvSpPr>
          <p:nvPr>
            <p:ph type="title"/>
          </p:nvPr>
        </p:nvSpPr>
        <p:spPr>
          <a:xfrm>
            <a:off x="268288" y="470091"/>
            <a:ext cx="11566879" cy="652232"/>
          </a:xfrm>
        </p:spPr>
        <p:txBody>
          <a:bodyPr/>
          <a:lstStyle/>
          <a:p>
            <a:r>
              <a:rPr lang="en-US" dirty="0">
                <a:solidFill>
                  <a:srgbClr val="653052"/>
                </a:solidFill>
              </a:rPr>
              <a:t>Figure 25: The Stock of Low-Rent Units Continues to Shrink</a:t>
            </a:r>
          </a:p>
        </p:txBody>
      </p:sp>
      <p:graphicFrame>
        <p:nvGraphicFramePr>
          <p:cNvPr id="8" name="Figure 25" descr="This chart shows the number of units with rents below $600 alongside the share of units at that rent level between 2011 and 2021. Data are adjusted for inflation. The number of units renting for less than $600 fell continuously from 11.9 million units in 2011 to 8.0 million units in 2021. The share of units renting for less than $600 a month also declined, from 27 percent of the rental stock in 2011 to 17 percent of the rental stock in 2021.">
            <a:extLst>
              <a:ext uri="{FF2B5EF4-FFF2-40B4-BE49-F238E27FC236}">
                <a16:creationId xmlns:a16="http://schemas.microsoft.com/office/drawing/2014/main" id="{C9AD2877-029C-4887-8B59-72B5F53E73A4}"/>
              </a:ext>
            </a:extLst>
          </p:cNvPr>
          <p:cNvGraphicFramePr>
            <a:graphicFrameLocks noGrp="1"/>
          </p:cNvGraphicFramePr>
          <p:nvPr>
            <p:ph idx="1"/>
            <p:extLst>
              <p:ext uri="{D42A27DB-BD31-4B8C-83A1-F6EECF244321}">
                <p14:modId xmlns:p14="http://schemas.microsoft.com/office/powerpoint/2010/main" val="2052515091"/>
              </p:ext>
            </p:extLst>
          </p:nvPr>
        </p:nvGraphicFramePr>
        <p:xfrm>
          <a:off x="268288" y="1403865"/>
          <a:ext cx="11566525" cy="4373048"/>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25 Notes and Source">
            <a:extLst>
              <a:ext uri="{FF2B5EF4-FFF2-40B4-BE49-F238E27FC236}">
                <a16:creationId xmlns:a16="http://schemas.microsoft.com/office/drawing/2014/main" id="{2DCD911E-F21A-4706-9590-23E8F7A7F5FE}"/>
              </a:ext>
            </a:extLst>
          </p:cNvPr>
          <p:cNvSpPr>
            <a:spLocks noGrp="1"/>
          </p:cNvSpPr>
          <p:nvPr>
            <p:ph type="body" sz="quarter" idx="11"/>
          </p:nvPr>
        </p:nvSpPr>
        <p:spPr>
          <a:xfrm>
            <a:off x="267855" y="6043613"/>
            <a:ext cx="10742349" cy="432085"/>
          </a:xfrm>
        </p:spPr>
        <p:txBody>
          <a:bodyPr/>
          <a:lstStyle/>
          <a:p>
            <a:r>
              <a:rPr lang="en-US"/>
              <a:t>Notes: Low-rent units have contract rents under $600. Rents are inflated to 2021 dollars using the CPI-U for All Items Less Shelter. No-cash units are excluded.</a:t>
            </a:r>
          </a:p>
          <a:p>
            <a:r>
              <a:rPr lang="en-US"/>
              <a:t>Source: JCHS tabulations of US Census Bureau, American Community Survey 1-Year Estimates.</a:t>
            </a:r>
          </a:p>
        </p:txBody>
      </p:sp>
      <p:sp>
        <p:nvSpPr>
          <p:cNvPr id="10" name="TextBox 9">
            <a:extLst>
              <a:ext uri="{FF2B5EF4-FFF2-40B4-BE49-F238E27FC236}">
                <a16:creationId xmlns:a16="http://schemas.microsoft.com/office/drawing/2014/main" id="{7B59A210-36FF-4171-8CC4-5BBA0564D927}"/>
              </a:ext>
              <a:ext uri="{C183D7F6-B498-43B3-948B-1728B52AA6E4}">
                <adec:decorative xmlns:adec="http://schemas.microsoft.com/office/drawing/2017/decorative" val="1"/>
              </a:ext>
            </a:extLst>
          </p:cNvPr>
          <p:cNvSpPr txBox="1"/>
          <p:nvPr/>
        </p:nvSpPr>
        <p:spPr>
          <a:xfrm>
            <a:off x="8601434" y="1403865"/>
            <a:ext cx="3233379" cy="338554"/>
          </a:xfrm>
          <a:prstGeom prst="rect">
            <a:avLst/>
          </a:prstGeom>
          <a:noFill/>
        </p:spPr>
        <p:txBody>
          <a:bodyPr wrap="square" rtlCol="0">
            <a:spAutoFit/>
          </a:bodyPr>
          <a:lstStyle/>
          <a:p>
            <a:pPr algn="r"/>
            <a:r>
              <a:rPr lang="en-US" sz="1600" b="1">
                <a:solidFill>
                  <a:schemeClr val="tx1">
                    <a:lumMod val="50000"/>
                  </a:schemeClr>
                </a:solidFill>
              </a:rPr>
              <a:t>Share of Rental Stock (Percent)</a:t>
            </a:r>
          </a:p>
        </p:txBody>
      </p:sp>
    </p:spTree>
    <p:extLst>
      <p:ext uri="{BB962C8B-B14F-4D97-AF65-F5344CB8AC3E}">
        <p14:creationId xmlns:p14="http://schemas.microsoft.com/office/powerpoint/2010/main" val="1440107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dirty="0">
                <a:solidFill>
                  <a:srgbClr val="653052"/>
                </a:solidFill>
              </a:rPr>
              <a:t>Figure 26: Across Income Levels, Cost Burden Rates Increased for Renters in 2021</a:t>
            </a:r>
          </a:p>
        </p:txBody>
      </p:sp>
      <p:sp>
        <p:nvSpPr>
          <p:cNvPr id="7" name="Rectangle 6">
            <a:extLst>
              <a:ext uri="{FF2B5EF4-FFF2-40B4-BE49-F238E27FC236}">
                <a16:creationId xmlns:a16="http://schemas.microsoft.com/office/drawing/2014/main" id="{CF1C5C55-2182-4222-94D4-9AE57FA49E01}"/>
              </a:ext>
              <a:ext uri="{C183D7F6-B498-43B3-948B-1728B52AA6E4}">
                <adec:decorative xmlns:adec="http://schemas.microsoft.com/office/drawing/2017/decorative" val="1"/>
              </a:ext>
            </a:extLst>
          </p:cNvPr>
          <p:cNvSpPr/>
          <p:nvPr/>
        </p:nvSpPr>
        <p:spPr>
          <a:xfrm>
            <a:off x="9853127" y="1838228"/>
            <a:ext cx="1878228" cy="29577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Figure 26" descr="This chart shows the share of cost burdened renter households in 2019 and 2021 by renter household income. The share of cost burdened renters increased nearly 3 percentage points, to 49 percent in 2021. Although the vast majority of lower-income households were cost burdened, the biggest increase in cost burdens occurred among middle-income households. The cost-burden rate increased 3 percentage points for renters with incomes between $30,000 and $44,999 (reaching 63 percent), and 4 percentage points for renters earning between $45,000 and $74,999 (reaching 34 percent). Fully 85 percent of renter households earning less than $15,000 were cost burdened in 2021, an increase of 2 percentage points, and 81 percent of households with incomes between $15,000 and 29,999 were cost burdened, an increase of 1 percentage point. Cost burdens increased just 1 percentage point for households earning $75,000 or more, reaching 9 percent in 2021.">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1207765286"/>
              </p:ext>
            </p:extLst>
          </p:nvPr>
        </p:nvGraphicFramePr>
        <p:xfrm>
          <a:off x="312737" y="1668544"/>
          <a:ext cx="11566878" cy="4362801"/>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26 Notes and Source">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a:t>Notes: Incomes are adjusted for inflation using the CPI-U for All Items. Cost-burdened households spend more than 30% of income on housing.</a:t>
            </a:r>
          </a:p>
          <a:p>
            <a:r>
              <a:rPr lang="en-US"/>
              <a:t>Source: JCHS tabulations of US Census Bureau, American Community Survey 1-Year Estimates.</a:t>
            </a:r>
          </a:p>
        </p:txBody>
      </p:sp>
      <p:sp>
        <p:nvSpPr>
          <p:cNvPr id="9" name="TextBox 8">
            <a:extLst>
              <a:ext uri="{FF2B5EF4-FFF2-40B4-BE49-F238E27FC236}">
                <a16:creationId xmlns:a16="http://schemas.microsoft.com/office/drawing/2014/main" id="{77ADD73E-894E-4FBC-AA56-55FC6F91D0FB}"/>
              </a:ext>
              <a:ext uri="{C183D7F6-B498-43B3-948B-1728B52AA6E4}">
                <adec:decorative xmlns:adec="http://schemas.microsoft.com/office/drawing/2017/decorative" val="1"/>
              </a:ext>
            </a:extLst>
          </p:cNvPr>
          <p:cNvSpPr txBox="1"/>
          <p:nvPr/>
        </p:nvSpPr>
        <p:spPr>
          <a:xfrm>
            <a:off x="267855" y="1237963"/>
            <a:ext cx="5190836" cy="307777"/>
          </a:xfrm>
          <a:prstGeom prst="rect">
            <a:avLst/>
          </a:prstGeom>
          <a:noFill/>
        </p:spPr>
        <p:txBody>
          <a:bodyPr wrap="square" rtlCol="0">
            <a:spAutoFit/>
          </a:bodyPr>
          <a:lstStyle/>
          <a:p>
            <a:r>
              <a:rPr lang="en-US" sz="1400" b="1">
                <a:solidFill>
                  <a:srgbClr val="000000"/>
                </a:solidFill>
              </a:rPr>
              <a:t>Share of Cost-Burdened Renter Households (Percent)</a:t>
            </a:r>
          </a:p>
        </p:txBody>
      </p:sp>
    </p:spTree>
    <p:extLst>
      <p:ext uri="{BB962C8B-B14F-4D97-AF65-F5344CB8AC3E}">
        <p14:creationId xmlns:p14="http://schemas.microsoft.com/office/powerpoint/2010/main" val="3930550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8770E0-CB08-4A77-84AC-AAA438E797EA}"/>
              </a:ext>
            </a:extLst>
          </p:cNvPr>
          <p:cNvSpPr>
            <a:spLocks noGrp="1"/>
          </p:cNvSpPr>
          <p:nvPr>
            <p:ph type="title"/>
          </p:nvPr>
        </p:nvSpPr>
        <p:spPr/>
        <p:txBody>
          <a:bodyPr/>
          <a:lstStyle/>
          <a:p>
            <a:r>
              <a:rPr lang="en-US" dirty="0">
                <a:solidFill>
                  <a:srgbClr val="653052"/>
                </a:solidFill>
              </a:rPr>
              <a:t>Figure 27: Costs of Building Materials Have Surged Since the Start of the Pandemic</a:t>
            </a:r>
          </a:p>
        </p:txBody>
      </p:sp>
      <p:graphicFrame>
        <p:nvGraphicFramePr>
          <p:cNvPr id="7" name="Figure 27" descr="The chart shows the increase in the costs of building materials from 2017–2020 compared to 2020–2023. In the pandemic era, the price of inputs to new residential construction increased by about 35 percent. The price of plastic construction products and gypsum products were both up my more than 40 percent. Brick and clay structural tile, ready-mix concrete, and lumber and wood product costs all rose by more than 20 percent. In the earlier period, inputs to new residential construction and the individual materials shown all increased by 10 percent or less.">
            <a:extLst>
              <a:ext uri="{FF2B5EF4-FFF2-40B4-BE49-F238E27FC236}">
                <a16:creationId xmlns:a16="http://schemas.microsoft.com/office/drawing/2014/main" id="{B56E48FD-FF5E-4F72-B56E-E1F7BA4A6B5C}"/>
              </a:ext>
            </a:extLst>
          </p:cNvPr>
          <p:cNvGraphicFramePr>
            <a:graphicFrameLocks noGrp="1"/>
          </p:cNvGraphicFramePr>
          <p:nvPr>
            <p:ph idx="1"/>
            <p:extLst>
              <p:ext uri="{D42A27DB-BD31-4B8C-83A1-F6EECF244321}">
                <p14:modId xmlns:p14="http://schemas.microsoft.com/office/powerpoint/2010/main" val="3079599881"/>
              </p:ext>
            </p:extLst>
          </p:nvPr>
        </p:nvGraphicFramePr>
        <p:xfrm>
          <a:off x="267855" y="1255379"/>
          <a:ext cx="11566879" cy="45549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A339F6C0-7692-43BA-9C7E-B7F008D69951}"/>
              </a:ext>
              <a:ext uri="{C183D7F6-B498-43B3-948B-1728B52AA6E4}">
                <adec:decorative xmlns:adec="http://schemas.microsoft.com/office/drawing/2017/decorative" val="1"/>
              </a:ext>
            </a:extLst>
          </p:cNvPr>
          <p:cNvSpPr/>
          <p:nvPr/>
        </p:nvSpPr>
        <p:spPr>
          <a:xfrm>
            <a:off x="9797144" y="1874982"/>
            <a:ext cx="1872342" cy="3842423"/>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igure 27 Notes and Source">
            <a:extLst>
              <a:ext uri="{FF2B5EF4-FFF2-40B4-BE49-F238E27FC236}">
                <a16:creationId xmlns:a16="http://schemas.microsoft.com/office/drawing/2014/main" id="{3744DFDC-F99A-4CF5-80D1-29E13BE39988}"/>
              </a:ext>
            </a:extLst>
          </p:cNvPr>
          <p:cNvSpPr>
            <a:spLocks noGrp="1"/>
          </p:cNvSpPr>
          <p:nvPr>
            <p:ph type="body" sz="quarter" idx="10"/>
          </p:nvPr>
        </p:nvSpPr>
        <p:spPr>
          <a:xfrm>
            <a:off x="267855" y="5959364"/>
            <a:ext cx="10742349" cy="533511"/>
          </a:xfrm>
        </p:spPr>
        <p:txBody>
          <a:bodyPr/>
          <a:lstStyle/>
          <a:p>
            <a:r>
              <a:rPr lang="en-US"/>
              <a:t>Note: Inputs to new residential construction is not a composite of the other components and excludes capital, labor, and imports.</a:t>
            </a:r>
          </a:p>
          <a:p>
            <a:r>
              <a:rPr lang="en-US"/>
              <a:t>Source: JCHS tabulations of US Bureau of Labor Statistics, Producer Price Indexes.</a:t>
            </a:r>
          </a:p>
        </p:txBody>
      </p:sp>
    </p:spTree>
    <p:extLst>
      <p:ext uri="{BB962C8B-B14F-4D97-AF65-F5344CB8AC3E}">
        <p14:creationId xmlns:p14="http://schemas.microsoft.com/office/powerpoint/2010/main" val="298208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CF7B09D-09ED-9C6B-9C17-FC6B7326034E}"/>
              </a:ext>
            </a:extLst>
          </p:cNvPr>
          <p:cNvSpPr>
            <a:spLocks noGrp="1"/>
          </p:cNvSpPr>
          <p:nvPr>
            <p:ph type="title"/>
          </p:nvPr>
        </p:nvSpPr>
        <p:spPr/>
        <p:txBody>
          <a:bodyPr/>
          <a:lstStyle/>
          <a:p>
            <a:r>
              <a:rPr lang="en-US" dirty="0">
                <a:solidFill>
                  <a:srgbClr val="653052"/>
                </a:solidFill>
              </a:rPr>
              <a:t>Figure 28: Rental Subsidies Have Increasingly Shifted to Tenant-Based Assistance and Tax Credits</a:t>
            </a:r>
          </a:p>
        </p:txBody>
      </p:sp>
      <p:graphicFrame>
        <p:nvGraphicFramePr>
          <p:cNvPr id="7" name="Figure 28" descr="The chart shows the number of occupied units by rental assistance type over time. The number of Housing Choice Vouchers has increased over time, from 1.4 million in 1992 to about 2.3 million in 2022. LIHTC also rose over this period, from less than a quarter of million up to 2.8 million. Meanwhile, the number of public housing units has continually trended downward, and the project-based Section 8 stock has remained roughly even over the last 10 years.">
            <a:extLst>
              <a:ext uri="{FF2B5EF4-FFF2-40B4-BE49-F238E27FC236}">
                <a16:creationId xmlns:a16="http://schemas.microsoft.com/office/drawing/2014/main" id="{7E46BF96-8C95-98DB-8942-558E3824BF02}"/>
              </a:ext>
            </a:extLst>
          </p:cNvPr>
          <p:cNvGraphicFramePr>
            <a:graphicFrameLocks noGrp="1"/>
          </p:cNvGraphicFramePr>
          <p:nvPr>
            <p:ph type="chart" sz="quarter" idx="11"/>
            <p:extLst>
              <p:ext uri="{D42A27DB-BD31-4B8C-83A1-F6EECF244321}">
                <p14:modId xmlns:p14="http://schemas.microsoft.com/office/powerpoint/2010/main" val="2747306794"/>
              </p:ext>
            </p:extLst>
          </p:nvPr>
        </p:nvGraphicFramePr>
        <p:xfrm>
          <a:off x="268288" y="1265238"/>
          <a:ext cx="1156652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28 Notes and Source">
            <a:extLst>
              <a:ext uri="{FF2B5EF4-FFF2-40B4-BE49-F238E27FC236}">
                <a16:creationId xmlns:a16="http://schemas.microsoft.com/office/drawing/2014/main" id="{19FFFD2D-2735-5B16-490E-DA7B6664FB32}"/>
              </a:ext>
            </a:extLst>
          </p:cNvPr>
          <p:cNvSpPr>
            <a:spLocks noGrp="1"/>
          </p:cNvSpPr>
          <p:nvPr>
            <p:ph type="body" sz="quarter" idx="10"/>
          </p:nvPr>
        </p:nvSpPr>
        <p:spPr/>
        <p:txBody>
          <a:bodyPr/>
          <a:lstStyle/>
          <a:p>
            <a:r>
              <a:rPr lang="en-US"/>
              <a:t>Notes: LIHTC occupancy is based on the 98.6% rate reported by Novogradac in 2021. LIHTC units include low-income units only.</a:t>
            </a:r>
          </a:p>
          <a:p>
            <a:r>
              <a:rPr lang="en-US"/>
              <a:t>Source: JCHS tabulations of HUD, Picture of Subsidized Housing Reports and Low-Income Housing Tax Credit Database; Robert Collinson, Ingrid Gould Ellen, and Jens Ludwig, Low-Income Housing Policy, NBER Working Paper, 2015.</a:t>
            </a:r>
          </a:p>
        </p:txBody>
      </p:sp>
    </p:spTree>
    <p:extLst>
      <p:ext uri="{BB962C8B-B14F-4D97-AF65-F5344CB8AC3E}">
        <p14:creationId xmlns:p14="http://schemas.microsoft.com/office/powerpoint/2010/main" val="184254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7690D7-EEEA-88EF-CF75-73DF7B17464B}"/>
              </a:ext>
            </a:extLst>
          </p:cNvPr>
          <p:cNvSpPr>
            <a:spLocks noGrp="1"/>
          </p:cNvSpPr>
          <p:nvPr>
            <p:ph type="title"/>
          </p:nvPr>
        </p:nvSpPr>
        <p:spPr/>
        <p:txBody>
          <a:bodyPr/>
          <a:lstStyle/>
          <a:p>
            <a:r>
              <a:rPr lang="en-US" dirty="0">
                <a:solidFill>
                  <a:srgbClr val="653052"/>
                </a:solidFill>
              </a:rPr>
              <a:t>Figure 2: Steeply Rising Rates Have Made Payments on the Median-Priced Home Much More Expensive</a:t>
            </a:r>
          </a:p>
        </p:txBody>
      </p:sp>
      <p:sp>
        <p:nvSpPr>
          <p:cNvPr id="4" name="Rectangle 3">
            <a:extLst>
              <a:ext uri="{FF2B5EF4-FFF2-40B4-BE49-F238E27FC236}">
                <a16:creationId xmlns:a16="http://schemas.microsoft.com/office/drawing/2014/main" id="{899274F0-0357-246B-F692-E299FCF56208}"/>
              </a:ext>
              <a:ext uri="{C183D7F6-B498-43B3-948B-1728B52AA6E4}">
                <adec:decorative xmlns:adec="http://schemas.microsoft.com/office/drawing/2017/decorative" val="1"/>
              </a:ext>
            </a:extLst>
          </p:cNvPr>
          <p:cNvSpPr/>
          <p:nvPr/>
        </p:nvSpPr>
        <p:spPr>
          <a:xfrm>
            <a:off x="2697480" y="2068831"/>
            <a:ext cx="1954530" cy="29717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8DCB58-96CC-065B-8C80-E5EB7B12D4A1}"/>
              </a:ext>
              <a:ext uri="{C183D7F6-B498-43B3-948B-1728B52AA6E4}">
                <adec:decorative xmlns:adec="http://schemas.microsoft.com/office/drawing/2017/decorative" val="1"/>
              </a:ext>
            </a:extLst>
          </p:cNvPr>
          <p:cNvSpPr/>
          <p:nvPr/>
        </p:nvSpPr>
        <p:spPr>
          <a:xfrm>
            <a:off x="6608719" y="2062688"/>
            <a:ext cx="1954530" cy="297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9DFB68-CCF8-99D7-167C-75D21C8DDDC0}"/>
              </a:ext>
              <a:ext uri="{C183D7F6-B498-43B3-948B-1728B52AA6E4}">
                <adec:decorative xmlns:adec="http://schemas.microsoft.com/office/drawing/2017/decorative" val="1"/>
              </a:ext>
            </a:extLst>
          </p:cNvPr>
          <p:cNvSpPr/>
          <p:nvPr/>
        </p:nvSpPr>
        <p:spPr>
          <a:xfrm>
            <a:off x="10645087" y="2062688"/>
            <a:ext cx="478816" cy="297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1635B4-8939-B310-B175-4833835AADCC}"/>
              </a:ext>
            </a:extLst>
          </p:cNvPr>
          <p:cNvSpPr txBox="1"/>
          <p:nvPr/>
        </p:nvSpPr>
        <p:spPr>
          <a:xfrm>
            <a:off x="7740996" y="1573213"/>
            <a:ext cx="4022567" cy="338554"/>
          </a:xfrm>
          <a:prstGeom prst="rect">
            <a:avLst/>
          </a:prstGeom>
          <a:noFill/>
        </p:spPr>
        <p:txBody>
          <a:bodyPr wrap="square" rtlCol="0">
            <a:spAutoFit/>
          </a:bodyPr>
          <a:lstStyle/>
          <a:p>
            <a:pPr algn="r"/>
            <a:r>
              <a:rPr lang="en-US" sz="1600" b="1">
                <a:solidFill>
                  <a:schemeClr val="tx1">
                    <a:lumMod val="50000"/>
                  </a:schemeClr>
                </a:solidFill>
              </a:rPr>
              <a:t>Monthly Mortgage Payment (Dollars)</a:t>
            </a:r>
          </a:p>
        </p:txBody>
      </p:sp>
      <p:graphicFrame>
        <p:nvGraphicFramePr>
          <p:cNvPr id="8" name="Figure 2">
            <a:extLst>
              <a:ext uri="{FF2B5EF4-FFF2-40B4-BE49-F238E27FC236}">
                <a16:creationId xmlns:a16="http://schemas.microsoft.com/office/drawing/2014/main" id="{53BC93A2-3DDC-9E0C-614C-D619A63BF1F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17777267"/>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2 Notes and Sources">
            <a:extLst>
              <a:ext uri="{FF2B5EF4-FFF2-40B4-BE49-F238E27FC236}">
                <a16:creationId xmlns:a16="http://schemas.microsoft.com/office/drawing/2014/main" id="{B95473B1-1813-8FD9-0309-6B74A779979B}"/>
              </a:ext>
            </a:extLst>
          </p:cNvPr>
          <p:cNvSpPr>
            <a:spLocks noGrp="1"/>
          </p:cNvSpPr>
          <p:nvPr>
            <p:ph type="body" sz="quarter" idx="10"/>
          </p:nvPr>
        </p:nvSpPr>
        <p:spPr/>
        <p:txBody>
          <a:bodyPr/>
          <a:lstStyle/>
          <a:p>
            <a:r>
              <a:rPr lang="en-US"/>
              <a:t>Note: Monthly mortgage payments include principal, interest, taxes, and insurance (PITI) and assume a 3.5% </a:t>
            </a:r>
            <a:r>
              <a:rPr lang="en-US" err="1"/>
              <a:t>downpayment</a:t>
            </a:r>
            <a:r>
              <a:rPr lang="en-US"/>
              <a:t> on a 30-year fixed-rate loan, 0.85% mortgage insurance, 0.35% property insurance, and 1.15% property taxes.</a:t>
            </a:r>
          </a:p>
          <a:p>
            <a:r>
              <a:rPr lang="en-US"/>
              <a:t>Source: JCHS tabulations of Freddie Mac, Primary Mortgage Market Surveys; National Association of Realtors (NAR), Existing Home Sales.</a:t>
            </a:r>
          </a:p>
        </p:txBody>
      </p:sp>
    </p:spTree>
    <p:extLst>
      <p:ext uri="{BB962C8B-B14F-4D97-AF65-F5344CB8AC3E}">
        <p14:creationId xmlns:p14="http://schemas.microsoft.com/office/powerpoint/2010/main" val="3125675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04C592-BD63-4256-B101-621B4C720E74}"/>
              </a:ext>
              <a:ext uri="{C183D7F6-B498-43B3-948B-1728B52AA6E4}">
                <adec:decorative xmlns:adec="http://schemas.microsoft.com/office/drawing/2017/decorative" val="1"/>
              </a:ext>
            </a:extLst>
          </p:cNvPr>
          <p:cNvSpPr/>
          <p:nvPr/>
        </p:nvSpPr>
        <p:spPr>
          <a:xfrm>
            <a:off x="8045566" y="2131943"/>
            <a:ext cx="3581751" cy="3229330"/>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97A1CC-787A-4297-9E71-B3D820723CBD}"/>
              </a:ext>
              <a:ext uri="{C183D7F6-B498-43B3-948B-1728B52AA6E4}">
                <adec:decorative xmlns:adec="http://schemas.microsoft.com/office/drawing/2017/decorative" val="1"/>
              </a:ext>
            </a:extLst>
          </p:cNvPr>
          <p:cNvSpPr/>
          <p:nvPr/>
        </p:nvSpPr>
        <p:spPr>
          <a:xfrm>
            <a:off x="842439" y="2131943"/>
            <a:ext cx="3581750" cy="3229330"/>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353937F-A05C-403E-AFBA-F43E446E11F2}"/>
              </a:ext>
            </a:extLst>
          </p:cNvPr>
          <p:cNvSpPr>
            <a:spLocks noGrp="1"/>
          </p:cNvSpPr>
          <p:nvPr>
            <p:ph type="title"/>
          </p:nvPr>
        </p:nvSpPr>
        <p:spPr/>
        <p:txBody>
          <a:bodyPr/>
          <a:lstStyle/>
          <a:p>
            <a:r>
              <a:rPr lang="en-US" sz="2800" dirty="0">
                <a:solidFill>
                  <a:srgbClr val="653052"/>
                </a:solidFill>
              </a:rPr>
              <a:t>Figure 29: Evictions Returned to Historic Average by Late 2022</a:t>
            </a:r>
          </a:p>
        </p:txBody>
      </p:sp>
      <p:graphicFrame>
        <p:nvGraphicFramePr>
          <p:cNvPr id="14" name="Figure 29" descr="The chart shows the rate of eviction filings relative to a pre-pandemic average baseline. At the start of the pandemic, eviction filings dropped to less than 10 percent of their historical averages before steadily climbing through 2020. Filings dropped again early in 2021 before eventually climbing back to pre-pandemic levels by the end of 2022.">
            <a:extLst>
              <a:ext uri="{FF2B5EF4-FFF2-40B4-BE49-F238E27FC236}">
                <a16:creationId xmlns:a16="http://schemas.microsoft.com/office/drawing/2014/main" id="{6CB2C967-A5CE-4DC7-A8F1-71C60EF6E198}"/>
              </a:ext>
            </a:extLst>
          </p:cNvPr>
          <p:cNvGraphicFramePr>
            <a:graphicFrameLocks/>
          </p:cNvGraphicFramePr>
          <p:nvPr>
            <p:extLst>
              <p:ext uri="{D42A27DB-BD31-4B8C-83A1-F6EECF244321}">
                <p14:modId xmlns:p14="http://schemas.microsoft.com/office/powerpoint/2010/main" val="1203860072"/>
              </p:ext>
            </p:extLst>
          </p:nvPr>
        </p:nvGraphicFramePr>
        <p:xfrm>
          <a:off x="268288" y="1573213"/>
          <a:ext cx="11566446"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29 Notes and Source">
            <a:extLst>
              <a:ext uri="{FF2B5EF4-FFF2-40B4-BE49-F238E27FC236}">
                <a16:creationId xmlns:a16="http://schemas.microsoft.com/office/drawing/2014/main" id="{EE64411B-519D-47DA-B062-4D15A6094A9A}"/>
              </a:ext>
            </a:extLst>
          </p:cNvPr>
          <p:cNvSpPr>
            <a:spLocks noGrp="1"/>
          </p:cNvSpPr>
          <p:nvPr>
            <p:ph type="body" sz="quarter" idx="10"/>
          </p:nvPr>
        </p:nvSpPr>
        <p:spPr/>
        <p:txBody>
          <a:bodyPr/>
          <a:lstStyle/>
          <a:p>
            <a:r>
              <a:rPr lang="en-US"/>
              <a:t>Notes: Data include eviction filings in 10 states and 34 cities. Rates are filings relative to a pre-pandemic average baseline. </a:t>
            </a:r>
          </a:p>
          <a:p>
            <a:r>
              <a:rPr lang="en-US"/>
              <a:t>Source: JCHS tabulations of Eviction Lab, Eviction Tracking System through December 31, 2022.</a:t>
            </a:r>
          </a:p>
        </p:txBody>
      </p:sp>
    </p:spTree>
    <p:extLst>
      <p:ext uri="{BB962C8B-B14F-4D97-AF65-F5344CB8AC3E}">
        <p14:creationId xmlns:p14="http://schemas.microsoft.com/office/powerpoint/2010/main" val="1864826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2C0774-8342-4092-9F1A-155F4C19A999}"/>
              </a:ext>
            </a:extLst>
          </p:cNvPr>
          <p:cNvSpPr>
            <a:spLocks noGrp="1"/>
          </p:cNvSpPr>
          <p:nvPr>
            <p:ph type="title"/>
          </p:nvPr>
        </p:nvSpPr>
        <p:spPr/>
        <p:txBody>
          <a:bodyPr/>
          <a:lstStyle/>
          <a:p>
            <a:r>
              <a:rPr lang="en-US" dirty="0">
                <a:solidFill>
                  <a:srgbClr val="653052"/>
                </a:solidFill>
              </a:rPr>
              <a:t>Figure 30: Across the Country, More Than 59 Million Homes Are Threatened by Climate-Related Disasters</a:t>
            </a:r>
          </a:p>
        </p:txBody>
      </p:sp>
      <p:sp>
        <p:nvSpPr>
          <p:cNvPr id="16" name="TextBox 15">
            <a:extLst>
              <a:ext uri="{FF2B5EF4-FFF2-40B4-BE49-F238E27FC236}">
                <a16:creationId xmlns:a16="http://schemas.microsoft.com/office/drawing/2014/main" id="{BAE4866D-8817-4003-8EC8-AD6AC6B6FCCF}"/>
              </a:ext>
              <a:ext uri="{C183D7F6-B498-43B3-948B-1728B52AA6E4}">
                <adec:decorative xmlns:adec="http://schemas.microsoft.com/office/drawing/2017/decorative" val="1"/>
              </a:ext>
            </a:extLst>
          </p:cNvPr>
          <p:cNvSpPr txBox="1"/>
          <p:nvPr/>
        </p:nvSpPr>
        <p:spPr>
          <a:xfrm>
            <a:off x="267855" y="1714869"/>
            <a:ext cx="2974428" cy="584775"/>
          </a:xfrm>
          <a:prstGeom prst="rect">
            <a:avLst/>
          </a:prstGeom>
          <a:noFill/>
        </p:spPr>
        <p:txBody>
          <a:bodyPr wrap="square" lIns="91440" tIns="45720" rIns="91440" bIns="45720" rtlCol="0" anchor="t">
            <a:spAutoFit/>
          </a:bodyPr>
          <a:lstStyle/>
          <a:p>
            <a:r>
              <a:rPr lang="en-US" sz="1600" b="1">
                <a:solidFill>
                  <a:schemeClr val="accent1">
                    <a:lumMod val="50000"/>
                  </a:schemeClr>
                </a:solidFill>
              </a:rPr>
              <a:t>Number of Units </a:t>
            </a:r>
          </a:p>
          <a:p>
            <a:r>
              <a:rPr lang="en-US" sz="1600" b="1">
                <a:solidFill>
                  <a:schemeClr val="accent1">
                    <a:lumMod val="50000"/>
                  </a:schemeClr>
                </a:solidFill>
              </a:rPr>
              <a:t>In High-Risk Counties</a:t>
            </a:r>
            <a:endParaRPr lang="en-US" sz="1600" b="1">
              <a:solidFill>
                <a:schemeClr val="accent1">
                  <a:lumMod val="50000"/>
                </a:schemeClr>
              </a:solidFill>
              <a:cs typeface="Arial"/>
            </a:endParaRPr>
          </a:p>
        </p:txBody>
      </p:sp>
      <p:sp>
        <p:nvSpPr>
          <p:cNvPr id="15" name="TextBox 14">
            <a:extLst>
              <a:ext uri="{FF2B5EF4-FFF2-40B4-BE49-F238E27FC236}">
                <a16:creationId xmlns:a16="http://schemas.microsoft.com/office/drawing/2014/main" id="{3BA3B4BF-2F49-4D78-A9F1-CC366644935E}"/>
              </a:ext>
              <a:ext uri="{C183D7F6-B498-43B3-948B-1728B52AA6E4}">
                <adec:decorative xmlns:adec="http://schemas.microsoft.com/office/drawing/2017/decorative" val="1"/>
              </a:ext>
            </a:extLst>
          </p:cNvPr>
          <p:cNvSpPr txBox="1"/>
          <p:nvPr/>
        </p:nvSpPr>
        <p:spPr>
          <a:xfrm>
            <a:off x="596285" y="2303570"/>
            <a:ext cx="3128076" cy="1054135"/>
          </a:xfrm>
          <a:prstGeom prst="rect">
            <a:avLst/>
          </a:prstGeom>
          <a:noFill/>
        </p:spPr>
        <p:txBody>
          <a:bodyPr wrap="square" rtlCol="0">
            <a:spAutoFit/>
          </a:bodyPr>
          <a:lstStyle/>
          <a:p>
            <a:pPr>
              <a:lnSpc>
                <a:spcPct val="114000"/>
              </a:lnSpc>
            </a:pPr>
            <a:r>
              <a:rPr lang="en-US" sz="1400">
                <a:solidFill>
                  <a:schemeClr val="accent1">
                    <a:lumMod val="50000"/>
                  </a:schemeClr>
                </a:solidFill>
              </a:rPr>
              <a:t>Under 10,000</a:t>
            </a:r>
          </a:p>
          <a:p>
            <a:pPr>
              <a:lnSpc>
                <a:spcPct val="114000"/>
              </a:lnSpc>
            </a:pPr>
            <a:r>
              <a:rPr lang="en-US" sz="1400">
                <a:solidFill>
                  <a:schemeClr val="accent1">
                    <a:lumMod val="50000"/>
                  </a:schemeClr>
                </a:solidFill>
              </a:rPr>
              <a:t>10,000–49,999</a:t>
            </a:r>
          </a:p>
          <a:p>
            <a:pPr>
              <a:lnSpc>
                <a:spcPct val="114000"/>
              </a:lnSpc>
            </a:pPr>
            <a:r>
              <a:rPr lang="en-US" sz="1400">
                <a:solidFill>
                  <a:schemeClr val="accent1">
                    <a:lumMod val="50000"/>
                  </a:schemeClr>
                </a:solidFill>
              </a:rPr>
              <a:t>50,000–199,999</a:t>
            </a:r>
          </a:p>
          <a:p>
            <a:pPr>
              <a:lnSpc>
                <a:spcPct val="114000"/>
              </a:lnSpc>
            </a:pPr>
            <a:r>
              <a:rPr lang="en-US" sz="1400">
                <a:solidFill>
                  <a:schemeClr val="accent1">
                    <a:lumMod val="50000"/>
                  </a:schemeClr>
                </a:solidFill>
              </a:rPr>
              <a:t>200,000 and Over</a:t>
            </a:r>
          </a:p>
        </p:txBody>
      </p:sp>
      <p:sp>
        <p:nvSpPr>
          <p:cNvPr id="12" name="Rectangle 6">
            <a:extLst>
              <a:ext uri="{FF2B5EF4-FFF2-40B4-BE49-F238E27FC236}">
                <a16:creationId xmlns:a16="http://schemas.microsoft.com/office/drawing/2014/main" id="{66327AA4-070F-47CF-8A3F-C58776CB78A3}"/>
              </a:ext>
              <a:ext uri="{C183D7F6-B498-43B3-948B-1728B52AA6E4}">
                <adec:decorative xmlns:adec="http://schemas.microsoft.com/office/drawing/2017/decorative" val="1"/>
              </a:ext>
            </a:extLst>
          </p:cNvPr>
          <p:cNvSpPr>
            <a:spLocks noChangeArrowheads="1"/>
          </p:cNvSpPr>
          <p:nvPr/>
        </p:nvSpPr>
        <p:spPr bwMode="auto">
          <a:xfrm>
            <a:off x="369192" y="2365798"/>
            <a:ext cx="239277" cy="190500"/>
          </a:xfrm>
          <a:prstGeom prst="rect">
            <a:avLst/>
          </a:prstGeom>
          <a:solidFill>
            <a:srgbClr val="E1E1E1"/>
          </a:solidFill>
          <a:ln w="4763">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0121EF1A-22E5-4D99-B3C7-5D2902ABFA8F}"/>
              </a:ext>
              <a:ext uri="{C183D7F6-B498-43B3-948B-1728B52AA6E4}">
                <adec:decorative xmlns:adec="http://schemas.microsoft.com/office/drawing/2017/decorative" val="1"/>
              </a:ext>
            </a:extLst>
          </p:cNvPr>
          <p:cNvSpPr>
            <a:spLocks noChangeArrowheads="1"/>
          </p:cNvSpPr>
          <p:nvPr/>
        </p:nvSpPr>
        <p:spPr bwMode="auto">
          <a:xfrm>
            <a:off x="369192" y="2618526"/>
            <a:ext cx="239277" cy="190500"/>
          </a:xfrm>
          <a:prstGeom prst="rect">
            <a:avLst/>
          </a:prstGeom>
          <a:solidFill>
            <a:srgbClr val="FFA600"/>
          </a:solidFill>
          <a:ln w="4763">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0">
            <a:extLst>
              <a:ext uri="{FF2B5EF4-FFF2-40B4-BE49-F238E27FC236}">
                <a16:creationId xmlns:a16="http://schemas.microsoft.com/office/drawing/2014/main" id="{0078D603-A3F6-4D6A-80D8-80B30DA9251B}"/>
              </a:ext>
              <a:ext uri="{C183D7F6-B498-43B3-948B-1728B52AA6E4}">
                <adec:decorative xmlns:adec="http://schemas.microsoft.com/office/drawing/2017/decorative" val="1"/>
              </a:ext>
            </a:extLst>
          </p:cNvPr>
          <p:cNvSpPr>
            <a:spLocks noChangeArrowheads="1"/>
          </p:cNvSpPr>
          <p:nvPr/>
        </p:nvSpPr>
        <p:spPr bwMode="auto">
          <a:xfrm>
            <a:off x="369192" y="2864402"/>
            <a:ext cx="239277" cy="190500"/>
          </a:xfrm>
          <a:prstGeom prst="rect">
            <a:avLst/>
          </a:prstGeom>
          <a:solidFill>
            <a:srgbClr val="BC4C4F"/>
          </a:solidFill>
          <a:ln w="4763">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DEE284D9-08E1-41B5-9234-9090CB326703}"/>
              </a:ext>
              <a:ext uri="{C183D7F6-B498-43B3-948B-1728B52AA6E4}">
                <adec:decorative xmlns:adec="http://schemas.microsoft.com/office/drawing/2017/decorative" val="1"/>
              </a:ext>
            </a:extLst>
          </p:cNvPr>
          <p:cNvSpPr>
            <a:spLocks noChangeArrowheads="1"/>
          </p:cNvSpPr>
          <p:nvPr/>
        </p:nvSpPr>
        <p:spPr bwMode="auto">
          <a:xfrm>
            <a:off x="369192" y="3110660"/>
            <a:ext cx="239277" cy="188913"/>
          </a:xfrm>
          <a:prstGeom prst="rect">
            <a:avLst/>
          </a:prstGeom>
          <a:solidFill>
            <a:srgbClr val="43273A"/>
          </a:solidFill>
          <a:ln w="4763">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8" name="Figure 30" descr="The chart is a map showing the number of housing units in areas with at least moderate expected annual losses from climate-related hazards. While counties on the West Coast, along the Gulf Coast, and in Florida have a particularly high number of at-risk homes, nearly every state in the country has homes in areas with expected losses.">
            <a:extLst>
              <a:ext uri="{FF2B5EF4-FFF2-40B4-BE49-F238E27FC236}">
                <a16:creationId xmlns:a16="http://schemas.microsoft.com/office/drawing/2014/main" id="{BF3EB4F9-3534-13C9-703F-C85BA89953A6}"/>
              </a:ext>
            </a:extLst>
          </p:cNvPr>
          <p:cNvPicPr>
            <a:picLocks noChangeAspect="1"/>
          </p:cNvPicPr>
          <p:nvPr/>
        </p:nvPicPr>
        <p:blipFill rotWithShape="1">
          <a:blip r:embed="rId2"/>
          <a:srcRect l="3060" t="4528" r="4654" b="14260"/>
          <a:stretch/>
        </p:blipFill>
        <p:spPr>
          <a:xfrm>
            <a:off x="4052791" y="1383129"/>
            <a:ext cx="6332044" cy="4308202"/>
          </a:xfrm>
          <a:prstGeom prst="rect">
            <a:avLst/>
          </a:prstGeom>
        </p:spPr>
      </p:pic>
      <p:sp>
        <p:nvSpPr>
          <p:cNvPr id="4" name="Figure 30 Notes and Source">
            <a:extLst>
              <a:ext uri="{FF2B5EF4-FFF2-40B4-BE49-F238E27FC236}">
                <a16:creationId xmlns:a16="http://schemas.microsoft.com/office/drawing/2014/main" id="{FEDC1E77-6130-4087-8987-77EB8589FAFD}"/>
              </a:ext>
            </a:extLst>
          </p:cNvPr>
          <p:cNvSpPr>
            <a:spLocks noGrp="1"/>
          </p:cNvSpPr>
          <p:nvPr>
            <p:ph type="body" sz="quarter" idx="10"/>
          </p:nvPr>
        </p:nvSpPr>
        <p:spPr>
          <a:xfrm>
            <a:off x="267855" y="5686426"/>
            <a:ext cx="10742349" cy="774920"/>
          </a:xfrm>
        </p:spPr>
        <p:txBody>
          <a:bodyPr/>
          <a:lstStyle/>
          <a:p>
            <a:r>
              <a:rPr lang="en-US"/>
              <a:t>Notes: High-risk areas have a relatively moderate, relatively high, or very high expected annual loss (EAL) score. EAL represents the average annual dollar loss resulting from natural hazards. The number of units in high-risk counties is aggregated from the tract level.</a:t>
            </a:r>
          </a:p>
          <a:p>
            <a:r>
              <a:rPr lang="en-US"/>
              <a:t>Source: JCHS tabulations of Federal Emergency Management Agency, November 2021 National Risk Index EAL data; US Census Bureau, 2021 American Community Survey 5-Year Estimates.</a:t>
            </a:r>
          </a:p>
        </p:txBody>
      </p:sp>
    </p:spTree>
    <p:extLst>
      <p:ext uri="{BB962C8B-B14F-4D97-AF65-F5344CB8AC3E}">
        <p14:creationId xmlns:p14="http://schemas.microsoft.com/office/powerpoint/2010/main" val="336782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BDE773-240C-EF28-ADF4-F91D08C1634D}"/>
              </a:ext>
            </a:extLst>
          </p:cNvPr>
          <p:cNvSpPr>
            <a:spLocks noGrp="1"/>
          </p:cNvSpPr>
          <p:nvPr>
            <p:ph type="title"/>
          </p:nvPr>
        </p:nvSpPr>
        <p:spPr/>
        <p:txBody>
          <a:bodyPr/>
          <a:lstStyle/>
          <a:p>
            <a:r>
              <a:rPr lang="en-US" dirty="0">
                <a:solidFill>
                  <a:srgbClr val="653052"/>
                </a:solidFill>
              </a:rPr>
              <a:t>Figure 31: Racial Segregation Persists Across the Country</a:t>
            </a:r>
          </a:p>
        </p:txBody>
      </p:sp>
      <p:graphicFrame>
        <p:nvGraphicFramePr>
          <p:cNvPr id="7" name="Figure 31" descr="The chart shows the average neighborhood composition by race/ethnicity. The average Black and Hispanic person live in a neighborhood that is about two-thirds people of color. The average Asian person also lives in a neighborhood that is majority people of color at about 55 percent. Meanwhile, white people live in the least diverse neighborhoods with the typical white person residing in a neighborhood that is nearly 70 percent white.">
            <a:extLst>
              <a:ext uri="{FF2B5EF4-FFF2-40B4-BE49-F238E27FC236}">
                <a16:creationId xmlns:a16="http://schemas.microsoft.com/office/drawing/2014/main" id="{867FC33A-04D2-0546-9624-273BED5A0344}"/>
              </a:ext>
            </a:extLst>
          </p:cNvPr>
          <p:cNvGraphicFramePr>
            <a:graphicFrameLocks noGrp="1"/>
          </p:cNvGraphicFramePr>
          <p:nvPr>
            <p:ph idx="1"/>
            <p:extLst>
              <p:ext uri="{D42A27DB-BD31-4B8C-83A1-F6EECF244321}">
                <p14:modId xmlns:p14="http://schemas.microsoft.com/office/powerpoint/2010/main" val="2042946543"/>
              </p:ext>
            </p:extLst>
          </p:nvPr>
        </p:nvGraphicFramePr>
        <p:xfrm>
          <a:off x="267855" y="1559318"/>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31 Notes and Source">
            <a:extLst>
              <a:ext uri="{FF2B5EF4-FFF2-40B4-BE49-F238E27FC236}">
                <a16:creationId xmlns:a16="http://schemas.microsoft.com/office/drawing/2014/main" id="{2FD17C5E-94A7-8024-B547-8C96B58F1A29}"/>
              </a:ext>
            </a:extLst>
          </p:cNvPr>
          <p:cNvSpPr>
            <a:spLocks noGrp="1"/>
          </p:cNvSpPr>
          <p:nvPr>
            <p:ph type="body" sz="quarter" idx="10"/>
          </p:nvPr>
        </p:nvSpPr>
        <p:spPr/>
        <p:txBody>
          <a:bodyPr/>
          <a:lstStyle/>
          <a:p>
            <a:r>
              <a:rPr lang="en-US"/>
              <a:t>Note: Neighborhoods are census tracts.</a:t>
            </a:r>
          </a:p>
          <a:p>
            <a:r>
              <a:rPr lang="en-US"/>
              <a:t>Source: Brown University, Diversity and Disparities Project estimates of US Census Bureau, 2020 Decennial Census.</a:t>
            </a:r>
          </a:p>
        </p:txBody>
      </p:sp>
    </p:spTree>
    <p:extLst>
      <p:ext uri="{BB962C8B-B14F-4D97-AF65-F5344CB8AC3E}">
        <p14:creationId xmlns:p14="http://schemas.microsoft.com/office/powerpoint/2010/main" val="225817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dirty="0">
                <a:solidFill>
                  <a:srgbClr val="653052"/>
                </a:solidFill>
              </a:rPr>
              <a:t>Figure 3: Single-Family Construction Dropped Dramatically, While Multifamily Development Remained Strong</a:t>
            </a:r>
          </a:p>
        </p:txBody>
      </p:sp>
      <p:graphicFrame>
        <p:nvGraphicFramePr>
          <p:cNvPr id="10" name="Figure 3" descr="Single-family construction fell sharply through early 2023 after climbing rapidly during the pandemic. The number of annualized single-family housing starts (seasonally adjusted) averaged an 830,000-unit pace in the first quarter of 2023, well below the 1.0 million unit historical average since 1990. On the other hand, the annualized number of multifamily housing starts remained robust, averaging over 550,000 units in the first quarter of 2023—well above the historical average and near the highest rate of multifamily housing starts since the mid-1980s.">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3709514373"/>
              </p:ext>
            </p:extLst>
          </p:nvPr>
        </p:nvGraphicFramePr>
        <p:xfrm>
          <a:off x="268288" y="1255946"/>
          <a:ext cx="11362086" cy="4466992"/>
        </p:xfrm>
        <a:graphic>
          <a:graphicData uri="http://schemas.openxmlformats.org/drawingml/2006/chart">
            <c:chart xmlns:c="http://schemas.openxmlformats.org/drawingml/2006/chart" xmlns:r="http://schemas.openxmlformats.org/officeDocument/2006/relationships" r:id="rId2"/>
          </a:graphicData>
        </a:graphic>
      </p:graphicFrame>
      <p:sp>
        <p:nvSpPr>
          <p:cNvPr id="13" name="Figure 3 Notes and Source">
            <a:extLst>
              <a:ext uri="{FF2B5EF4-FFF2-40B4-BE49-F238E27FC236}">
                <a16:creationId xmlns:a16="http://schemas.microsoft.com/office/drawing/2014/main" id="{A927408C-2039-4602-A056-82E098AF8698}"/>
              </a:ext>
            </a:extLst>
          </p:cNvPr>
          <p:cNvSpPr>
            <a:spLocks noGrp="1"/>
          </p:cNvSpPr>
          <p:nvPr>
            <p:ph type="body" sz="quarter" idx="10"/>
          </p:nvPr>
        </p:nvSpPr>
        <p:spPr>
          <a:xfrm>
            <a:off x="235492" y="5994594"/>
            <a:ext cx="11312495" cy="533511"/>
          </a:xfrm>
        </p:spPr>
        <p:txBody>
          <a:bodyPr/>
          <a:lstStyle/>
          <a:p>
            <a:r>
              <a:rPr lang="en-US"/>
              <a:t>Note: Single-family and multifamily historical averages are of seasonally adjusted monthly data from January 1990 to March 2023. </a:t>
            </a:r>
          </a:p>
          <a:p>
            <a:r>
              <a:rPr lang="en-US"/>
              <a:t>Source: JCHS tabulations of US Census Bureau, New Residential Construction.</a:t>
            </a:r>
          </a:p>
        </p:txBody>
      </p:sp>
    </p:spTree>
    <p:extLst>
      <p:ext uri="{BB962C8B-B14F-4D97-AF65-F5344CB8AC3E}">
        <p14:creationId xmlns:p14="http://schemas.microsoft.com/office/powerpoint/2010/main" val="140098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4">
            <a:extLst>
              <a:ext uri="{FF2B5EF4-FFF2-40B4-BE49-F238E27FC236}">
                <a16:creationId xmlns:a16="http://schemas.microsoft.com/office/drawing/2014/main" id="{69F86B94-C9F6-44AE-BFCE-A524FD898143}"/>
              </a:ext>
            </a:extLst>
          </p:cNvPr>
          <p:cNvSpPr>
            <a:spLocks noGrp="1"/>
          </p:cNvSpPr>
          <p:nvPr>
            <p:ph type="title"/>
          </p:nvPr>
        </p:nvSpPr>
        <p:spPr>
          <a:xfrm>
            <a:off x="267855" y="816450"/>
            <a:ext cx="11566879" cy="684186"/>
          </a:xfrm>
        </p:spPr>
        <p:txBody>
          <a:bodyPr/>
          <a:lstStyle/>
          <a:p>
            <a:r>
              <a:rPr lang="en-US" dirty="0">
                <a:solidFill>
                  <a:srgbClr val="653052"/>
                </a:solidFill>
              </a:rPr>
              <a:t>Figure 4: Number of Cost-Burdened Renters Reached an All-Time High in 2021</a:t>
            </a:r>
            <a:endParaRPr lang="en-US" dirty="0">
              <a:solidFill>
                <a:srgbClr val="653052"/>
              </a:solidFill>
              <a:highlight>
                <a:srgbClr val="FFFF00"/>
              </a:highlight>
            </a:endParaRPr>
          </a:p>
        </p:txBody>
      </p:sp>
      <p:graphicFrame>
        <p:nvGraphicFramePr>
          <p:cNvPr id="7" name="Figure 4" descr="Number of cost-burdened renters reached an all-time high in 2021, rising from 20.4 million households in 2019 to 21.6 million in 2021. This exceeds the previous record high total of 21.3 million cost-burdened renters from 2014.">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290686711"/>
              </p:ext>
            </p:extLst>
          </p:nvPr>
        </p:nvGraphicFramePr>
        <p:xfrm>
          <a:off x="268289" y="1650704"/>
          <a:ext cx="11687737" cy="4101168"/>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4 Notes and Source">
            <a:extLst>
              <a:ext uri="{FF2B5EF4-FFF2-40B4-BE49-F238E27FC236}">
                <a16:creationId xmlns:a16="http://schemas.microsoft.com/office/drawing/2014/main" id="{55771340-CFB6-411F-925E-0C6D02975ECE}"/>
              </a:ext>
            </a:extLst>
          </p:cNvPr>
          <p:cNvSpPr>
            <a:spLocks noGrp="1"/>
          </p:cNvSpPr>
          <p:nvPr>
            <p:ph type="body" sz="quarter" idx="11"/>
          </p:nvPr>
        </p:nvSpPr>
        <p:spPr>
          <a:xfrm>
            <a:off x="267855" y="5657850"/>
            <a:ext cx="10742349" cy="803496"/>
          </a:xfrm>
        </p:spPr>
        <p:txBody>
          <a:bodyPr/>
          <a:lstStyle/>
          <a:p>
            <a:r>
              <a:rPr lang="en-US" dirty="0"/>
              <a:t>Notes: Moderately (severely) cost-burdened households spend more than 30% (more than 50%) of income on housing. Estimates for 2020 are omitted due to data collection issues experienced during the pandemic.</a:t>
            </a:r>
          </a:p>
          <a:p>
            <a:r>
              <a:rPr lang="en-US" dirty="0"/>
              <a:t>Source: JCHS tabulations of US Census Bureau, American Community Survey 1-Year Estimates.</a:t>
            </a:r>
          </a:p>
        </p:txBody>
      </p:sp>
    </p:spTree>
    <p:extLst>
      <p:ext uri="{BB962C8B-B14F-4D97-AF65-F5344CB8AC3E}">
        <p14:creationId xmlns:p14="http://schemas.microsoft.com/office/powerpoint/2010/main" val="192869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E668B20-E7B0-4DCE-9ED8-5901E18D54F5}"/>
              </a:ext>
            </a:extLst>
          </p:cNvPr>
          <p:cNvSpPr>
            <a:spLocks noGrp="1"/>
          </p:cNvSpPr>
          <p:nvPr>
            <p:ph type="title"/>
          </p:nvPr>
        </p:nvSpPr>
        <p:spPr>
          <a:xfrm>
            <a:off x="268288" y="343513"/>
            <a:ext cx="11566879" cy="890253"/>
          </a:xfrm>
        </p:spPr>
        <p:txBody>
          <a:bodyPr/>
          <a:lstStyle/>
          <a:p>
            <a:r>
              <a:rPr lang="en-US" dirty="0">
                <a:solidFill>
                  <a:srgbClr val="653052"/>
                </a:solidFill>
              </a:rPr>
              <a:t>Figure 5: Unsheltered Homelessness Continued Rising in 2022, Even as Fewer People Stayed in Shelters</a:t>
            </a:r>
          </a:p>
        </p:txBody>
      </p:sp>
      <p:graphicFrame>
        <p:nvGraphicFramePr>
          <p:cNvPr id="9" name="Figure 5" descr="After a dip to 173,000 people in 2015, unsheltered homelessness has gradually risen to about 234,000 people in 2022. The number of people staying in shelters has simultaneously decreased from about 400,000 people in 2010 down to just under 350,000 people in 2022.">
            <a:extLst>
              <a:ext uri="{FF2B5EF4-FFF2-40B4-BE49-F238E27FC236}">
                <a16:creationId xmlns:a16="http://schemas.microsoft.com/office/drawing/2014/main" id="{D8C4B274-3CD0-4C13-855F-36B1DD7E39FD}"/>
              </a:ext>
            </a:extLst>
          </p:cNvPr>
          <p:cNvGraphicFramePr>
            <a:graphicFrameLocks noGrp="1"/>
          </p:cNvGraphicFramePr>
          <p:nvPr>
            <p:ph idx="1"/>
            <p:extLst>
              <p:ext uri="{D42A27DB-BD31-4B8C-83A1-F6EECF244321}">
                <p14:modId xmlns:p14="http://schemas.microsoft.com/office/powerpoint/2010/main" val="2121280895"/>
              </p:ext>
            </p:extLst>
          </p:nvPr>
        </p:nvGraphicFramePr>
        <p:xfrm>
          <a:off x="268288" y="1337220"/>
          <a:ext cx="11566879" cy="4439693"/>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5 Notes and Source">
            <a:extLst>
              <a:ext uri="{FF2B5EF4-FFF2-40B4-BE49-F238E27FC236}">
                <a16:creationId xmlns:a16="http://schemas.microsoft.com/office/drawing/2014/main" id="{BAB80589-C15E-4827-99D2-09B5D447388E}"/>
              </a:ext>
            </a:extLst>
          </p:cNvPr>
          <p:cNvSpPr>
            <a:spLocks noGrp="1"/>
          </p:cNvSpPr>
          <p:nvPr>
            <p:ph type="body" sz="quarter" idx="10"/>
          </p:nvPr>
        </p:nvSpPr>
        <p:spPr/>
        <p:txBody>
          <a:bodyPr/>
          <a:lstStyle/>
          <a:p>
            <a:r>
              <a:rPr lang="en-US"/>
              <a:t>Notes: People experiencing sheltered homelessness are those staying in emergency shelters, transitional housing programs, or</a:t>
            </a:r>
          </a:p>
          <a:p>
            <a:r>
              <a:rPr lang="en-US"/>
              <a:t>safe havens. People experiencing unsheltered homelessness are those whose primary nighttime location is a place not intended for human habitation.</a:t>
            </a:r>
          </a:p>
          <a:p>
            <a:r>
              <a:rPr lang="en-US"/>
              <a:t>Source: JCHS tabulations of HUD, Annual Homeless Assessment Report Point-in-Time Estimates.</a:t>
            </a:r>
          </a:p>
        </p:txBody>
      </p:sp>
    </p:spTree>
    <p:extLst>
      <p:ext uri="{BB962C8B-B14F-4D97-AF65-F5344CB8AC3E}">
        <p14:creationId xmlns:p14="http://schemas.microsoft.com/office/powerpoint/2010/main" val="158324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6A6E1FA-23A0-7F79-A4D8-5299EC96EA4F}"/>
              </a:ext>
            </a:extLst>
          </p:cNvPr>
          <p:cNvSpPr>
            <a:spLocks noGrp="1"/>
          </p:cNvSpPr>
          <p:nvPr>
            <p:ph type="title"/>
          </p:nvPr>
        </p:nvSpPr>
        <p:spPr/>
        <p:txBody>
          <a:bodyPr/>
          <a:lstStyle/>
          <a:p>
            <a:r>
              <a:rPr lang="en-US" dirty="0">
                <a:solidFill>
                  <a:srgbClr val="653052"/>
                </a:solidFill>
              </a:rPr>
              <a:t>Figure 6: Across Income Levels, People of Color Disproportionately Live in High-Poverty Areas</a:t>
            </a:r>
          </a:p>
        </p:txBody>
      </p:sp>
      <p:graphicFrame>
        <p:nvGraphicFramePr>
          <p:cNvPr id="7" name="Figure 6" descr="The chart shows the share of households by race and income who live in neighborhoods where the poverty rate is at least 20 percent. Black, Native American, and Hispanic-headed households have the highest rates of living in high-poverty neighborhoods, even when they are higher-income. Asian-headed households are only slightly more likely than white-headed households to live in high-poverty neighborhoods. Notably, the lowest-income white-headed households have nearly the same likelihood of living in a high-poverty neighborhood as the highest-income Black or Native American-headed households.">
            <a:extLst>
              <a:ext uri="{FF2B5EF4-FFF2-40B4-BE49-F238E27FC236}">
                <a16:creationId xmlns:a16="http://schemas.microsoft.com/office/drawing/2014/main" id="{B0055967-5AED-E4A4-6454-AAE85E30D04E}"/>
              </a:ext>
            </a:extLst>
          </p:cNvPr>
          <p:cNvGraphicFramePr>
            <a:graphicFrameLocks noGrp="1"/>
          </p:cNvGraphicFramePr>
          <p:nvPr>
            <p:ph idx="1"/>
            <p:extLst>
              <p:ext uri="{D42A27DB-BD31-4B8C-83A1-F6EECF244321}">
                <p14:modId xmlns:p14="http://schemas.microsoft.com/office/powerpoint/2010/main" val="659701826"/>
              </p:ext>
            </p:extLst>
          </p:nvPr>
        </p:nvGraphicFramePr>
        <p:xfrm>
          <a:off x="312737" y="1361812"/>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6 Notes and Source">
            <a:extLst>
              <a:ext uri="{FF2B5EF4-FFF2-40B4-BE49-F238E27FC236}">
                <a16:creationId xmlns:a16="http://schemas.microsoft.com/office/drawing/2014/main" id="{BEC4D84E-7037-BB5A-D50F-44E4E3335645}"/>
              </a:ext>
            </a:extLst>
          </p:cNvPr>
          <p:cNvSpPr>
            <a:spLocks noGrp="1"/>
          </p:cNvSpPr>
          <p:nvPr>
            <p:ph type="body" sz="quarter" idx="10"/>
          </p:nvPr>
        </p:nvSpPr>
        <p:spPr/>
        <p:txBody>
          <a:bodyPr/>
          <a:lstStyle/>
          <a:p>
            <a:r>
              <a:rPr lang="en-US"/>
              <a:t>Notes: High-poverty census tracts are those where at least 20% of the population has incomes below the poverty line, as defined by the official measure of poverty established by the Office of Management and Budget. Individuals in the white category are non-Hispanic. Because Hispanic individuals may be of any race, some other racial categories overlap.</a:t>
            </a:r>
          </a:p>
          <a:p>
            <a:r>
              <a:rPr lang="en-US"/>
              <a:t>Source: JCHS tabulations of US Census Bureau, 2021 American Community Survey 5-Year Estimates.</a:t>
            </a:r>
          </a:p>
        </p:txBody>
      </p:sp>
      <p:sp>
        <p:nvSpPr>
          <p:cNvPr id="5" name="TextBox 4">
            <a:extLst>
              <a:ext uri="{FF2B5EF4-FFF2-40B4-BE49-F238E27FC236}">
                <a16:creationId xmlns:a16="http://schemas.microsoft.com/office/drawing/2014/main" id="{40B356D3-8E20-7C07-7F11-8A0FA331B6D6}"/>
              </a:ext>
              <a:ext uri="{C183D7F6-B498-43B3-948B-1728B52AA6E4}">
                <adec:decorative xmlns:adec="http://schemas.microsoft.com/office/drawing/2017/decorative" val="1"/>
              </a:ext>
            </a:extLst>
          </p:cNvPr>
          <p:cNvSpPr txBox="1"/>
          <p:nvPr/>
        </p:nvSpPr>
        <p:spPr>
          <a:xfrm>
            <a:off x="4822257" y="4926532"/>
            <a:ext cx="2916455" cy="307777"/>
          </a:xfrm>
          <a:prstGeom prst="rect">
            <a:avLst/>
          </a:prstGeom>
          <a:noFill/>
        </p:spPr>
        <p:txBody>
          <a:bodyPr wrap="square" rtlCol="0">
            <a:spAutoFit/>
          </a:bodyPr>
          <a:lstStyle/>
          <a:p>
            <a:pPr algn="ctr"/>
            <a:r>
              <a:rPr lang="en-US" sz="1400" b="1">
                <a:solidFill>
                  <a:schemeClr val="tx1">
                    <a:lumMod val="50000"/>
                  </a:schemeClr>
                </a:solidFill>
              </a:rPr>
              <a:t>Race/Ethnicity</a:t>
            </a:r>
          </a:p>
        </p:txBody>
      </p:sp>
    </p:spTree>
    <p:extLst>
      <p:ext uri="{BB962C8B-B14F-4D97-AF65-F5344CB8AC3E}">
        <p14:creationId xmlns:p14="http://schemas.microsoft.com/office/powerpoint/2010/main" val="108496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solidFill>
                  <a:srgbClr val="653052"/>
                </a:solidFill>
              </a:rPr>
              <a:t>Figure 7: Despite Slowing Growth, Home Prices Remain Near Record Highs</a:t>
            </a:r>
          </a:p>
        </p:txBody>
      </p:sp>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9027172" y="1444503"/>
            <a:ext cx="2945257" cy="338554"/>
          </a:xfrm>
          <a:prstGeom prst="rect">
            <a:avLst/>
          </a:prstGeom>
          <a:noFill/>
        </p:spPr>
        <p:txBody>
          <a:bodyPr wrap="square" rtlCol="0">
            <a:spAutoFit/>
          </a:bodyPr>
          <a:lstStyle/>
          <a:p>
            <a:pPr algn="r"/>
            <a:r>
              <a:rPr lang="en-US" sz="1600" b="1">
                <a:solidFill>
                  <a:schemeClr val="tx1">
                    <a:lumMod val="50000"/>
                  </a:schemeClr>
                </a:solidFill>
              </a:rPr>
              <a:t>Annual Change (Percent)</a:t>
            </a:r>
          </a:p>
        </p:txBody>
      </p:sp>
      <p:sp>
        <p:nvSpPr>
          <p:cNvPr id="8" name="TextBox 7">
            <a:extLst>
              <a:ext uri="{FF2B5EF4-FFF2-40B4-BE49-F238E27FC236}">
                <a16:creationId xmlns:a16="http://schemas.microsoft.com/office/drawing/2014/main" id="{9D4A1F24-2258-421D-BAC2-92CEB928B7E4}"/>
              </a:ext>
              <a:ext uri="{C183D7F6-B498-43B3-948B-1728B52AA6E4}">
                <adec:decorative xmlns:adec="http://schemas.microsoft.com/office/drawing/2017/decorative" val="1"/>
              </a:ext>
            </a:extLst>
          </p:cNvPr>
          <p:cNvSpPr txBox="1"/>
          <p:nvPr/>
        </p:nvSpPr>
        <p:spPr>
          <a:xfrm>
            <a:off x="357267" y="1448124"/>
            <a:ext cx="2912633" cy="338554"/>
          </a:xfrm>
          <a:prstGeom prst="rect">
            <a:avLst/>
          </a:prstGeom>
          <a:noFill/>
        </p:spPr>
        <p:txBody>
          <a:bodyPr wrap="square" rtlCol="0">
            <a:spAutoFit/>
          </a:bodyPr>
          <a:lstStyle/>
          <a:p>
            <a:r>
              <a:rPr lang="en-US" sz="1600" b="1">
                <a:solidFill>
                  <a:schemeClr val="tx1">
                    <a:lumMod val="50000"/>
                  </a:schemeClr>
                </a:solidFill>
              </a:rPr>
              <a:t>Home Price Index</a:t>
            </a:r>
          </a:p>
        </p:txBody>
      </p:sp>
      <p:pic>
        <p:nvPicPr>
          <p:cNvPr id="5" name="Figure 7" descr="Home price growth slowed rapidly through early 2023 after reaching record highs during the pandemic. Home prices increased just 2.1 percent year over year in February, down from the 20.8 percent peak in March 2022. Even with the slowdown, home prices have risen rapidly in recent years and have more than doubled since 2010.">
            <a:extLst>
              <a:ext uri="{FF2B5EF4-FFF2-40B4-BE49-F238E27FC236}">
                <a16:creationId xmlns:a16="http://schemas.microsoft.com/office/drawing/2014/main" id="{65267A6B-80A5-2B4E-6EAD-06414F166A93}"/>
              </a:ext>
            </a:extLst>
          </p:cNvPr>
          <p:cNvPicPr>
            <a:picLocks noChangeAspect="1"/>
          </p:cNvPicPr>
          <p:nvPr/>
        </p:nvPicPr>
        <p:blipFill>
          <a:blip r:embed="rId2"/>
          <a:stretch>
            <a:fillRect/>
          </a:stretch>
        </p:blipFill>
        <p:spPr>
          <a:xfrm>
            <a:off x="243783" y="1893104"/>
            <a:ext cx="11704434" cy="4073276"/>
          </a:xfrm>
          <a:prstGeom prst="rect">
            <a:avLst/>
          </a:prstGeom>
        </p:spPr>
      </p:pic>
      <p:sp>
        <p:nvSpPr>
          <p:cNvPr id="3" name="Figure 7 Source">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Source: JCHS tabulations of S&amp;P CoreLogic Case-Shiller US National Home Price Index.</a:t>
            </a:r>
          </a:p>
        </p:txBody>
      </p:sp>
    </p:spTree>
    <p:extLst>
      <p:ext uri="{BB962C8B-B14F-4D97-AF65-F5344CB8AC3E}">
        <p14:creationId xmlns:p14="http://schemas.microsoft.com/office/powerpoint/2010/main" val="19557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653052"/>
                </a:solidFill>
              </a:rPr>
              <a:t>Figure 8: Supply of Homes for Sale Remained Near Record Lows in Early 2023</a:t>
            </a:r>
          </a:p>
        </p:txBody>
      </p:sp>
      <p:sp>
        <p:nvSpPr>
          <p:cNvPr id="4" name="TextBox 3">
            <a:extLst>
              <a:ext uri="{FF2B5EF4-FFF2-40B4-BE49-F238E27FC236}">
                <a16:creationId xmlns:a16="http://schemas.microsoft.com/office/drawing/2014/main" id="{9E14E2EF-D612-9190-6E9E-F980CCBA4177}"/>
              </a:ext>
              <a:ext uri="{C183D7F6-B498-43B3-948B-1728B52AA6E4}">
                <adec:decorative xmlns:adec="http://schemas.microsoft.com/office/drawing/2017/decorative" val="1"/>
              </a:ext>
            </a:extLst>
          </p:cNvPr>
          <p:cNvSpPr txBox="1"/>
          <p:nvPr/>
        </p:nvSpPr>
        <p:spPr>
          <a:xfrm>
            <a:off x="9611164" y="1357026"/>
            <a:ext cx="2223570" cy="338554"/>
          </a:xfrm>
          <a:prstGeom prst="rect">
            <a:avLst/>
          </a:prstGeom>
          <a:noFill/>
        </p:spPr>
        <p:txBody>
          <a:bodyPr wrap="square" rtlCol="0">
            <a:spAutoFit/>
          </a:bodyPr>
          <a:lstStyle/>
          <a:p>
            <a:pPr algn="r"/>
            <a:r>
              <a:rPr lang="en-US" sz="1600" b="1">
                <a:solidFill>
                  <a:schemeClr val="tx1">
                    <a:lumMod val="50000"/>
                  </a:schemeClr>
                </a:solidFill>
              </a:rPr>
              <a:t>Months of Supply</a:t>
            </a:r>
          </a:p>
        </p:txBody>
      </p:sp>
      <p:pic>
        <p:nvPicPr>
          <p:cNvPr id="11" name="Figure 8" descr="The number of existing homes available for sale remained near record lows reached during the pandemic. In March 2023, there were just 970,000 homes for sale, up from 930,000 at the same period in 2022 but well below the 1.67 million homes available for sale in March 2019. Even after accounting for the declining number of sales, just 2.6 months of available supply were available on the market, up from 2.0 months one year earlier but well below the 6.0 months considered a balanced market.">
            <a:extLst>
              <a:ext uri="{FF2B5EF4-FFF2-40B4-BE49-F238E27FC236}">
                <a16:creationId xmlns:a16="http://schemas.microsoft.com/office/drawing/2014/main" id="{224BD6E3-9589-D5B5-59B4-67A154A491A0}"/>
              </a:ext>
            </a:extLst>
          </p:cNvPr>
          <p:cNvPicPr>
            <a:picLocks noChangeAspect="1"/>
          </p:cNvPicPr>
          <p:nvPr/>
        </p:nvPicPr>
        <p:blipFill>
          <a:blip r:embed="rId2"/>
          <a:stretch>
            <a:fillRect/>
          </a:stretch>
        </p:blipFill>
        <p:spPr>
          <a:xfrm>
            <a:off x="311671" y="1320913"/>
            <a:ext cx="11568658" cy="4455665"/>
          </a:xfrm>
          <a:prstGeom prst="rect">
            <a:avLst/>
          </a:prstGeom>
        </p:spPr>
      </p:pic>
      <p:sp>
        <p:nvSpPr>
          <p:cNvPr id="3" name="Figure 8 Notes and Source">
            <a:extLst>
              <a:ext uri="{FF2B5EF4-FFF2-40B4-BE49-F238E27FC236}">
                <a16:creationId xmlns:a16="http://schemas.microsoft.com/office/drawing/2014/main" id="{D7EDB3FB-9DAE-DE4B-8270-FA294774D15B}"/>
              </a:ext>
            </a:extLst>
          </p:cNvPr>
          <p:cNvSpPr>
            <a:spLocks noGrp="1"/>
          </p:cNvSpPr>
          <p:nvPr>
            <p:ph type="body" sz="quarter" idx="10"/>
          </p:nvPr>
        </p:nvSpPr>
        <p:spPr>
          <a:xfrm>
            <a:off x="267855" y="5943709"/>
            <a:ext cx="10742349" cy="533511"/>
          </a:xfrm>
        </p:spPr>
        <p:txBody>
          <a:bodyPr/>
          <a:lstStyle/>
          <a:p>
            <a:r>
              <a:rPr lang="en-US"/>
              <a:t>Note: Months of supply measures how long it would take homes on the market to sell at the current rate. Six months is typically considered a balanced market.</a:t>
            </a:r>
          </a:p>
          <a:p>
            <a:r>
              <a:rPr lang="en-US"/>
              <a:t>Source: JCHS tabulations of NAR, Existing Home Sales.</a:t>
            </a:r>
          </a:p>
        </p:txBody>
      </p:sp>
    </p:spTree>
    <p:extLst>
      <p:ext uri="{BB962C8B-B14F-4D97-AF65-F5344CB8AC3E}">
        <p14:creationId xmlns:p14="http://schemas.microsoft.com/office/powerpoint/2010/main" val="175763530"/>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6" ma:contentTypeDescription="Create a new document." ma:contentTypeScope="" ma:versionID="b13c4f91e73a6a257375d61778a107b8">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c729e5d8883aaca80f0675920a43b8a6"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a7ff84-c2c6-40dd-8570-0fd61524385a}" ma:internalName="TaxCatchAll" ma:showField="CatchAllData" ma:web="9c20ecd8-7b1b-40af-ad3c-24c512db6f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c20ecd8-7b1b-40af-ad3c-24c512db6f5f">
      <UserInfo>
        <DisplayName>Hermann, Alexander</DisplayName>
        <AccountId>18</AccountId>
        <AccountType/>
      </UserInfo>
      <UserInfo>
        <DisplayName>Frost, Riordan</DisplayName>
        <AccountId>15</AccountId>
        <AccountType/>
      </UserInfo>
      <UserInfo>
        <DisplayName>Airgood-Obrycki, Whitney Leigh</DisplayName>
        <AccountId>19</AccountId>
        <AccountType/>
      </UserInfo>
      <UserInfo>
        <DisplayName>Herbert, Chris</DisplayName>
        <AccountId>22</AccountId>
        <AccountType/>
      </UserInfo>
      <UserInfo>
        <DisplayName>Hanifa, Raheem</DisplayName>
        <AccountId>177</AccountId>
        <AccountType/>
      </UserInfo>
      <UserInfo>
        <DisplayName>Donahue, Kerry</DisplayName>
        <AccountId>29</AccountId>
        <AccountType/>
      </UserInfo>
      <UserInfo>
        <DisplayName>McCue, Daniel T.</DisplayName>
        <AccountId>20</AccountId>
        <AccountType/>
      </UserInfo>
      <UserInfo>
        <DisplayName>Anderson, Corinna</DisplayName>
        <AccountId>37</AccountId>
        <AccountType/>
      </UserInfo>
    </SharedWithUsers>
    <TaxCatchAll xmlns="9c20ecd8-7b1b-40af-ad3c-24c512db6f5f" xsi:nil="true"/>
    <lcf76f155ced4ddcb4097134ff3c332f xmlns="9279c62e-a2e7-41c7-b9ab-0a0f87ad47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A3C8F5-E114-416C-826A-F4C6426384C1}">
  <ds:schemaRefs>
    <ds:schemaRef ds:uri="http://schemas.microsoft.com/sharepoint/v3/contenttype/forms"/>
  </ds:schemaRefs>
</ds:datastoreItem>
</file>

<file path=customXml/itemProps2.xml><?xml version="1.0" encoding="utf-8"?>
<ds:datastoreItem xmlns:ds="http://schemas.openxmlformats.org/officeDocument/2006/customXml" ds:itemID="{AA9361F9-E2FF-416F-979C-244B81BF5729}">
  <ds:schemaRefs>
    <ds:schemaRef ds:uri="9279c62e-a2e7-41c7-b9ab-0a0f87ad47c5"/>
    <ds:schemaRef ds:uri="9c20ecd8-7b1b-40af-ad3c-24c512db6f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0C6642-E215-4753-B7F9-2C3BB7E7004C}">
  <ds:schemaRefs>
    <ds:schemaRef ds:uri="9279c62e-a2e7-41c7-b9ab-0a0f87ad47c5"/>
    <ds:schemaRef ds:uri="9c20ecd8-7b1b-40af-ad3c-24c512db6f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TotalTime>
  <Words>2045</Words>
  <Application>Microsoft Office PowerPoint</Application>
  <PresentationFormat>Widescreen</PresentationFormat>
  <Paragraphs>177</Paragraphs>
  <Slides>32</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JCHS 2019</vt:lpstr>
      <vt:lpstr>The State of the Nation’s Housing 2023 Figure Data (Public)</vt:lpstr>
      <vt:lpstr>Figure 1: Home Price and Apartment Rent Growth Continued Sharp Decline in Early 2023</vt:lpstr>
      <vt:lpstr>Figure 2: Steeply Rising Rates Have Made Payments on the Median-Priced Home Much More Expensive</vt:lpstr>
      <vt:lpstr>Figure 3: Single-Family Construction Dropped Dramatically, While Multifamily Development Remained Strong</vt:lpstr>
      <vt:lpstr>Figure 4: Number of Cost-Burdened Renters Reached an All-Time High in 2021</vt:lpstr>
      <vt:lpstr>Figure 5: Unsheltered Homelessness Continued Rising in 2022, Even as Fewer People Stayed in Shelters</vt:lpstr>
      <vt:lpstr>Figure 6: Across Income Levels, People of Color Disproportionately Live in High-Poverty Areas</vt:lpstr>
      <vt:lpstr>Figure 7: Despite Slowing Growth, Home Prices Remain Near Record Highs</vt:lpstr>
      <vt:lpstr>Figure 8: Supply of Homes for Sale Remained Near Record Lows in Early 2023</vt:lpstr>
      <vt:lpstr>Figure 9: Across the Country, Rent Growth Slowed in Early 2023</vt:lpstr>
      <vt:lpstr>Figure 10: Demand for Professionally Managed Apartments Fell Sharply into Early 2023</vt:lpstr>
      <vt:lpstr>Figure 11: Construction Pipeline Hovers Near Record High in Early 2023, Fueled by Multifamily Development</vt:lpstr>
      <vt:lpstr>Figure 12: Household Growth Slowed in 2022 but Remained Above Pre-Pandemic Levels</vt:lpstr>
      <vt:lpstr>Figure 13: Population Growth Still Near Record Lows in 2022, Despite a Rebound in Immigration</vt:lpstr>
      <vt:lpstr>Figure 14: Immigration Was the Largest Source of Population Growth in Nearly a Third of Counties in 2022</vt:lpstr>
      <vt:lpstr>Figure 15: Moves from Core Counties to Smaller and Rural Markets Accelerated During the Pandemic</vt:lpstr>
      <vt:lpstr>Figure 16: Older Adults Are Increasingly Driving Household Growth</vt:lpstr>
      <vt:lpstr>Figure 17: Higher Interest Rates Eroded Affordability Over the Past Year</vt:lpstr>
      <vt:lpstr>Figure 18: Number of Cost-Burdened Homeowners Rose Sharply in 2021, a First Since the Mid-2000s</vt:lpstr>
      <vt:lpstr>Figure 19: Growth in Homeowner Households Continued to Lift Homeownership Rates in 2022</vt:lpstr>
      <vt:lpstr>Figure 20: Home Equity Has Reached Unprecedented Heights as Mortgage Debt Holds Steady</vt:lpstr>
      <vt:lpstr>Figure 21: Despite the Recent Rise in Homeownership Rates, Large Disparities Persist by Race and Ethnicity</vt:lpstr>
      <vt:lpstr>Figure 22: Rentership Rates Declined as Renter Household Growth Slowed in 2022</vt:lpstr>
      <vt:lpstr>Figure 23: Despite Slowing Rent Growth, Rent Increases Remain Above Pre-Pandemic Levels</vt:lpstr>
      <vt:lpstr>Figure 24: Large Multifamily Buildings Constituted the Bulk of Rental Stock Growth in the Last Decade</vt:lpstr>
      <vt:lpstr>Figure 25: The Stock of Low-Rent Units Continues to Shrink</vt:lpstr>
      <vt:lpstr>Figure 26: Across Income Levels, Cost Burden Rates Increased for Renters in 2021</vt:lpstr>
      <vt:lpstr>Figure 27: Costs of Building Materials Have Surged Since the Start of the Pandemic</vt:lpstr>
      <vt:lpstr>Figure 28: Rental Subsidies Have Increasingly Shifted to Tenant-Based Assistance and Tax Credits</vt:lpstr>
      <vt:lpstr>Figure 29: Evictions Returned to Historic Average by Late 2022</vt:lpstr>
      <vt:lpstr>Figure 30: Across the Country, More Than 59 Million Homes Are Threatened by Climate-Related Disasters</vt:lpstr>
      <vt:lpstr>Figure 31: Racial Segregation Persists Across the Country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DiPietro</dc:creator>
  <cp:lastModifiedBy>Anderson, Corinna</cp:lastModifiedBy>
  <cp:revision>7</cp:revision>
  <dcterms:created xsi:type="dcterms:W3CDTF">2018-05-11T14:43:06Z</dcterms:created>
  <dcterms:modified xsi:type="dcterms:W3CDTF">2023-06-12T21:04:40Z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y fmtid="{D5CDD505-2E9C-101B-9397-08002B2CF9AE}" pid="3" name="MediaServiceImageTags">
    <vt:lpwstr/>
  </property>
</Properties>
</file>