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9.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0.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drawings/drawing11.xml" ContentType="application/vnd.openxmlformats-officedocument.drawingml.chartshapes+xml"/>
  <Override PartName="/ppt/notesSlides/notesSlide8.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9.xml" ContentType="application/vnd.openxmlformats-officedocument.presentationml.notesSlide+xml"/>
  <Override PartName="/ppt/charts/chart22.xml" ContentType="application/vnd.openxmlformats-officedocument.drawingml.chart+xml"/>
  <Override PartName="/ppt/theme/themeOverride4.xml" ContentType="application/vnd.openxmlformats-officedocument.themeOverride+xml"/>
  <Override PartName="/ppt/drawings/drawing1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3.xml" ContentType="application/vnd.openxmlformats-officedocument.drawingml.chart+xml"/>
  <Override PartName="/ppt/theme/themeOverride5.xml" ContentType="application/vnd.openxmlformats-officedocument.themeOverride+xml"/>
  <Override PartName="/ppt/drawings/drawing13.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Lst>
  <p:notesMasterIdLst>
    <p:notesMasterId r:id="rId39"/>
  </p:notesMasterIdLst>
  <p:sldIdLst>
    <p:sldId id="1613" r:id="rId5"/>
    <p:sldId id="1258" r:id="rId6"/>
    <p:sldId id="1264" r:id="rId7"/>
    <p:sldId id="1628" r:id="rId8"/>
    <p:sldId id="1634" r:id="rId9"/>
    <p:sldId id="1637" r:id="rId10"/>
    <p:sldId id="1636" r:id="rId11"/>
    <p:sldId id="1635" r:id="rId12"/>
    <p:sldId id="1610" r:id="rId13"/>
    <p:sldId id="1627" r:id="rId14"/>
    <p:sldId id="1276" r:id="rId15"/>
    <p:sldId id="920" r:id="rId16"/>
    <p:sldId id="1622" r:id="rId17"/>
    <p:sldId id="1614" r:id="rId18"/>
    <p:sldId id="931" r:id="rId19"/>
    <p:sldId id="1619" r:id="rId20"/>
    <p:sldId id="935" r:id="rId21"/>
    <p:sldId id="1638" r:id="rId22"/>
    <p:sldId id="1244" r:id="rId23"/>
    <p:sldId id="1639" r:id="rId24"/>
    <p:sldId id="1630" r:id="rId25"/>
    <p:sldId id="1256" r:id="rId26"/>
    <p:sldId id="1609" r:id="rId27"/>
    <p:sldId id="257" r:id="rId28"/>
    <p:sldId id="1215" r:id="rId29"/>
    <p:sldId id="1255" r:id="rId30"/>
    <p:sldId id="923" r:id="rId31"/>
    <p:sldId id="258" r:id="rId32"/>
    <p:sldId id="1252" r:id="rId33"/>
    <p:sldId id="1582" r:id="rId34"/>
    <p:sldId id="1611" r:id="rId35"/>
    <p:sldId id="1253" r:id="rId36"/>
    <p:sldId id="1246" r:id="rId37"/>
    <p:sldId id="161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nifa, Raheem" initials="HR" lastIdx="2" clrIdx="6">
    <p:extLst>
      <p:ext uri="{19B8F6BF-5375-455C-9EA6-DF929625EA0E}">
        <p15:presenceInfo xmlns:p15="http://schemas.microsoft.com/office/powerpoint/2012/main" userId="S::raheem_hanifa@harvard.edu::75173ef6-61a0-4303-aa81-0d0eefb23665" providerId="AD"/>
      </p:ext>
    </p:extLst>
  </p:cmAuthor>
  <p:cmAuthor id="1" name="Hermann, Alexander" initials="HA" lastIdx="1" clrIdx="0">
    <p:extLst>
      <p:ext uri="{19B8F6BF-5375-455C-9EA6-DF929625EA0E}">
        <p15:presenceInfo xmlns:p15="http://schemas.microsoft.com/office/powerpoint/2012/main" userId="S-1-5-21-1191599065-4274392095-3078430509-710108" providerId="AD"/>
      </p:ext>
    </p:extLst>
  </p:cmAuthor>
  <p:cmAuthor id="8" name="Wedeen, Sophia" initials="WS" lastIdx="1" clrIdx="7">
    <p:extLst>
      <p:ext uri="{19B8F6BF-5375-455C-9EA6-DF929625EA0E}">
        <p15:presenceInfo xmlns:p15="http://schemas.microsoft.com/office/powerpoint/2012/main" userId="S::sophia_wedeen@harvard.edu::fb8ba8c3-7e1b-4782-9e4a-8d94893ff152" providerId="AD"/>
      </p:ext>
    </p:extLst>
  </p:cmAuthor>
  <p:cmAuthor id="2" name="Marcia Fernald" initials="MF" lastIdx="75" clrIdx="1">
    <p:extLst>
      <p:ext uri="{19B8F6BF-5375-455C-9EA6-DF929625EA0E}">
        <p15:presenceInfo xmlns:p15="http://schemas.microsoft.com/office/powerpoint/2012/main" userId="6091802fd17cbb34" providerId="Windows Live"/>
      </p:ext>
    </p:extLst>
  </p:cmAuthor>
  <p:cmAuthor id="3" name="McCue, Daniel T." initials="MDT" lastIdx="19" clrIdx="2">
    <p:extLst>
      <p:ext uri="{19B8F6BF-5375-455C-9EA6-DF929625EA0E}">
        <p15:presenceInfo xmlns:p15="http://schemas.microsoft.com/office/powerpoint/2012/main" userId="S::daniel_mccue@harvard.edu::deb020d9-0c57-49a0-aef3-43e4a7f1f00f" providerId="AD"/>
      </p:ext>
    </p:extLst>
  </p:cmAuthor>
  <p:cmAuthor id="4" name="Hermann, Alexander" initials="HA [2]" lastIdx="13" clrIdx="3">
    <p:extLst>
      <p:ext uri="{19B8F6BF-5375-455C-9EA6-DF929625EA0E}">
        <p15:presenceInfo xmlns:p15="http://schemas.microsoft.com/office/powerpoint/2012/main" userId="S::alexander_hermann@harvard.edu::5d2c7d74-7d05-4968-8c35-9e1a058b1c81" providerId="AD"/>
      </p:ext>
    </p:extLst>
  </p:cmAuthor>
  <p:cmAuthor id="5" name="Frost, Riordan" initials="FR" lastIdx="1" clrIdx="4">
    <p:extLst>
      <p:ext uri="{19B8F6BF-5375-455C-9EA6-DF929625EA0E}">
        <p15:presenceInfo xmlns:p15="http://schemas.microsoft.com/office/powerpoint/2012/main" userId="S::riordan_frost@harvard.edu::b14bf581-ae9f-4773-9310-d61770456eea" providerId="AD"/>
      </p:ext>
    </p:extLst>
  </p:cmAuthor>
  <p:cmAuthor id="6" name="Luberoff, David" initials="LD" lastIdx="11" clrIdx="5">
    <p:extLst>
      <p:ext uri="{19B8F6BF-5375-455C-9EA6-DF929625EA0E}">
        <p15:presenceInfo xmlns:p15="http://schemas.microsoft.com/office/powerpoint/2012/main" userId="S::david_luberoff@harvard.edu::94dbf91a-a3ed-4214-966d-734fc25289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B7A"/>
    <a:srgbClr val="9FCC46"/>
    <a:srgbClr val="105F54"/>
    <a:srgbClr val="4EA7AF"/>
    <a:srgbClr val="FF440B"/>
    <a:srgbClr val="8FD3E1"/>
    <a:srgbClr val="35AFC8"/>
    <a:srgbClr val="F8AD8C"/>
    <a:srgbClr val="F26829"/>
    <a:srgbClr val="0F2D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EE3A4-FD84-44D1-8057-5C7E2AE62C0F}" v="2" dt="2021-06-09T21:10:26.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5182" autoAdjust="0"/>
  </p:normalViewPr>
  <p:slideViewPr>
    <p:cSldViewPr snapToGrid="0">
      <p:cViewPr varScale="1">
        <p:scale>
          <a:sx n="108" d="100"/>
          <a:sy n="108" d="100"/>
        </p:scale>
        <p:origin x="678" y="114"/>
      </p:cViewPr>
      <p:guideLst/>
    </p:cSldViewPr>
  </p:slideViewPr>
  <p:outlineViewPr>
    <p:cViewPr>
      <p:scale>
        <a:sx n="33" d="100"/>
        <a:sy n="33" d="100"/>
      </p:scale>
      <p:origin x="0" y="-193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hue, Kerry" userId="7ecf93d1-2de6-4d2a-aa47-f74e4871aed9" providerId="ADAL" clId="{E2BEE3A4-FD84-44D1-8057-5C7E2AE62C0F}"/>
    <pc:docChg chg="addSld delSld modSld">
      <pc:chgData name="Donahue, Kerry" userId="7ecf93d1-2de6-4d2a-aa47-f74e4871aed9" providerId="ADAL" clId="{E2BEE3A4-FD84-44D1-8057-5C7E2AE62C0F}" dt="2021-06-09T21:10:34.224" v="4" actId="2696"/>
      <pc:docMkLst>
        <pc:docMk/>
      </pc:docMkLst>
      <pc:sldChg chg="addSp modSp new del mod">
        <pc:chgData name="Donahue, Kerry" userId="7ecf93d1-2de6-4d2a-aa47-f74e4871aed9" providerId="ADAL" clId="{E2BEE3A4-FD84-44D1-8057-5C7E2AE62C0F}" dt="2021-06-09T21:10:34.224" v="4" actId="2696"/>
        <pc:sldMkLst>
          <pc:docMk/>
          <pc:sldMk cId="1932064023" sldId="1640"/>
        </pc:sldMkLst>
        <pc:picChg chg="add mod">
          <ac:chgData name="Donahue, Kerry" userId="7ecf93d1-2de6-4d2a-aa47-f74e4871aed9" providerId="ADAL" clId="{E2BEE3A4-FD84-44D1-8057-5C7E2AE62C0F}" dt="2021-06-09T21:10:13.279" v="3" actId="962"/>
          <ac:picMkLst>
            <pc:docMk/>
            <pc:sldMk cId="1932064023" sldId="1640"/>
            <ac:picMk id="6" creationId="{D760ADF9-369C-4807-B32F-34CAC10E402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0.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1.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21.xlsx"/><Relationship Id="rId1" Type="http://schemas.openxmlformats.org/officeDocument/2006/relationships/themeOverride" Target="../theme/themeOverride4.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22.xlsx"/><Relationship Id="rId1" Type="http://schemas.openxmlformats.org/officeDocument/2006/relationships/themeOverride" Target="../theme/themeOverride5.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1"/>
          <c:tx>
            <c:strRef>
              <c:f>Sheet1!$A$6</c:f>
              <c:strCache>
                <c:ptCount val="1"/>
                <c:pt idx="0">
                  <c:v>Under 3.0</c:v>
                </c:pt>
              </c:strCache>
            </c:strRef>
          </c:tx>
          <c:spPr>
            <a:solidFill>
              <a:srgbClr val="1F3B7A"/>
            </a:solidFill>
            <a:ln>
              <a:noFill/>
            </a:ln>
            <a:effectLst/>
          </c:spPr>
          <c:invertIfNegative val="0"/>
          <c:cat>
            <c:strRef>
              <c:f>Sheet1!$B$1:$V$1</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Sheet1!$B$6:$V$6</c:f>
              <c:numCache>
                <c:formatCode>General</c:formatCode>
                <c:ptCount val="21"/>
                <c:pt idx="0">
                  <c:v>67</c:v>
                </c:pt>
                <c:pt idx="1">
                  <c:v>58</c:v>
                </c:pt>
                <c:pt idx="2">
                  <c:v>48</c:v>
                </c:pt>
                <c:pt idx="3">
                  <c:v>40</c:v>
                </c:pt>
                <c:pt idx="4">
                  <c:v>34</c:v>
                </c:pt>
                <c:pt idx="5">
                  <c:v>24</c:v>
                </c:pt>
                <c:pt idx="6">
                  <c:v>25</c:v>
                </c:pt>
                <c:pt idx="7">
                  <c:v>29</c:v>
                </c:pt>
                <c:pt idx="8">
                  <c:v>31</c:v>
                </c:pt>
                <c:pt idx="9">
                  <c:v>40</c:v>
                </c:pt>
                <c:pt idx="10">
                  <c:v>41</c:v>
                </c:pt>
                <c:pt idx="11">
                  <c:v>46</c:v>
                </c:pt>
                <c:pt idx="12">
                  <c:v>44</c:v>
                </c:pt>
                <c:pt idx="13">
                  <c:v>33</c:v>
                </c:pt>
                <c:pt idx="14">
                  <c:v>32</c:v>
                </c:pt>
                <c:pt idx="15">
                  <c:v>29</c:v>
                </c:pt>
                <c:pt idx="16">
                  <c:v>28</c:v>
                </c:pt>
                <c:pt idx="17">
                  <c:v>23</c:v>
                </c:pt>
                <c:pt idx="18">
                  <c:v>22</c:v>
                </c:pt>
                <c:pt idx="19">
                  <c:v>22</c:v>
                </c:pt>
                <c:pt idx="20">
                  <c:v>16</c:v>
                </c:pt>
              </c:numCache>
            </c:numRef>
          </c:val>
          <c:extLst>
            <c:ext xmlns:c16="http://schemas.microsoft.com/office/drawing/2014/chart" uri="{C3380CC4-5D6E-409C-BE32-E72D297353CC}">
              <c16:uniqueId val="{00000005-1874-4303-A9D5-F4B673665F02}"/>
            </c:ext>
          </c:extLst>
        </c:ser>
        <c:ser>
          <c:idx val="3"/>
          <c:order val="2"/>
          <c:tx>
            <c:strRef>
              <c:f>Sheet1!$A$5</c:f>
              <c:strCache>
                <c:ptCount val="1"/>
                <c:pt idx="0">
                  <c:v>3.0–3.9</c:v>
                </c:pt>
              </c:strCache>
            </c:strRef>
          </c:tx>
          <c:spPr>
            <a:solidFill>
              <a:srgbClr val="4EA7AF"/>
            </a:solidFill>
            <a:ln>
              <a:noFill/>
            </a:ln>
            <a:effectLst/>
          </c:spPr>
          <c:invertIfNegative val="0"/>
          <c:cat>
            <c:strRef>
              <c:f>Sheet1!$B$1:$V$1</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Sheet1!$B$5:$V$5</c:f>
              <c:numCache>
                <c:formatCode>General</c:formatCode>
                <c:ptCount val="21"/>
                <c:pt idx="0">
                  <c:v>24</c:v>
                </c:pt>
                <c:pt idx="1">
                  <c:v>30</c:v>
                </c:pt>
                <c:pt idx="2">
                  <c:v>34</c:v>
                </c:pt>
                <c:pt idx="3">
                  <c:v>38</c:v>
                </c:pt>
                <c:pt idx="4">
                  <c:v>36</c:v>
                </c:pt>
                <c:pt idx="5">
                  <c:v>34</c:v>
                </c:pt>
                <c:pt idx="6">
                  <c:v>26</c:v>
                </c:pt>
                <c:pt idx="7">
                  <c:v>23</c:v>
                </c:pt>
                <c:pt idx="8">
                  <c:v>41</c:v>
                </c:pt>
                <c:pt idx="9">
                  <c:v>46</c:v>
                </c:pt>
                <c:pt idx="10">
                  <c:v>41</c:v>
                </c:pt>
                <c:pt idx="11">
                  <c:v>43</c:v>
                </c:pt>
                <c:pt idx="12">
                  <c:v>42</c:v>
                </c:pt>
                <c:pt idx="13">
                  <c:v>47</c:v>
                </c:pt>
                <c:pt idx="14">
                  <c:v>45</c:v>
                </c:pt>
                <c:pt idx="15">
                  <c:v>45</c:v>
                </c:pt>
                <c:pt idx="16">
                  <c:v>43</c:v>
                </c:pt>
                <c:pt idx="17">
                  <c:v>44</c:v>
                </c:pt>
                <c:pt idx="18">
                  <c:v>40</c:v>
                </c:pt>
                <c:pt idx="19">
                  <c:v>37</c:v>
                </c:pt>
                <c:pt idx="20">
                  <c:v>38</c:v>
                </c:pt>
              </c:numCache>
            </c:numRef>
          </c:val>
          <c:extLst>
            <c:ext xmlns:c16="http://schemas.microsoft.com/office/drawing/2014/chart" uri="{C3380CC4-5D6E-409C-BE32-E72D297353CC}">
              <c16:uniqueId val="{00000004-1874-4303-A9D5-F4B673665F02}"/>
            </c:ext>
          </c:extLst>
        </c:ser>
        <c:ser>
          <c:idx val="2"/>
          <c:order val="3"/>
          <c:tx>
            <c:strRef>
              <c:f>Sheet1!$A$4</c:f>
              <c:strCache>
                <c:ptCount val="1"/>
                <c:pt idx="0">
                  <c:v>4.0–4.9</c:v>
                </c:pt>
              </c:strCache>
            </c:strRef>
          </c:tx>
          <c:spPr>
            <a:solidFill>
              <a:srgbClr val="105F54"/>
            </a:solidFill>
            <a:ln>
              <a:noFill/>
            </a:ln>
            <a:effectLst/>
          </c:spPr>
          <c:invertIfNegative val="0"/>
          <c:cat>
            <c:strRef>
              <c:f>Sheet1!$B$1:$V$1</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Sheet1!$B$4:$V$4</c:f>
              <c:numCache>
                <c:formatCode>General</c:formatCode>
                <c:ptCount val="21"/>
                <c:pt idx="0">
                  <c:v>4</c:v>
                </c:pt>
                <c:pt idx="1">
                  <c:v>5</c:v>
                </c:pt>
                <c:pt idx="2">
                  <c:v>8</c:v>
                </c:pt>
                <c:pt idx="3">
                  <c:v>10</c:v>
                </c:pt>
                <c:pt idx="4">
                  <c:v>12</c:v>
                </c:pt>
                <c:pt idx="5">
                  <c:v>19</c:v>
                </c:pt>
                <c:pt idx="6">
                  <c:v>23</c:v>
                </c:pt>
                <c:pt idx="7">
                  <c:v>25</c:v>
                </c:pt>
                <c:pt idx="8">
                  <c:v>17</c:v>
                </c:pt>
                <c:pt idx="9">
                  <c:v>6</c:v>
                </c:pt>
                <c:pt idx="10">
                  <c:v>9</c:v>
                </c:pt>
                <c:pt idx="11">
                  <c:v>3</c:v>
                </c:pt>
                <c:pt idx="12">
                  <c:v>6</c:v>
                </c:pt>
                <c:pt idx="13">
                  <c:v>10</c:v>
                </c:pt>
                <c:pt idx="14">
                  <c:v>12</c:v>
                </c:pt>
                <c:pt idx="15">
                  <c:v>13</c:v>
                </c:pt>
                <c:pt idx="16">
                  <c:v>15</c:v>
                </c:pt>
                <c:pt idx="17">
                  <c:v>19</c:v>
                </c:pt>
                <c:pt idx="18">
                  <c:v>23</c:v>
                </c:pt>
                <c:pt idx="19">
                  <c:v>27</c:v>
                </c:pt>
                <c:pt idx="20">
                  <c:v>23</c:v>
                </c:pt>
              </c:numCache>
            </c:numRef>
          </c:val>
          <c:extLst>
            <c:ext xmlns:c16="http://schemas.microsoft.com/office/drawing/2014/chart" uri="{C3380CC4-5D6E-409C-BE32-E72D297353CC}">
              <c16:uniqueId val="{00000002-1874-4303-A9D5-F4B673665F02}"/>
            </c:ext>
          </c:extLst>
        </c:ser>
        <c:ser>
          <c:idx val="1"/>
          <c:order val="4"/>
          <c:tx>
            <c:strRef>
              <c:f>Sheet1!$A$3</c:f>
              <c:strCache>
                <c:ptCount val="1"/>
                <c:pt idx="0">
                  <c:v>5.0 and Over</c:v>
                </c:pt>
              </c:strCache>
            </c:strRef>
          </c:tx>
          <c:spPr>
            <a:solidFill>
              <a:srgbClr val="9FCC46"/>
            </a:solidFill>
            <a:ln>
              <a:noFill/>
            </a:ln>
            <a:effectLst/>
          </c:spPr>
          <c:invertIfNegative val="0"/>
          <c:cat>
            <c:strRef>
              <c:f>Sheet1!$B$1:$V$1</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Sheet1!$B$3:$V$3</c:f>
              <c:numCache>
                <c:formatCode>General</c:formatCode>
                <c:ptCount val="21"/>
                <c:pt idx="0">
                  <c:v>5</c:v>
                </c:pt>
                <c:pt idx="1">
                  <c:v>7</c:v>
                </c:pt>
                <c:pt idx="2">
                  <c:v>10</c:v>
                </c:pt>
                <c:pt idx="3">
                  <c:v>12</c:v>
                </c:pt>
                <c:pt idx="4">
                  <c:v>18</c:v>
                </c:pt>
                <c:pt idx="5">
                  <c:v>23</c:v>
                </c:pt>
                <c:pt idx="6">
                  <c:v>26</c:v>
                </c:pt>
                <c:pt idx="7">
                  <c:v>23</c:v>
                </c:pt>
                <c:pt idx="8">
                  <c:v>11</c:v>
                </c:pt>
                <c:pt idx="9">
                  <c:v>8</c:v>
                </c:pt>
                <c:pt idx="10">
                  <c:v>9</c:v>
                </c:pt>
                <c:pt idx="11">
                  <c:v>8</c:v>
                </c:pt>
                <c:pt idx="12">
                  <c:v>8</c:v>
                </c:pt>
                <c:pt idx="13">
                  <c:v>10</c:v>
                </c:pt>
                <c:pt idx="14">
                  <c:v>11</c:v>
                </c:pt>
                <c:pt idx="15">
                  <c:v>13</c:v>
                </c:pt>
                <c:pt idx="16">
                  <c:v>14</c:v>
                </c:pt>
                <c:pt idx="17">
                  <c:v>14</c:v>
                </c:pt>
                <c:pt idx="18">
                  <c:v>15</c:v>
                </c:pt>
                <c:pt idx="19">
                  <c:v>14</c:v>
                </c:pt>
                <c:pt idx="20">
                  <c:v>23</c:v>
                </c:pt>
              </c:numCache>
            </c:numRef>
          </c:val>
          <c:extLst>
            <c:ext xmlns:c16="http://schemas.microsoft.com/office/drawing/2014/chart" uri="{C3380CC4-5D6E-409C-BE32-E72D297353CC}">
              <c16:uniqueId val="{00000001-1874-4303-A9D5-F4B673665F02}"/>
            </c:ext>
          </c:extLst>
        </c:ser>
        <c:dLbls>
          <c:showLegendKey val="0"/>
          <c:showVal val="0"/>
          <c:showCatName val="0"/>
          <c:showSerName val="0"/>
          <c:showPercent val="0"/>
          <c:showBubbleSize val="0"/>
        </c:dLbls>
        <c:gapWidth val="50"/>
        <c:overlap val="100"/>
        <c:axId val="1483481312"/>
        <c:axId val="1483484592"/>
      </c:barChart>
      <c:lineChart>
        <c:grouping val="standard"/>
        <c:varyColors val="0"/>
        <c:ser>
          <c:idx val="0"/>
          <c:order val="0"/>
          <c:tx>
            <c:strRef>
              <c:f>Sheet1!$A$2</c:f>
              <c:strCache>
                <c:ptCount val="1"/>
                <c:pt idx="0">
                  <c:v>US Ratio (Right scale)</c:v>
                </c:pt>
              </c:strCache>
            </c:strRef>
          </c:tx>
          <c:spPr>
            <a:ln w="63500" cap="rnd">
              <a:solidFill>
                <a:srgbClr val="FF440B"/>
              </a:solidFill>
              <a:round/>
            </a:ln>
            <a:effectLst/>
          </c:spPr>
          <c:marker>
            <c:symbol val="none"/>
          </c:marker>
          <c:cat>
            <c:strRef>
              <c:f>Sheet1!$B$1:$V$1</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Sheet1!$B$2:$V$2</c:f>
              <c:numCache>
                <c:formatCode>0.0</c:formatCode>
                <c:ptCount val="21"/>
                <c:pt idx="0">
                  <c:v>3.4475697889859913</c:v>
                </c:pt>
                <c:pt idx="1">
                  <c:v>3.617375639728496</c:v>
                </c:pt>
                <c:pt idx="2">
                  <c:v>3.8592946137536104</c:v>
                </c:pt>
                <c:pt idx="3">
                  <c:v>4.0925826492454496</c:v>
                </c:pt>
                <c:pt idx="4">
                  <c:v>4.3139585798474487</c:v>
                </c:pt>
                <c:pt idx="5">
                  <c:v>4.7005744664936042</c:v>
                </c:pt>
                <c:pt idx="6">
                  <c:v>4.5803615590775975</c:v>
                </c:pt>
                <c:pt idx="7">
                  <c:v>4.2477509553924815</c:v>
                </c:pt>
                <c:pt idx="8">
                  <c:v>3.7646451304607806</c:v>
                </c:pt>
                <c:pt idx="9">
                  <c:v>3.4362557860957779</c:v>
                </c:pt>
                <c:pt idx="10">
                  <c:v>3.452694332746626</c:v>
                </c:pt>
                <c:pt idx="11">
                  <c:v>3.2669776102882677</c:v>
                </c:pt>
                <c:pt idx="12">
                  <c:v>3.4191753773674289</c:v>
                </c:pt>
                <c:pt idx="13">
                  <c:v>3.7463561501449942</c:v>
                </c:pt>
                <c:pt idx="14">
                  <c:v>3.8597539207041338</c:v>
                </c:pt>
                <c:pt idx="15">
                  <c:v>3.9673015268017147</c:v>
                </c:pt>
                <c:pt idx="16">
                  <c:v>4.0544975697938783</c:v>
                </c:pt>
                <c:pt idx="17">
                  <c:v>4.1018604659788371</c:v>
                </c:pt>
                <c:pt idx="18">
                  <c:v>4.1890230938257149</c:v>
                </c:pt>
                <c:pt idx="19">
                  <c:v>4.1431902802188239</c:v>
                </c:pt>
                <c:pt idx="20">
                  <c:v>4.3726677413229842</c:v>
                </c:pt>
              </c:numCache>
            </c:numRef>
          </c:val>
          <c:smooth val="0"/>
          <c:extLst>
            <c:ext xmlns:c16="http://schemas.microsoft.com/office/drawing/2014/chart" uri="{C3380CC4-5D6E-409C-BE32-E72D297353CC}">
              <c16:uniqueId val="{00000000-1874-4303-A9D5-F4B673665F02}"/>
            </c:ext>
          </c:extLst>
        </c:ser>
        <c:dLbls>
          <c:showLegendKey val="0"/>
          <c:showVal val="0"/>
          <c:showCatName val="0"/>
          <c:showSerName val="0"/>
          <c:showPercent val="0"/>
          <c:showBubbleSize val="0"/>
        </c:dLbls>
        <c:marker val="1"/>
        <c:smooth val="0"/>
        <c:axId val="1651459592"/>
        <c:axId val="1651466808"/>
      </c:lineChart>
      <c:catAx>
        <c:axId val="148348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483484592"/>
        <c:crosses val="autoZero"/>
        <c:auto val="1"/>
        <c:lblAlgn val="ctr"/>
        <c:lblOffset val="100"/>
        <c:noMultiLvlLbl val="0"/>
      </c:catAx>
      <c:valAx>
        <c:axId val="1483484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483481312"/>
        <c:crosses val="autoZero"/>
        <c:crossBetween val="between"/>
      </c:valAx>
      <c:valAx>
        <c:axId val="1651466808"/>
        <c:scaling>
          <c:orientation val="minMax"/>
          <c:min val="2.5"/>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651459592"/>
        <c:crosses val="max"/>
        <c:crossBetween val="between"/>
      </c:valAx>
      <c:catAx>
        <c:axId val="1651459592"/>
        <c:scaling>
          <c:orientation val="minMax"/>
        </c:scaling>
        <c:delete val="1"/>
        <c:axPos val="b"/>
        <c:numFmt formatCode="General" sourceLinked="1"/>
        <c:majorTickMark val="out"/>
        <c:minorTickMark val="none"/>
        <c:tickLblPos val="nextTo"/>
        <c:crossAx val="1651466808"/>
        <c:crosses val="autoZero"/>
        <c:auto val="1"/>
        <c:lblAlgn val="ctr"/>
        <c:lblOffset val="100"/>
        <c:noMultiLvlLbl val="0"/>
      </c:catAx>
      <c:spPr>
        <a:noFill/>
        <a:ln>
          <a:noFill/>
        </a:ln>
        <a:effectLst/>
      </c:spPr>
    </c:plotArea>
    <c:legend>
      <c:legendPos val="b"/>
      <c:layout>
        <c:manualLayout>
          <c:xMode val="edge"/>
          <c:yMode val="edge"/>
          <c:x val="0.20514251255238716"/>
          <c:y val="0.91911412985058571"/>
          <c:w val="0.73209040744735343"/>
          <c:h val="6.110080977462467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937249951908636E-2"/>
          <c:y val="0.1120696053476699"/>
          <c:w val="0.92585932248449732"/>
          <c:h val="0.69291470614006023"/>
        </c:manualLayout>
      </c:layout>
      <c:barChart>
        <c:barDir val="col"/>
        <c:grouping val="clustered"/>
        <c:varyColors val="0"/>
        <c:ser>
          <c:idx val="2"/>
          <c:order val="0"/>
          <c:tx>
            <c:strRef>
              <c:f>Sheet1!$B$1</c:f>
              <c:strCache>
                <c:ptCount val="1"/>
                <c:pt idx="0">
                  <c:v>Living with Parents</c:v>
                </c:pt>
              </c:strCache>
            </c:strRef>
          </c:tx>
          <c:spPr>
            <a:solidFill>
              <a:srgbClr val="1F3B7A"/>
            </a:solidFill>
            <a:ln>
              <a:noFill/>
            </a:ln>
            <a:effectLst/>
          </c:spPr>
          <c:invertIfNegative val="0"/>
          <c:dPt>
            <c:idx val="5"/>
            <c:invertIfNegative val="0"/>
            <c:bubble3D val="0"/>
            <c:spPr>
              <a:solidFill>
                <a:srgbClr val="1F3B7A"/>
              </a:solidFill>
              <a:ln>
                <a:noFill/>
              </a:ln>
              <a:effectLst/>
            </c:spPr>
            <c:extLst>
              <c:ext xmlns:c16="http://schemas.microsoft.com/office/drawing/2014/chart" uri="{C3380CC4-5D6E-409C-BE32-E72D297353CC}">
                <c16:uniqueId val="{0000000C-657D-45C0-BD03-983DD37590E1}"/>
              </c:ext>
            </c:extLst>
          </c:dPt>
          <c:dPt>
            <c:idx val="6"/>
            <c:invertIfNegative val="0"/>
            <c:bubble3D val="0"/>
            <c:spPr>
              <a:solidFill>
                <a:srgbClr val="1F3B7A"/>
              </a:solidFill>
              <a:ln>
                <a:noFill/>
              </a:ln>
              <a:effectLst/>
            </c:spPr>
            <c:extLst>
              <c:ext xmlns:c16="http://schemas.microsoft.com/office/drawing/2014/chart" uri="{C3380CC4-5D6E-409C-BE32-E72D297353CC}">
                <c16:uniqueId val="{00000000-50DD-4E2B-84E4-486B91A96290}"/>
              </c:ext>
            </c:extLst>
          </c:dPt>
          <c:dPt>
            <c:idx val="7"/>
            <c:invertIfNegative val="0"/>
            <c:bubble3D val="0"/>
            <c:spPr>
              <a:solidFill>
                <a:srgbClr val="1F3B7A"/>
              </a:solidFill>
              <a:ln>
                <a:noFill/>
              </a:ln>
              <a:effectLst/>
            </c:spPr>
            <c:extLst>
              <c:ext xmlns:c16="http://schemas.microsoft.com/office/drawing/2014/chart" uri="{C3380CC4-5D6E-409C-BE32-E72D297353CC}">
                <c16:uniqueId val="{00000001-50DD-4E2B-84E4-486B91A96290}"/>
              </c:ext>
            </c:extLst>
          </c:dPt>
          <c:dPt>
            <c:idx val="8"/>
            <c:invertIfNegative val="0"/>
            <c:bubble3D val="0"/>
            <c:spPr>
              <a:solidFill>
                <a:srgbClr val="1F3B7A"/>
              </a:solidFill>
              <a:ln>
                <a:noFill/>
              </a:ln>
              <a:effectLst/>
            </c:spPr>
            <c:extLst>
              <c:ext xmlns:c16="http://schemas.microsoft.com/office/drawing/2014/chart" uri="{C3380CC4-5D6E-409C-BE32-E72D297353CC}">
                <c16:uniqueId val="{00000002-50DD-4E2B-84E4-486B91A96290}"/>
              </c:ext>
            </c:extLst>
          </c:dPt>
          <c:cat>
            <c:strRef>
              <c:f>Sheet1!$A$2:$A$9</c:f>
              <c:strCache>
                <c:ptCount val="8"/>
                <c:pt idx="0">
                  <c:v>Mar 2020</c:v>
                </c:pt>
                <c:pt idx="1">
                  <c:v>Apr 2020</c:v>
                </c:pt>
                <c:pt idx="2">
                  <c:v>May 2020</c:v>
                </c:pt>
                <c:pt idx="3">
                  <c:v>Jun 2020</c:v>
                </c:pt>
                <c:pt idx="4">
                  <c:v>Jul 2020</c:v>
                </c:pt>
                <c:pt idx="5">
                  <c:v>Aug 2020</c:v>
                </c:pt>
                <c:pt idx="6">
                  <c:v>Sep 2020</c:v>
                </c:pt>
                <c:pt idx="7">
                  <c:v>Mar 2021</c:v>
                </c:pt>
              </c:strCache>
            </c:strRef>
          </c:cat>
          <c:val>
            <c:numRef>
              <c:f>Sheet1!$B$2:$B$9</c:f>
              <c:numCache>
                <c:formatCode>0.0</c:formatCode>
                <c:ptCount val="8"/>
                <c:pt idx="0">
                  <c:v>31.736799999999999</c:v>
                </c:pt>
                <c:pt idx="1">
                  <c:v>33.892600000000002</c:v>
                </c:pt>
                <c:pt idx="2">
                  <c:v>35.476799999999997</c:v>
                </c:pt>
                <c:pt idx="3">
                  <c:v>40.074800000000003</c:v>
                </c:pt>
                <c:pt idx="4">
                  <c:v>39.9529</c:v>
                </c:pt>
                <c:pt idx="5">
                  <c:v>37.407200000000003</c:v>
                </c:pt>
                <c:pt idx="6">
                  <c:v>32.6295</c:v>
                </c:pt>
                <c:pt idx="7">
                  <c:v>31.191199999999998</c:v>
                </c:pt>
              </c:numCache>
            </c:numRef>
          </c:val>
          <c:extLst>
            <c:ext xmlns:c16="http://schemas.microsoft.com/office/drawing/2014/chart" uri="{C3380CC4-5D6E-409C-BE32-E72D297353CC}">
              <c16:uniqueId val="{00000001-1D12-4C6F-B634-DEED7FF8757D}"/>
            </c:ext>
          </c:extLst>
        </c:ser>
        <c:ser>
          <c:idx val="3"/>
          <c:order val="1"/>
          <c:tx>
            <c:strRef>
              <c:f>Sheet1!$C$1</c:f>
              <c:strCache>
                <c:ptCount val="1"/>
                <c:pt idx="0">
                  <c:v>Heading a Household</c:v>
                </c:pt>
              </c:strCache>
            </c:strRef>
          </c:tx>
          <c:spPr>
            <a:solidFill>
              <a:srgbClr val="4EA7AF"/>
            </a:solidFill>
            <a:ln>
              <a:noFill/>
            </a:ln>
            <a:effectLst/>
          </c:spPr>
          <c:invertIfNegative val="0"/>
          <c:dPt>
            <c:idx val="5"/>
            <c:invertIfNegative val="0"/>
            <c:bubble3D val="0"/>
            <c:spPr>
              <a:solidFill>
                <a:srgbClr val="4EA7AF"/>
              </a:solidFill>
              <a:ln>
                <a:noFill/>
              </a:ln>
              <a:effectLst/>
            </c:spPr>
            <c:extLst>
              <c:ext xmlns:c16="http://schemas.microsoft.com/office/drawing/2014/chart" uri="{C3380CC4-5D6E-409C-BE32-E72D297353CC}">
                <c16:uniqueId val="{0000000D-657D-45C0-BD03-983DD37590E1}"/>
              </c:ext>
            </c:extLst>
          </c:dPt>
          <c:dPt>
            <c:idx val="6"/>
            <c:invertIfNegative val="0"/>
            <c:bubble3D val="0"/>
            <c:spPr>
              <a:solidFill>
                <a:srgbClr val="4EA7AF"/>
              </a:solidFill>
              <a:ln>
                <a:noFill/>
              </a:ln>
              <a:effectLst/>
            </c:spPr>
            <c:extLst>
              <c:ext xmlns:c16="http://schemas.microsoft.com/office/drawing/2014/chart" uri="{C3380CC4-5D6E-409C-BE32-E72D297353CC}">
                <c16:uniqueId val="{00000003-50DD-4E2B-84E4-486B91A96290}"/>
              </c:ext>
            </c:extLst>
          </c:dPt>
          <c:dPt>
            <c:idx val="7"/>
            <c:invertIfNegative val="0"/>
            <c:bubble3D val="0"/>
            <c:spPr>
              <a:solidFill>
                <a:srgbClr val="4EA7AF"/>
              </a:solidFill>
              <a:ln>
                <a:noFill/>
              </a:ln>
              <a:effectLst/>
            </c:spPr>
            <c:extLst>
              <c:ext xmlns:c16="http://schemas.microsoft.com/office/drawing/2014/chart" uri="{C3380CC4-5D6E-409C-BE32-E72D297353CC}">
                <c16:uniqueId val="{00000004-50DD-4E2B-84E4-486B91A96290}"/>
              </c:ext>
            </c:extLst>
          </c:dPt>
          <c:dPt>
            <c:idx val="8"/>
            <c:invertIfNegative val="0"/>
            <c:bubble3D val="0"/>
            <c:spPr>
              <a:solidFill>
                <a:srgbClr val="4EA7AF"/>
              </a:solidFill>
              <a:ln>
                <a:noFill/>
              </a:ln>
              <a:effectLst/>
            </c:spPr>
            <c:extLst>
              <c:ext xmlns:c16="http://schemas.microsoft.com/office/drawing/2014/chart" uri="{C3380CC4-5D6E-409C-BE32-E72D297353CC}">
                <c16:uniqueId val="{00000005-50DD-4E2B-84E4-486B91A96290}"/>
              </c:ext>
            </c:extLst>
          </c:dPt>
          <c:cat>
            <c:strRef>
              <c:f>Sheet1!$A$2:$A$9</c:f>
              <c:strCache>
                <c:ptCount val="8"/>
                <c:pt idx="0">
                  <c:v>Mar 2020</c:v>
                </c:pt>
                <c:pt idx="1">
                  <c:v>Apr 2020</c:v>
                </c:pt>
                <c:pt idx="2">
                  <c:v>May 2020</c:v>
                </c:pt>
                <c:pt idx="3">
                  <c:v>Jun 2020</c:v>
                </c:pt>
                <c:pt idx="4">
                  <c:v>Jul 2020</c:v>
                </c:pt>
                <c:pt idx="5">
                  <c:v>Aug 2020</c:v>
                </c:pt>
                <c:pt idx="6">
                  <c:v>Sep 2020</c:v>
                </c:pt>
                <c:pt idx="7">
                  <c:v>Mar 2021</c:v>
                </c:pt>
              </c:strCache>
            </c:strRef>
          </c:cat>
          <c:val>
            <c:numRef>
              <c:f>Sheet1!$C$2:$C$9</c:f>
              <c:numCache>
                <c:formatCode>0.0</c:formatCode>
                <c:ptCount val="8"/>
                <c:pt idx="0">
                  <c:v>35.356299999999997</c:v>
                </c:pt>
                <c:pt idx="1">
                  <c:v>34.026499999999999</c:v>
                </c:pt>
                <c:pt idx="2">
                  <c:v>32.071899999999999</c:v>
                </c:pt>
                <c:pt idx="3">
                  <c:v>29.692499999999999</c:v>
                </c:pt>
                <c:pt idx="4">
                  <c:v>30.2544</c:v>
                </c:pt>
                <c:pt idx="5">
                  <c:v>32.218899999999998</c:v>
                </c:pt>
                <c:pt idx="6">
                  <c:v>34.596800000000002</c:v>
                </c:pt>
                <c:pt idx="7">
                  <c:v>35.971299999999999</c:v>
                </c:pt>
              </c:numCache>
            </c:numRef>
          </c:val>
          <c:extLst>
            <c:ext xmlns:c16="http://schemas.microsoft.com/office/drawing/2014/chart" uri="{C3380CC4-5D6E-409C-BE32-E72D297353CC}">
              <c16:uniqueId val="{00000001-D308-424B-B4E5-191B92C10B1F}"/>
            </c:ext>
          </c:extLst>
        </c:ser>
        <c:dLbls>
          <c:showLegendKey val="0"/>
          <c:showVal val="0"/>
          <c:showCatName val="0"/>
          <c:showSerName val="0"/>
          <c:showPercent val="0"/>
          <c:showBubbleSize val="0"/>
        </c:dLbls>
        <c:gapWidth val="100"/>
        <c:axId val="374070552"/>
        <c:axId val="374071864"/>
      </c:barChart>
      <c:catAx>
        <c:axId val="3740705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374071864"/>
        <c:crosses val="autoZero"/>
        <c:auto val="1"/>
        <c:lblAlgn val="ctr"/>
        <c:lblOffset val="100"/>
        <c:noMultiLvlLbl val="0"/>
      </c:catAx>
      <c:valAx>
        <c:axId val="374071864"/>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74070552"/>
        <c:crosses val="autoZero"/>
        <c:crossBetween val="between"/>
      </c:valAx>
      <c:spPr>
        <a:noFill/>
        <a:ln>
          <a:noFill/>
        </a:ln>
        <a:effectLst/>
      </c:spPr>
    </c:plotArea>
    <c:legend>
      <c:legendPos val="b"/>
      <c:layout>
        <c:manualLayout>
          <c:xMode val="edge"/>
          <c:yMode val="edge"/>
          <c:x val="7.6038395282939535E-4"/>
          <c:y val="0.93509479744035018"/>
          <c:w val="0.36930599294083571"/>
          <c:h val="6.067651010771091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sz="1400" b="1" baseline="0">
                <a:solidFill>
                  <a:schemeClr val="tx1">
                    <a:lumMod val="50000"/>
                  </a:schemeClr>
                </a:solidFill>
              </a:rPr>
              <a:t>Change in Households (Thousands)</a:t>
            </a:r>
            <a:endParaRPr lang="en-US" sz="1400" b="1">
              <a:solidFill>
                <a:schemeClr val="tx1">
                  <a:lumMod val="50000"/>
                </a:schemeClr>
              </a:solidFill>
            </a:endParaRPr>
          </a:p>
        </c:rich>
      </c:tx>
      <c:layout>
        <c:manualLayout>
          <c:xMode val="edge"/>
          <c:yMode val="edge"/>
          <c:x val="1.0375631401825509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4.4739885142685468E-2"/>
          <c:y val="0.11113304945643124"/>
          <c:w val="0.94318215713016662"/>
          <c:h val="0.67147417751028859"/>
        </c:manualLayout>
      </c:layout>
      <c:barChart>
        <c:barDir val="col"/>
        <c:grouping val="clustered"/>
        <c:varyColors val="0"/>
        <c:ser>
          <c:idx val="0"/>
          <c:order val="0"/>
          <c:tx>
            <c:strRef>
              <c:f>Sheet1!$B$1</c:f>
              <c:strCache>
                <c:ptCount val="1"/>
                <c:pt idx="0">
                  <c:v>2010–2013</c:v>
                </c:pt>
              </c:strCache>
            </c:strRef>
          </c:tx>
          <c:spPr>
            <a:solidFill>
              <a:srgbClr val="1F3B7A"/>
            </a:solidFill>
            <a:ln>
              <a:noFill/>
            </a:ln>
            <a:effectLst/>
          </c:spPr>
          <c:invertIfNegative val="0"/>
          <c:cat>
            <c:strRef>
              <c:f>Sheet1!$A$2:$A$5</c:f>
              <c:strCache>
                <c:ptCount val="4"/>
                <c:pt idx="0">
                  <c:v>Large Metro City</c:v>
                </c:pt>
                <c:pt idx="1">
                  <c:v>Large Metro Suburb</c:v>
                </c:pt>
                <c:pt idx="2">
                  <c:v>Small Metros</c:v>
                </c:pt>
                <c:pt idx="3">
                  <c:v>Non-Metro Areas</c:v>
                </c:pt>
              </c:strCache>
            </c:strRef>
          </c:cat>
          <c:val>
            <c:numRef>
              <c:f>Sheet1!$B$2:$B$5</c:f>
              <c:numCache>
                <c:formatCode>#,##0</c:formatCode>
                <c:ptCount val="4"/>
                <c:pt idx="0">
                  <c:v>227732</c:v>
                </c:pt>
                <c:pt idx="1">
                  <c:v>743620</c:v>
                </c:pt>
                <c:pt idx="2">
                  <c:v>440233</c:v>
                </c:pt>
                <c:pt idx="3">
                  <c:v>-37365</c:v>
                </c:pt>
              </c:numCache>
            </c:numRef>
          </c:val>
          <c:extLst>
            <c:ext xmlns:c16="http://schemas.microsoft.com/office/drawing/2014/chart" uri="{C3380CC4-5D6E-409C-BE32-E72D297353CC}">
              <c16:uniqueId val="{00000000-B5DB-452A-99C5-7DC2063DEE0B}"/>
            </c:ext>
          </c:extLst>
        </c:ser>
        <c:ser>
          <c:idx val="1"/>
          <c:order val="1"/>
          <c:tx>
            <c:strRef>
              <c:f>Sheet1!$C$1</c:f>
              <c:strCache>
                <c:ptCount val="1"/>
                <c:pt idx="0">
                  <c:v>2013–2016</c:v>
                </c:pt>
              </c:strCache>
            </c:strRef>
          </c:tx>
          <c:spPr>
            <a:solidFill>
              <a:srgbClr val="4EA7AF"/>
            </a:solidFill>
            <a:ln>
              <a:noFill/>
            </a:ln>
            <a:effectLst/>
          </c:spPr>
          <c:invertIfNegative val="0"/>
          <c:cat>
            <c:strRef>
              <c:f>Sheet1!$A$2:$A$5</c:f>
              <c:strCache>
                <c:ptCount val="4"/>
                <c:pt idx="0">
                  <c:v>Large Metro City</c:v>
                </c:pt>
                <c:pt idx="1">
                  <c:v>Large Metro Suburb</c:v>
                </c:pt>
                <c:pt idx="2">
                  <c:v>Small Metros</c:v>
                </c:pt>
                <c:pt idx="3">
                  <c:v>Non-Metro Areas</c:v>
                </c:pt>
              </c:strCache>
            </c:strRef>
          </c:cat>
          <c:val>
            <c:numRef>
              <c:f>Sheet1!$C$2:$C$5</c:f>
              <c:numCache>
                <c:formatCode>#,##0</c:formatCode>
                <c:ptCount val="4"/>
                <c:pt idx="0">
                  <c:v>562689</c:v>
                </c:pt>
                <c:pt idx="1">
                  <c:v>976633</c:v>
                </c:pt>
                <c:pt idx="2">
                  <c:v>627303</c:v>
                </c:pt>
                <c:pt idx="3">
                  <c:v>-60604</c:v>
                </c:pt>
              </c:numCache>
            </c:numRef>
          </c:val>
          <c:extLst>
            <c:ext xmlns:c16="http://schemas.microsoft.com/office/drawing/2014/chart" uri="{C3380CC4-5D6E-409C-BE32-E72D297353CC}">
              <c16:uniqueId val="{00000001-B5DB-452A-99C5-7DC2063DEE0B}"/>
            </c:ext>
          </c:extLst>
        </c:ser>
        <c:ser>
          <c:idx val="2"/>
          <c:order val="2"/>
          <c:tx>
            <c:strRef>
              <c:f>Sheet1!$D$1</c:f>
              <c:strCache>
                <c:ptCount val="1"/>
                <c:pt idx="0">
                  <c:v>2016–2019</c:v>
                </c:pt>
              </c:strCache>
            </c:strRef>
          </c:tx>
          <c:spPr>
            <a:solidFill>
              <a:srgbClr val="9FCC46"/>
            </a:solidFill>
            <a:ln>
              <a:noFill/>
            </a:ln>
            <a:effectLst/>
          </c:spPr>
          <c:invertIfNegative val="0"/>
          <c:cat>
            <c:strRef>
              <c:f>Sheet1!$A$2:$A$5</c:f>
              <c:strCache>
                <c:ptCount val="4"/>
                <c:pt idx="0">
                  <c:v>Large Metro City</c:v>
                </c:pt>
                <c:pt idx="1">
                  <c:v>Large Metro Suburb</c:v>
                </c:pt>
                <c:pt idx="2">
                  <c:v>Small Metros</c:v>
                </c:pt>
                <c:pt idx="3">
                  <c:v>Non-Metro Areas</c:v>
                </c:pt>
              </c:strCache>
            </c:strRef>
          </c:cat>
          <c:val>
            <c:numRef>
              <c:f>Sheet1!$D$2:$D$5</c:f>
              <c:numCache>
                <c:formatCode>#,##0</c:formatCode>
                <c:ptCount val="4"/>
                <c:pt idx="0">
                  <c:v>638867</c:v>
                </c:pt>
                <c:pt idx="1">
                  <c:v>1279205</c:v>
                </c:pt>
                <c:pt idx="2">
                  <c:v>976965</c:v>
                </c:pt>
                <c:pt idx="3">
                  <c:v>144774</c:v>
                </c:pt>
              </c:numCache>
            </c:numRef>
          </c:val>
          <c:extLst>
            <c:ext xmlns:c16="http://schemas.microsoft.com/office/drawing/2014/chart" uri="{C3380CC4-5D6E-409C-BE32-E72D297353CC}">
              <c16:uniqueId val="{00000000-977A-42F1-BEF1-F7501EBC77FA}"/>
            </c:ext>
          </c:extLst>
        </c:ser>
        <c:dLbls>
          <c:showLegendKey val="0"/>
          <c:showVal val="0"/>
          <c:showCatName val="0"/>
          <c:showSerName val="0"/>
          <c:showPercent val="0"/>
          <c:showBubbleSize val="0"/>
        </c:dLbls>
        <c:gapWidth val="50"/>
        <c:axId val="472467088"/>
        <c:axId val="472462168"/>
      </c:barChart>
      <c:catAx>
        <c:axId val="472467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472462168"/>
        <c:crosses val="autoZero"/>
        <c:auto val="1"/>
        <c:lblAlgn val="ctr"/>
        <c:lblOffset val="100"/>
        <c:noMultiLvlLbl val="0"/>
      </c:catAx>
      <c:valAx>
        <c:axId val="472462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472467088"/>
        <c:crosses val="autoZero"/>
        <c:crossBetween val="between"/>
        <c:dispUnits>
          <c:builtInUnit val="thousands"/>
        </c:dispUnits>
      </c:valAx>
      <c:spPr>
        <a:noFill/>
        <a:ln>
          <a:noFill/>
        </a:ln>
        <a:effectLst/>
      </c:spPr>
    </c:plotArea>
    <c:legend>
      <c:legendPos val="b"/>
      <c:layout>
        <c:manualLayout>
          <c:xMode val="edge"/>
          <c:yMode val="edge"/>
          <c:x val="4.9767583608732957E-2"/>
          <c:y val="0.93509479744035029"/>
          <c:w val="0.39319052178592967"/>
          <c:h val="5.584175845088849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937249951908636E-2"/>
          <c:y val="0.1120696053476699"/>
          <c:w val="0.92585932248449732"/>
          <c:h val="0.62230677736279949"/>
        </c:manualLayout>
      </c:layout>
      <c:barChart>
        <c:barDir val="col"/>
        <c:grouping val="stacked"/>
        <c:varyColors val="0"/>
        <c:ser>
          <c:idx val="2"/>
          <c:order val="0"/>
          <c:tx>
            <c:strRef>
              <c:f>Sheet1!$B$1</c:f>
              <c:strCache>
                <c:ptCount val="1"/>
                <c:pt idx="0">
                  <c:v>Natural Increase</c:v>
                </c:pt>
              </c:strCache>
            </c:strRef>
          </c:tx>
          <c:spPr>
            <a:solidFill>
              <a:srgbClr val="1F3B7A"/>
            </a:solidFill>
            <a:ln>
              <a:noFill/>
            </a:ln>
            <a:effectLst/>
          </c:spPr>
          <c:invertIfNegative val="0"/>
          <c:dPt>
            <c:idx val="5"/>
            <c:invertIfNegative val="0"/>
            <c:bubble3D val="0"/>
            <c:spPr>
              <a:solidFill>
                <a:srgbClr val="1F3B7A"/>
              </a:solidFill>
              <a:ln>
                <a:noFill/>
              </a:ln>
              <a:effectLst/>
            </c:spPr>
            <c:extLst>
              <c:ext xmlns:c16="http://schemas.microsoft.com/office/drawing/2014/chart" uri="{C3380CC4-5D6E-409C-BE32-E72D297353CC}">
                <c16:uniqueId val="{0000000C-657D-45C0-BD03-983DD37590E1}"/>
              </c:ext>
            </c:extLst>
          </c:dPt>
          <c:dPt>
            <c:idx val="6"/>
            <c:invertIfNegative val="0"/>
            <c:bubble3D val="0"/>
            <c:spPr>
              <a:solidFill>
                <a:srgbClr val="1F3B7A"/>
              </a:solidFill>
              <a:ln>
                <a:noFill/>
              </a:ln>
              <a:effectLst/>
            </c:spPr>
            <c:extLst>
              <c:ext xmlns:c16="http://schemas.microsoft.com/office/drawing/2014/chart" uri="{C3380CC4-5D6E-409C-BE32-E72D297353CC}">
                <c16:uniqueId val="{00000000-50DD-4E2B-84E4-486B91A96290}"/>
              </c:ext>
            </c:extLst>
          </c:dPt>
          <c:dPt>
            <c:idx val="7"/>
            <c:invertIfNegative val="0"/>
            <c:bubble3D val="0"/>
            <c:spPr>
              <a:solidFill>
                <a:srgbClr val="1F3B7A"/>
              </a:solidFill>
              <a:ln>
                <a:noFill/>
              </a:ln>
              <a:effectLst/>
            </c:spPr>
            <c:extLst>
              <c:ext xmlns:c16="http://schemas.microsoft.com/office/drawing/2014/chart" uri="{C3380CC4-5D6E-409C-BE32-E72D297353CC}">
                <c16:uniqueId val="{00000001-50DD-4E2B-84E4-486B91A96290}"/>
              </c:ext>
            </c:extLst>
          </c:dPt>
          <c:dPt>
            <c:idx val="8"/>
            <c:invertIfNegative val="0"/>
            <c:bubble3D val="0"/>
            <c:spPr>
              <a:solidFill>
                <a:srgbClr val="1F3B7A"/>
              </a:solidFill>
              <a:ln>
                <a:noFill/>
              </a:ln>
              <a:effectLst/>
            </c:spPr>
            <c:extLst>
              <c:ext xmlns:c16="http://schemas.microsoft.com/office/drawing/2014/chart" uri="{C3380CC4-5D6E-409C-BE32-E72D297353CC}">
                <c16:uniqueId val="{00000002-50DD-4E2B-84E4-486B91A96290}"/>
              </c:ext>
            </c:extLst>
          </c:dPt>
          <c:cat>
            <c:numRef>
              <c:f>Sheet1!$A$2:$A$14</c:f>
              <c:numCache>
                <c:formatCode>General</c:formatCode>
                <c:ptCount val="8"/>
                <c:pt idx="0">
                  <c:v>2016</c:v>
                </c:pt>
                <c:pt idx="1">
                  <c:v>2017</c:v>
                </c:pt>
                <c:pt idx="2">
                  <c:v>2018</c:v>
                </c:pt>
                <c:pt idx="3">
                  <c:v>2019</c:v>
                </c:pt>
                <c:pt idx="4">
                  <c:v>2020</c:v>
                </c:pt>
                <c:pt idx="5">
                  <c:v>2020</c:v>
                </c:pt>
                <c:pt idx="6">
                  <c:v>2030</c:v>
                </c:pt>
                <c:pt idx="7">
                  <c:v>2040</c:v>
                </c:pt>
              </c:numCache>
            </c:numRef>
          </c:cat>
          <c:val>
            <c:numRef>
              <c:f>Sheet1!$B$2:$B$14</c:f>
              <c:numCache>
                <c:formatCode>General</c:formatCode>
                <c:ptCount val="8"/>
                <c:pt idx="0">
                  <c:v>1267.7439999999999</c:v>
                </c:pt>
                <c:pt idx="1">
                  <c:v>1101.981</c:v>
                </c:pt>
                <c:pt idx="2">
                  <c:v>996.2</c:v>
                </c:pt>
                <c:pt idx="3">
                  <c:v>923.11500000000001</c:v>
                </c:pt>
                <c:pt idx="4">
                  <c:v>677.14099999999996</c:v>
                </c:pt>
                <c:pt idx="5" formatCode="#,##0">
                  <c:v>1360</c:v>
                </c:pt>
                <c:pt idx="6" formatCode="#,##0">
                  <c:v>1028</c:v>
                </c:pt>
                <c:pt idx="7">
                  <c:v>558</c:v>
                </c:pt>
              </c:numCache>
            </c:numRef>
          </c:val>
          <c:extLst>
            <c:ext xmlns:c16="http://schemas.microsoft.com/office/drawing/2014/chart" uri="{C3380CC4-5D6E-409C-BE32-E72D297353CC}">
              <c16:uniqueId val="{00000001-1D12-4C6F-B634-DEED7FF8757D}"/>
            </c:ext>
          </c:extLst>
        </c:ser>
        <c:ser>
          <c:idx val="3"/>
          <c:order val="1"/>
          <c:tx>
            <c:strRef>
              <c:f>Sheet1!$C$1</c:f>
              <c:strCache>
                <c:ptCount val="1"/>
                <c:pt idx="0">
                  <c:v>Immigration</c:v>
                </c:pt>
              </c:strCache>
            </c:strRef>
          </c:tx>
          <c:spPr>
            <a:solidFill>
              <a:srgbClr val="4EA7AF"/>
            </a:solidFill>
            <a:ln>
              <a:noFill/>
            </a:ln>
            <a:effectLst/>
          </c:spPr>
          <c:invertIfNegative val="0"/>
          <c:dPt>
            <c:idx val="5"/>
            <c:invertIfNegative val="0"/>
            <c:bubble3D val="0"/>
            <c:spPr>
              <a:solidFill>
                <a:srgbClr val="4EA7AF"/>
              </a:solidFill>
              <a:ln>
                <a:noFill/>
              </a:ln>
              <a:effectLst/>
            </c:spPr>
            <c:extLst>
              <c:ext xmlns:c16="http://schemas.microsoft.com/office/drawing/2014/chart" uri="{C3380CC4-5D6E-409C-BE32-E72D297353CC}">
                <c16:uniqueId val="{0000000D-657D-45C0-BD03-983DD37590E1}"/>
              </c:ext>
            </c:extLst>
          </c:dPt>
          <c:dPt>
            <c:idx val="6"/>
            <c:invertIfNegative val="0"/>
            <c:bubble3D val="0"/>
            <c:spPr>
              <a:solidFill>
                <a:srgbClr val="4EA7AF"/>
              </a:solidFill>
              <a:ln>
                <a:noFill/>
              </a:ln>
              <a:effectLst/>
            </c:spPr>
            <c:extLst>
              <c:ext xmlns:c16="http://schemas.microsoft.com/office/drawing/2014/chart" uri="{C3380CC4-5D6E-409C-BE32-E72D297353CC}">
                <c16:uniqueId val="{00000003-50DD-4E2B-84E4-486B91A96290}"/>
              </c:ext>
            </c:extLst>
          </c:dPt>
          <c:dPt>
            <c:idx val="7"/>
            <c:invertIfNegative val="0"/>
            <c:bubble3D val="0"/>
            <c:spPr>
              <a:solidFill>
                <a:srgbClr val="4EA7AF"/>
              </a:solidFill>
              <a:ln>
                <a:noFill/>
              </a:ln>
              <a:effectLst/>
            </c:spPr>
            <c:extLst>
              <c:ext xmlns:c16="http://schemas.microsoft.com/office/drawing/2014/chart" uri="{C3380CC4-5D6E-409C-BE32-E72D297353CC}">
                <c16:uniqueId val="{00000004-50DD-4E2B-84E4-486B91A96290}"/>
              </c:ext>
            </c:extLst>
          </c:dPt>
          <c:dPt>
            <c:idx val="8"/>
            <c:invertIfNegative val="0"/>
            <c:bubble3D val="0"/>
            <c:spPr>
              <a:solidFill>
                <a:srgbClr val="4EA7AF"/>
              </a:solidFill>
              <a:ln>
                <a:noFill/>
              </a:ln>
              <a:effectLst/>
            </c:spPr>
            <c:extLst>
              <c:ext xmlns:c16="http://schemas.microsoft.com/office/drawing/2014/chart" uri="{C3380CC4-5D6E-409C-BE32-E72D297353CC}">
                <c16:uniqueId val="{00000005-50DD-4E2B-84E4-486B91A96290}"/>
              </c:ext>
            </c:extLst>
          </c:dPt>
          <c:cat>
            <c:numRef>
              <c:f>Sheet1!$A$2:$A$14</c:f>
              <c:numCache>
                <c:formatCode>General</c:formatCode>
                <c:ptCount val="8"/>
                <c:pt idx="0">
                  <c:v>2016</c:v>
                </c:pt>
                <c:pt idx="1">
                  <c:v>2017</c:v>
                </c:pt>
                <c:pt idx="2">
                  <c:v>2018</c:v>
                </c:pt>
                <c:pt idx="3">
                  <c:v>2019</c:v>
                </c:pt>
                <c:pt idx="4">
                  <c:v>2020</c:v>
                </c:pt>
                <c:pt idx="5">
                  <c:v>2020</c:v>
                </c:pt>
                <c:pt idx="6">
                  <c:v>2030</c:v>
                </c:pt>
                <c:pt idx="7">
                  <c:v>2040</c:v>
                </c:pt>
              </c:numCache>
            </c:numRef>
          </c:cat>
          <c:val>
            <c:numRef>
              <c:f>Sheet1!$C$2:$C$14</c:f>
              <c:numCache>
                <c:formatCode>General</c:formatCode>
                <c:ptCount val="8"/>
                <c:pt idx="0">
                  <c:v>1065.0170000000001</c:v>
                </c:pt>
                <c:pt idx="1">
                  <c:v>948.39200000000005</c:v>
                </c:pt>
                <c:pt idx="2">
                  <c:v>719.87099999999998</c:v>
                </c:pt>
                <c:pt idx="3">
                  <c:v>568.63900000000001</c:v>
                </c:pt>
                <c:pt idx="4">
                  <c:v>477.029</c:v>
                </c:pt>
                <c:pt idx="5">
                  <c:v>1010</c:v>
                </c:pt>
                <c:pt idx="6">
                  <c:v>1064</c:v>
                </c:pt>
                <c:pt idx="7">
                  <c:v>1098</c:v>
                </c:pt>
              </c:numCache>
            </c:numRef>
          </c:val>
          <c:extLst>
            <c:ext xmlns:c16="http://schemas.microsoft.com/office/drawing/2014/chart" uri="{C3380CC4-5D6E-409C-BE32-E72D297353CC}">
              <c16:uniqueId val="{00000001-D308-424B-B4E5-191B92C10B1F}"/>
            </c:ext>
          </c:extLst>
        </c:ser>
        <c:dLbls>
          <c:showLegendKey val="0"/>
          <c:showVal val="0"/>
          <c:showCatName val="0"/>
          <c:showSerName val="0"/>
          <c:showPercent val="0"/>
          <c:showBubbleSize val="0"/>
        </c:dLbls>
        <c:gapWidth val="100"/>
        <c:overlap val="100"/>
        <c:axId val="374070552"/>
        <c:axId val="374071864"/>
      </c:barChart>
      <c:catAx>
        <c:axId val="3740705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74071864"/>
        <c:crosses val="autoZero"/>
        <c:auto val="1"/>
        <c:lblAlgn val="ctr"/>
        <c:lblOffset val="100"/>
        <c:noMultiLvlLbl val="0"/>
      </c:catAx>
      <c:valAx>
        <c:axId val="374071864"/>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74070552"/>
        <c:crosses val="autoZero"/>
        <c:crossBetween val="between"/>
        <c:dispUnits>
          <c:builtInUnit val="thousands"/>
        </c:dispUnits>
      </c:valAx>
      <c:spPr>
        <a:noFill/>
        <a:ln>
          <a:noFill/>
        </a:ln>
        <a:effectLst/>
      </c:spPr>
    </c:plotArea>
    <c:legend>
      <c:legendPos val="b"/>
      <c:layout>
        <c:manualLayout>
          <c:xMode val="edge"/>
          <c:yMode val="edge"/>
          <c:x val="7.6038395282939535E-4"/>
          <c:y val="0.93509479744035018"/>
          <c:w val="0.36273937072716306"/>
          <c:h val="6.490520255964983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Homeowner Households</c:v>
                </c:pt>
              </c:strCache>
            </c:strRef>
          </c:tx>
          <c:spPr>
            <a:solidFill>
              <a:srgbClr val="4EA7AF"/>
            </a:solidFill>
            <a:ln>
              <a:noFill/>
            </a:ln>
            <a:effectLst/>
          </c:spPr>
          <c:invertIfNegative val="0"/>
          <c:cat>
            <c:strRef>
              <c:f>Sheet1!$A$2:$A$9</c:f>
              <c:strCache>
                <c:ptCount val="8"/>
                <c:pt idx="0">
                  <c:v>2014</c:v>
                </c:pt>
                <c:pt idx="1">
                  <c:v>2015</c:v>
                </c:pt>
                <c:pt idx="2">
                  <c:v>2016</c:v>
                </c:pt>
                <c:pt idx="3">
                  <c:v>2017</c:v>
                </c:pt>
                <c:pt idx="4">
                  <c:v>2018</c:v>
                </c:pt>
                <c:pt idx="5">
                  <c:v>2019</c:v>
                </c:pt>
                <c:pt idx="6">
                  <c:v>2020:1</c:v>
                </c:pt>
                <c:pt idx="7">
                  <c:v>2021:1</c:v>
                </c:pt>
              </c:strCache>
            </c:strRef>
          </c:cat>
          <c:val>
            <c:numRef>
              <c:f>Sheet1!$B$2:$B$9</c:f>
              <c:numCache>
                <c:formatCode>#,##0</c:formatCode>
                <c:ptCount val="8"/>
                <c:pt idx="0">
                  <c:v>74427</c:v>
                </c:pt>
                <c:pt idx="1">
                  <c:v>74706</c:v>
                </c:pt>
                <c:pt idx="2">
                  <c:v>75016</c:v>
                </c:pt>
                <c:pt idx="3">
                  <c:v>76170</c:v>
                </c:pt>
                <c:pt idx="4">
                  <c:v>78211</c:v>
                </c:pt>
                <c:pt idx="5">
                  <c:v>79323</c:v>
                </c:pt>
                <c:pt idx="6">
                  <c:v>81258</c:v>
                </c:pt>
                <c:pt idx="7">
                  <c:v>82578</c:v>
                </c:pt>
              </c:numCache>
            </c:numRef>
          </c:val>
          <c:extLst>
            <c:ext xmlns:c16="http://schemas.microsoft.com/office/drawing/2014/chart" uri="{C3380CC4-5D6E-409C-BE32-E72D297353CC}">
              <c16:uniqueId val="{00000000-516B-44FE-B7BD-ABD6A0CA16E9}"/>
            </c:ext>
          </c:extLst>
        </c:ser>
        <c:dLbls>
          <c:showLegendKey val="0"/>
          <c:showVal val="0"/>
          <c:showCatName val="0"/>
          <c:showSerName val="0"/>
          <c:showPercent val="0"/>
          <c:showBubbleSize val="0"/>
        </c:dLbls>
        <c:gapWidth val="219"/>
        <c:axId val="661151168"/>
        <c:axId val="661145592"/>
      </c:barChart>
      <c:lineChart>
        <c:grouping val="standard"/>
        <c:varyColors val="0"/>
        <c:ser>
          <c:idx val="1"/>
          <c:order val="1"/>
          <c:tx>
            <c:strRef>
              <c:f>Sheet1!$C$1</c:f>
              <c:strCache>
                <c:ptCount val="1"/>
                <c:pt idx="0">
                  <c:v>Homeownership Rate (Right scale)</c:v>
                </c:pt>
              </c:strCache>
            </c:strRef>
          </c:tx>
          <c:spPr>
            <a:ln w="50800" cap="rnd">
              <a:solidFill>
                <a:srgbClr val="1F3B7A"/>
              </a:solidFill>
              <a:round/>
            </a:ln>
            <a:effectLst/>
          </c:spPr>
          <c:marker>
            <c:symbol val="none"/>
          </c:marker>
          <c:cat>
            <c:strRef>
              <c:f>Sheet1!$A$2:$A$9</c:f>
              <c:strCache>
                <c:ptCount val="8"/>
                <c:pt idx="0">
                  <c:v>2014</c:v>
                </c:pt>
                <c:pt idx="1">
                  <c:v>2015</c:v>
                </c:pt>
                <c:pt idx="2">
                  <c:v>2016</c:v>
                </c:pt>
                <c:pt idx="3">
                  <c:v>2017</c:v>
                </c:pt>
                <c:pt idx="4">
                  <c:v>2018</c:v>
                </c:pt>
                <c:pt idx="5">
                  <c:v>2019</c:v>
                </c:pt>
                <c:pt idx="6">
                  <c:v>2020:1</c:v>
                </c:pt>
                <c:pt idx="7">
                  <c:v>2021:1</c:v>
                </c:pt>
              </c:strCache>
            </c:strRef>
          </c:cat>
          <c:val>
            <c:numRef>
              <c:f>Sheet1!$C$2:$C$9</c:f>
              <c:numCache>
                <c:formatCode>0.0</c:formatCode>
                <c:ptCount val="8"/>
                <c:pt idx="0">
                  <c:v>64.474999999999994</c:v>
                </c:pt>
                <c:pt idx="1">
                  <c:v>63.650000000000006</c:v>
                </c:pt>
                <c:pt idx="2">
                  <c:v>63.400000000000006</c:v>
                </c:pt>
                <c:pt idx="3">
                  <c:v>63.850000000000009</c:v>
                </c:pt>
                <c:pt idx="4">
                  <c:v>64.424999999999997</c:v>
                </c:pt>
                <c:pt idx="5">
                  <c:v>64.550000000000011</c:v>
                </c:pt>
                <c:pt idx="6">
                  <c:v>65.3</c:v>
                </c:pt>
                <c:pt idx="7">
                  <c:v>65.599999999999994</c:v>
                </c:pt>
              </c:numCache>
            </c:numRef>
          </c:val>
          <c:smooth val="0"/>
          <c:extLst>
            <c:ext xmlns:c16="http://schemas.microsoft.com/office/drawing/2014/chart" uri="{C3380CC4-5D6E-409C-BE32-E72D297353CC}">
              <c16:uniqueId val="{00000001-516B-44FE-B7BD-ABD6A0CA16E9}"/>
            </c:ext>
          </c:extLst>
        </c:ser>
        <c:dLbls>
          <c:showLegendKey val="0"/>
          <c:showVal val="0"/>
          <c:showCatName val="0"/>
          <c:showSerName val="0"/>
          <c:showPercent val="0"/>
          <c:showBubbleSize val="0"/>
        </c:dLbls>
        <c:marker val="1"/>
        <c:smooth val="0"/>
        <c:axId val="483192504"/>
        <c:axId val="483194800"/>
      </c:lineChart>
      <c:catAx>
        <c:axId val="66115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661145592"/>
        <c:crosses val="autoZero"/>
        <c:auto val="1"/>
        <c:lblAlgn val="ctr"/>
        <c:lblOffset val="100"/>
        <c:noMultiLvlLbl val="0"/>
      </c:catAx>
      <c:valAx>
        <c:axId val="661145592"/>
        <c:scaling>
          <c:orientation val="minMax"/>
          <c:max val="83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151168"/>
        <c:crosses val="autoZero"/>
        <c:crossBetween val="between"/>
        <c:dispUnits>
          <c:builtInUnit val="thousands"/>
        </c:dispUnits>
      </c:valAx>
      <c:valAx>
        <c:axId val="483194800"/>
        <c:scaling>
          <c:orientation val="minMax"/>
          <c:min val="62.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83192504"/>
        <c:crosses val="max"/>
        <c:crossBetween val="between"/>
      </c:valAx>
      <c:catAx>
        <c:axId val="483192504"/>
        <c:scaling>
          <c:orientation val="minMax"/>
        </c:scaling>
        <c:delete val="1"/>
        <c:axPos val="b"/>
        <c:numFmt formatCode="General" sourceLinked="1"/>
        <c:majorTickMark val="out"/>
        <c:minorTickMark val="none"/>
        <c:tickLblPos val="nextTo"/>
        <c:crossAx val="483194800"/>
        <c:crosses val="autoZero"/>
        <c:auto val="1"/>
        <c:lblAlgn val="ctr"/>
        <c:lblOffset val="100"/>
        <c:noMultiLvlLbl val="0"/>
      </c:catAx>
      <c:spPr>
        <a:noFill/>
        <a:ln>
          <a:noFill/>
        </a:ln>
        <a:effectLst/>
      </c:spPr>
    </c:plotArea>
    <c:legend>
      <c:legendPos val="b"/>
      <c:layout>
        <c:manualLayout>
          <c:xMode val="edge"/>
          <c:yMode val="edge"/>
          <c:x val="9.0070267431229423E-4"/>
          <c:y val="0.91849798890660905"/>
          <c:w val="0.64244775332262716"/>
          <c:h val="5.938749315179113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Median Home Sales Price</c:v>
                </c:pt>
              </c:strCache>
            </c:strRef>
          </c:tx>
          <c:spPr>
            <a:ln w="50800" cap="rnd">
              <a:solidFill>
                <a:srgbClr val="1F3B7A"/>
              </a:solidFill>
              <a:round/>
            </a:ln>
            <a:effectLst/>
          </c:spPr>
          <c:marker>
            <c:symbol val="none"/>
          </c:marker>
          <c:cat>
            <c:strRef>
              <c:f>Sheet1!$A$2:$A$33</c:f>
              <c:strCach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Sheet1!$B$2:$B$32</c:f>
              <c:numCache>
                <c:formatCode>General</c:formatCode>
                <c:ptCount val="31"/>
                <c:pt idx="0">
                  <c:v>1</c:v>
                </c:pt>
                <c:pt idx="1">
                  <c:v>1.0099659158269114</c:v>
                </c:pt>
                <c:pt idx="2">
                  <c:v>1.006636335415533</c:v>
                </c:pt>
                <c:pt idx="3">
                  <c:v>1.0081857371199765</c:v>
                </c:pt>
                <c:pt idx="4">
                  <c:v>1.0217465639347283</c:v>
                </c:pt>
                <c:pt idx="5">
                  <c:v>1.0250821662384824</c:v>
                </c:pt>
                <c:pt idx="6">
                  <c:v>1.0430706389842361</c:v>
                </c:pt>
                <c:pt idx="7">
                  <c:v>1.0741129438717574</c:v>
                </c:pt>
                <c:pt idx="8">
                  <c:v>1.1228404465677739</c:v>
                </c:pt>
                <c:pt idx="9">
                  <c:v>1.1449601798301012</c:v>
                </c:pt>
                <c:pt idx="10">
                  <c:v>1.1518819921769614</c:v>
                </c:pt>
                <c:pt idx="11">
                  <c:v>1.1990251845158075</c:v>
                </c:pt>
                <c:pt idx="12">
                  <c:v>1.2840894506862119</c:v>
                </c:pt>
                <c:pt idx="13">
                  <c:v>1.3614644629081294</c:v>
                </c:pt>
                <c:pt idx="14">
                  <c:v>1.4489266646260204</c:v>
                </c:pt>
                <c:pt idx="15">
                  <c:v>1.5690769335419354</c:v>
                </c:pt>
                <c:pt idx="16">
                  <c:v>1.5370435999949548</c:v>
                </c:pt>
                <c:pt idx="17">
                  <c:v>1.4805297506723929</c:v>
                </c:pt>
                <c:pt idx="18">
                  <c:v>1.2817833381745516</c:v>
                </c:pt>
                <c:pt idx="19">
                  <c:v>1.1279520220195276</c:v>
                </c:pt>
                <c:pt idx="20">
                  <c:v>1.1016245824946411</c:v>
                </c:pt>
                <c:pt idx="21">
                  <c:v>1.0173161076268704</c:v>
                </c:pt>
                <c:pt idx="22">
                  <c:v>1.0613443789779962</c:v>
                </c:pt>
                <c:pt idx="23">
                  <c:v>1.1706560380655615</c:v>
                </c:pt>
                <c:pt idx="24">
                  <c:v>1.2242034692665167</c:v>
                </c:pt>
                <c:pt idx="25">
                  <c:v>1.3239193912693032</c:v>
                </c:pt>
                <c:pt idx="26">
                  <c:v>1.3887106650008227</c:v>
                </c:pt>
                <c:pt idx="27">
                  <c:v>1.4461162023510248</c:v>
                </c:pt>
                <c:pt idx="28">
                  <c:v>1.4871406750639777</c:v>
                </c:pt>
                <c:pt idx="29">
                  <c:v>1.5432525593249631</c:v>
                </c:pt>
                <c:pt idx="30">
                  <c:v>1.6933116877034713</c:v>
                </c:pt>
              </c:numCache>
            </c:numRef>
          </c:val>
          <c:smooth val="0"/>
          <c:extLst>
            <c:ext xmlns:c16="http://schemas.microsoft.com/office/drawing/2014/chart" uri="{C3380CC4-5D6E-409C-BE32-E72D297353CC}">
              <c16:uniqueId val="{00000000-C0FD-48C4-A55C-330A18371ABC}"/>
            </c:ext>
          </c:extLst>
        </c:ser>
        <c:ser>
          <c:idx val="1"/>
          <c:order val="1"/>
          <c:tx>
            <c:strRef>
              <c:f>Sheet1!$C$1</c:f>
              <c:strCache>
                <c:ptCount val="1"/>
                <c:pt idx="0">
                  <c:v>Monthly Homeowner Costs</c:v>
                </c:pt>
              </c:strCache>
            </c:strRef>
          </c:tx>
          <c:spPr>
            <a:ln w="50800" cap="rnd">
              <a:solidFill>
                <a:srgbClr val="9FCC46"/>
              </a:solidFill>
              <a:round/>
            </a:ln>
            <a:effectLst/>
          </c:spPr>
          <c:marker>
            <c:symbol val="none"/>
          </c:marker>
          <c:cat>
            <c:strRef>
              <c:f>Sheet1!$A$2:$A$33</c:f>
              <c:strCach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Sheet1!$C$2:$C$32</c:f>
              <c:numCache>
                <c:formatCode>General</c:formatCode>
                <c:ptCount val="31"/>
                <c:pt idx="0">
                  <c:v>1</c:v>
                </c:pt>
                <c:pt idx="1">
                  <c:v>0.95005125294116632</c:v>
                </c:pt>
                <c:pt idx="2">
                  <c:v>0.88995450543429078</c:v>
                </c:pt>
                <c:pt idx="3">
                  <c:v>0.82190872891140254</c:v>
                </c:pt>
                <c:pt idx="4">
                  <c:v>0.90264988752558106</c:v>
                </c:pt>
                <c:pt idx="5">
                  <c:v>0.87587369595345632</c:v>
                </c:pt>
                <c:pt idx="6">
                  <c:v>0.88325674708488788</c:v>
                </c:pt>
                <c:pt idx="7">
                  <c:v>0.89523389938949338</c:v>
                </c:pt>
                <c:pt idx="8">
                  <c:v>0.88959635848418894</c:v>
                </c:pt>
                <c:pt idx="9">
                  <c:v>0.94273967300620709</c:v>
                </c:pt>
                <c:pt idx="10">
                  <c:v>0.99307397122352903</c:v>
                </c:pt>
                <c:pt idx="11">
                  <c:v>0.95217272479081505</c:v>
                </c:pt>
                <c:pt idx="12">
                  <c:v>0.98597011423069436</c:v>
                </c:pt>
                <c:pt idx="13">
                  <c:v>0.98775109595889354</c:v>
                </c:pt>
                <c:pt idx="14">
                  <c:v>1.0520553171625657</c:v>
                </c:pt>
                <c:pt idx="15">
                  <c:v>1.141675092840494</c:v>
                </c:pt>
                <c:pt idx="16">
                  <c:v>1.1681277416269893</c:v>
                </c:pt>
                <c:pt idx="17">
                  <c:v>1.1191678471325968</c:v>
                </c:pt>
                <c:pt idx="18">
                  <c:v>0.94504644553848927</c:v>
                </c:pt>
                <c:pt idx="19">
                  <c:v>0.76710584260321624</c:v>
                </c:pt>
                <c:pt idx="20">
                  <c:v>0.72769433000646133</c:v>
                </c:pt>
                <c:pt idx="21">
                  <c:v>0.65860975314381387</c:v>
                </c:pt>
                <c:pt idx="22">
                  <c:v>0.64251986928337168</c:v>
                </c:pt>
                <c:pt idx="23">
                  <c:v>0.72832837253308347</c:v>
                </c:pt>
                <c:pt idx="24">
                  <c:v>0.77403059495901172</c:v>
                </c:pt>
                <c:pt idx="25">
                  <c:v>0.81460688720908325</c:v>
                </c:pt>
                <c:pt idx="26">
                  <c:v>0.83998175272283848</c:v>
                </c:pt>
                <c:pt idx="27">
                  <c:v>0.90047288796828739</c:v>
                </c:pt>
                <c:pt idx="28">
                  <c:v>0.9700840700842942</c:v>
                </c:pt>
                <c:pt idx="29">
                  <c:v>0.95646924977918146</c:v>
                </c:pt>
                <c:pt idx="30">
                  <c:v>0.97767060202881673</c:v>
                </c:pt>
              </c:numCache>
            </c:numRef>
          </c:val>
          <c:smooth val="0"/>
          <c:extLst>
            <c:ext xmlns:c16="http://schemas.microsoft.com/office/drawing/2014/chart" uri="{C3380CC4-5D6E-409C-BE32-E72D297353CC}">
              <c16:uniqueId val="{00000001-C0FD-48C4-A55C-330A18371ABC}"/>
            </c:ext>
          </c:extLst>
        </c:ser>
        <c:ser>
          <c:idx val="2"/>
          <c:order val="2"/>
          <c:tx>
            <c:strRef>
              <c:f>Sheet1!$D$1</c:f>
              <c:strCache>
                <c:ptCount val="1"/>
                <c:pt idx="0">
                  <c:v>Mortgage Interest Rate</c:v>
                </c:pt>
              </c:strCache>
            </c:strRef>
          </c:tx>
          <c:spPr>
            <a:ln w="50800" cap="rnd">
              <a:solidFill>
                <a:srgbClr val="4EA7AF"/>
              </a:solidFill>
              <a:round/>
            </a:ln>
            <a:effectLst/>
          </c:spPr>
          <c:marker>
            <c:symbol val="none"/>
          </c:marker>
          <c:cat>
            <c:strRef>
              <c:f>Sheet1!$A$2:$A$33</c:f>
              <c:strCach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strCache>
            </c:strRef>
          </c:cat>
          <c:val>
            <c:numRef>
              <c:f>Sheet1!$D$2:$D$32</c:f>
              <c:numCache>
                <c:formatCode>General</c:formatCode>
                <c:ptCount val="31"/>
                <c:pt idx="0">
                  <c:v>1</c:v>
                </c:pt>
                <c:pt idx="1">
                  <c:v>0.91312931885488646</c:v>
                </c:pt>
                <c:pt idx="2">
                  <c:v>0.8282329713721619</c:v>
                </c:pt>
                <c:pt idx="3">
                  <c:v>0.72161895360315886</c:v>
                </c:pt>
                <c:pt idx="4">
                  <c:v>0.82724580454096752</c:v>
                </c:pt>
                <c:pt idx="5">
                  <c:v>0.7828232971372161</c:v>
                </c:pt>
                <c:pt idx="6">
                  <c:v>0.77097729516288249</c:v>
                </c:pt>
                <c:pt idx="7">
                  <c:v>0.75024679170779862</c:v>
                </c:pt>
                <c:pt idx="8">
                  <c:v>0.68509378084896355</c:v>
                </c:pt>
                <c:pt idx="9">
                  <c:v>0.73445212240868718</c:v>
                </c:pt>
                <c:pt idx="10">
                  <c:v>0.79466929911154982</c:v>
                </c:pt>
                <c:pt idx="11">
                  <c:v>0.6880552813425469</c:v>
                </c:pt>
                <c:pt idx="12">
                  <c:v>0.64560710760118456</c:v>
                </c:pt>
                <c:pt idx="13">
                  <c:v>0.57551826258637706</c:v>
                </c:pt>
                <c:pt idx="14">
                  <c:v>0.57650542941757155</c:v>
                </c:pt>
                <c:pt idx="15">
                  <c:v>0.57905561039815734</c:v>
                </c:pt>
                <c:pt idx="16">
                  <c:v>0.63277393879565647</c:v>
                </c:pt>
                <c:pt idx="17">
                  <c:v>0.62611056268509391</c:v>
                </c:pt>
                <c:pt idx="18">
                  <c:v>0.59526159921026656</c:v>
                </c:pt>
                <c:pt idx="19">
                  <c:v>0.49753208292201384</c:v>
                </c:pt>
                <c:pt idx="20">
                  <c:v>0.46298124383020733</c:v>
                </c:pt>
                <c:pt idx="21">
                  <c:v>0.43928923988154001</c:v>
                </c:pt>
                <c:pt idx="22">
                  <c:v>0.36130306021717673</c:v>
                </c:pt>
                <c:pt idx="23">
                  <c:v>0.39289239881539983</c:v>
                </c:pt>
                <c:pt idx="24">
                  <c:v>0.41164856860809479</c:v>
                </c:pt>
                <c:pt idx="25">
                  <c:v>0.38005923000987168</c:v>
                </c:pt>
                <c:pt idx="26">
                  <c:v>0.36031589338598219</c:v>
                </c:pt>
                <c:pt idx="27">
                  <c:v>0.39387956564659432</c:v>
                </c:pt>
                <c:pt idx="28">
                  <c:v>0.44817374136229027</c:v>
                </c:pt>
                <c:pt idx="29">
                  <c:v>0.3884501480750247</c:v>
                </c:pt>
                <c:pt idx="30">
                  <c:v>0.30700888450148073</c:v>
                </c:pt>
              </c:numCache>
            </c:numRef>
          </c:val>
          <c:smooth val="0"/>
          <c:extLst>
            <c:ext xmlns:c16="http://schemas.microsoft.com/office/drawing/2014/chart" uri="{C3380CC4-5D6E-409C-BE32-E72D297353CC}">
              <c16:uniqueId val="{00000002-C0FD-48C4-A55C-330A18371ABC}"/>
            </c:ext>
          </c:extLst>
        </c:ser>
        <c:dLbls>
          <c:showLegendKey val="0"/>
          <c:showVal val="0"/>
          <c:showCatName val="0"/>
          <c:showSerName val="0"/>
          <c:showPercent val="0"/>
          <c:showBubbleSize val="0"/>
        </c:dLbls>
        <c:smooth val="0"/>
        <c:axId val="880479960"/>
        <c:axId val="880480288"/>
      </c:lineChart>
      <c:catAx>
        <c:axId val="88047996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880480288"/>
        <c:crosses val="autoZero"/>
        <c:auto val="1"/>
        <c:lblAlgn val="ctr"/>
        <c:lblOffset val="100"/>
        <c:tickLblSkip val="2"/>
        <c:noMultiLvlLbl val="0"/>
      </c:catAx>
      <c:valAx>
        <c:axId val="880480288"/>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880479960"/>
        <c:crosses val="autoZero"/>
        <c:crossBetween val="between"/>
      </c:valAx>
      <c:spPr>
        <a:noFill/>
        <a:ln>
          <a:noFill/>
        </a:ln>
        <a:effectLst/>
      </c:spPr>
    </c:plotArea>
    <c:legend>
      <c:legendPos val="b"/>
      <c:layout>
        <c:manualLayout>
          <c:xMode val="edge"/>
          <c:yMode val="edge"/>
          <c:x val="3.7807379485196944E-4"/>
          <c:y val="0.9220717554719069"/>
          <c:w val="0.71815674975846244"/>
          <c:h val="6.569634995931932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F3B7A"/>
            </a:solidFill>
            <a:ln>
              <a:noFill/>
            </a:ln>
            <a:effectLst/>
          </c:spPr>
          <c:invertIfNegative val="0"/>
          <c:dPt>
            <c:idx val="0"/>
            <c:invertIfNegative val="0"/>
            <c:bubble3D val="0"/>
            <c:spPr>
              <a:solidFill>
                <a:srgbClr val="9FCC46"/>
              </a:solidFill>
              <a:ln>
                <a:noFill/>
              </a:ln>
              <a:effectLst/>
            </c:spPr>
            <c:extLst>
              <c:ext xmlns:c16="http://schemas.microsoft.com/office/drawing/2014/chart" uri="{C3380CC4-5D6E-409C-BE32-E72D297353CC}">
                <c16:uniqueId val="{0000000E-1067-45FD-B8E2-1B217F8C6FE1}"/>
              </c:ext>
            </c:extLst>
          </c:dPt>
          <c:dPt>
            <c:idx val="1"/>
            <c:invertIfNegative val="0"/>
            <c:bubble3D val="0"/>
            <c:spPr>
              <a:solidFill>
                <a:srgbClr val="9FCC46"/>
              </a:solidFill>
              <a:ln>
                <a:noFill/>
              </a:ln>
              <a:effectLst/>
            </c:spPr>
            <c:extLst>
              <c:ext xmlns:c16="http://schemas.microsoft.com/office/drawing/2014/chart" uri="{C3380CC4-5D6E-409C-BE32-E72D297353CC}">
                <c16:uniqueId val="{0000000D-1067-45FD-B8E2-1B217F8C6FE1}"/>
              </c:ext>
            </c:extLst>
          </c:dPt>
          <c:dPt>
            <c:idx val="2"/>
            <c:invertIfNegative val="0"/>
            <c:bubble3D val="0"/>
            <c:spPr>
              <a:solidFill>
                <a:srgbClr val="9FCC46"/>
              </a:solidFill>
              <a:ln>
                <a:noFill/>
              </a:ln>
              <a:effectLst/>
            </c:spPr>
            <c:extLst>
              <c:ext xmlns:c16="http://schemas.microsoft.com/office/drawing/2014/chart" uri="{C3380CC4-5D6E-409C-BE32-E72D297353CC}">
                <c16:uniqueId val="{0000000C-1067-45FD-B8E2-1B217F8C6FE1}"/>
              </c:ext>
            </c:extLst>
          </c:dPt>
          <c:dPt>
            <c:idx val="3"/>
            <c:invertIfNegative val="0"/>
            <c:bubble3D val="0"/>
            <c:spPr>
              <a:solidFill>
                <a:srgbClr val="9FCC46"/>
              </a:solidFill>
              <a:ln>
                <a:noFill/>
              </a:ln>
              <a:effectLst/>
            </c:spPr>
            <c:extLst>
              <c:ext xmlns:c16="http://schemas.microsoft.com/office/drawing/2014/chart" uri="{C3380CC4-5D6E-409C-BE32-E72D297353CC}">
                <c16:uniqueId val="{0000000A-1067-45FD-B8E2-1B217F8C6FE1}"/>
              </c:ext>
            </c:extLst>
          </c:dPt>
          <c:dPt>
            <c:idx val="4"/>
            <c:invertIfNegative val="0"/>
            <c:bubble3D val="0"/>
            <c:spPr>
              <a:solidFill>
                <a:srgbClr val="9FCC46"/>
              </a:solidFill>
              <a:ln>
                <a:noFill/>
              </a:ln>
              <a:effectLst/>
            </c:spPr>
            <c:extLst>
              <c:ext xmlns:c16="http://schemas.microsoft.com/office/drawing/2014/chart" uri="{C3380CC4-5D6E-409C-BE32-E72D297353CC}">
                <c16:uniqueId val="{00000009-1067-45FD-B8E2-1B217F8C6FE1}"/>
              </c:ext>
            </c:extLst>
          </c:dPt>
          <c:dPt>
            <c:idx val="5"/>
            <c:invertIfNegative val="0"/>
            <c:bubble3D val="0"/>
            <c:spPr>
              <a:solidFill>
                <a:srgbClr val="1F3B7A"/>
              </a:solidFill>
              <a:ln>
                <a:noFill/>
              </a:ln>
              <a:effectLst/>
            </c:spPr>
            <c:extLst>
              <c:ext xmlns:c16="http://schemas.microsoft.com/office/drawing/2014/chart" uri="{C3380CC4-5D6E-409C-BE32-E72D297353CC}">
                <c16:uniqueId val="{00000008-1067-45FD-B8E2-1B217F8C6FE1}"/>
              </c:ext>
            </c:extLst>
          </c:dPt>
          <c:dPt>
            <c:idx val="6"/>
            <c:invertIfNegative val="0"/>
            <c:bubble3D val="0"/>
            <c:spPr>
              <a:solidFill>
                <a:srgbClr val="4EA7AF"/>
              </a:solidFill>
              <a:ln>
                <a:noFill/>
              </a:ln>
              <a:effectLst/>
            </c:spPr>
            <c:extLst>
              <c:ext xmlns:c16="http://schemas.microsoft.com/office/drawing/2014/chart" uri="{C3380CC4-5D6E-409C-BE32-E72D297353CC}">
                <c16:uniqueId val="{00000007-1067-45FD-B8E2-1B217F8C6FE1}"/>
              </c:ext>
            </c:extLst>
          </c:dPt>
          <c:dPt>
            <c:idx val="7"/>
            <c:invertIfNegative val="0"/>
            <c:bubble3D val="0"/>
            <c:spPr>
              <a:solidFill>
                <a:srgbClr val="4EA7AF"/>
              </a:solidFill>
              <a:ln>
                <a:noFill/>
              </a:ln>
              <a:effectLst/>
            </c:spPr>
            <c:extLst>
              <c:ext xmlns:c16="http://schemas.microsoft.com/office/drawing/2014/chart" uri="{C3380CC4-5D6E-409C-BE32-E72D297353CC}">
                <c16:uniqueId val="{0000000B-1067-45FD-B8E2-1B217F8C6FE1}"/>
              </c:ext>
            </c:extLst>
          </c:dPt>
          <c:dPt>
            <c:idx val="8"/>
            <c:invertIfNegative val="0"/>
            <c:bubble3D val="0"/>
            <c:spPr>
              <a:solidFill>
                <a:srgbClr val="4EA7AF"/>
              </a:solidFill>
              <a:ln>
                <a:noFill/>
              </a:ln>
              <a:effectLst/>
            </c:spPr>
            <c:extLst>
              <c:ext xmlns:c16="http://schemas.microsoft.com/office/drawing/2014/chart" uri="{C3380CC4-5D6E-409C-BE32-E72D297353CC}">
                <c16:uniqueId val="{00000014-1525-4797-A305-BA6729723A17}"/>
              </c:ext>
            </c:extLst>
          </c:dPt>
          <c:dPt>
            <c:idx val="9"/>
            <c:invertIfNegative val="0"/>
            <c:bubble3D val="0"/>
            <c:spPr>
              <a:solidFill>
                <a:srgbClr val="4EA7AF"/>
              </a:solidFill>
              <a:ln>
                <a:noFill/>
              </a:ln>
              <a:effectLst/>
            </c:spPr>
            <c:extLst>
              <c:ext xmlns:c16="http://schemas.microsoft.com/office/drawing/2014/chart" uri="{C3380CC4-5D6E-409C-BE32-E72D297353CC}">
                <c16:uniqueId val="{00000013-1525-4797-A305-BA6729723A17}"/>
              </c:ext>
            </c:extLst>
          </c:dPt>
          <c:dPt>
            <c:idx val="11"/>
            <c:invertIfNegative val="0"/>
            <c:bubble3D val="0"/>
            <c:spPr>
              <a:solidFill>
                <a:srgbClr val="1F3B7A"/>
              </a:solidFill>
              <a:ln>
                <a:noFill/>
              </a:ln>
              <a:effectLst/>
            </c:spPr>
            <c:extLst>
              <c:ext xmlns:c16="http://schemas.microsoft.com/office/drawing/2014/chart" uri="{C3380CC4-5D6E-409C-BE32-E72D297353CC}">
                <c16:uniqueId val="{00000005-1067-45FD-B8E2-1B217F8C6FE1}"/>
              </c:ext>
            </c:extLst>
          </c:dPt>
          <c:cat>
            <c:strRef>
              <c:f>Sheet1!$A$1:$A$16</c:f>
              <c:strCache>
                <c:ptCount val="16"/>
                <c:pt idx="0">
                  <c:v>65 and Over</c:v>
                </c:pt>
                <c:pt idx="1">
                  <c:v>55–64</c:v>
                </c:pt>
                <c:pt idx="2">
                  <c:v>45–54</c:v>
                </c:pt>
                <c:pt idx="3">
                  <c:v>35–44</c:v>
                </c:pt>
                <c:pt idx="4">
                  <c:v>Under 35</c:v>
                </c:pt>
                <c:pt idx="6">
                  <c:v>White</c:v>
                </c:pt>
                <c:pt idx="7">
                  <c:v>Hispanic</c:v>
                </c:pt>
                <c:pt idx="8">
                  <c:v>Asian</c:v>
                </c:pt>
                <c:pt idx="9">
                  <c:v>Black</c:v>
                </c:pt>
                <c:pt idx="11">
                  <c:v>$100,000 and Over</c:v>
                </c:pt>
                <c:pt idx="12">
                  <c:v>$75,000–99,999</c:v>
                </c:pt>
                <c:pt idx="13">
                  <c:v>$50,000–74,999</c:v>
                </c:pt>
                <c:pt idx="14">
                  <c:v>$25,000–49,999</c:v>
                </c:pt>
                <c:pt idx="15">
                  <c:v>Under $25,000</c:v>
                </c:pt>
              </c:strCache>
            </c:strRef>
          </c:cat>
          <c:val>
            <c:numRef>
              <c:f>Sheet1!$B$1:$B$16</c:f>
              <c:numCache>
                <c:formatCode>General</c:formatCode>
                <c:ptCount val="16"/>
                <c:pt idx="0">
                  <c:v>5.2</c:v>
                </c:pt>
                <c:pt idx="1">
                  <c:v>8.5</c:v>
                </c:pt>
                <c:pt idx="2">
                  <c:v>11.4</c:v>
                </c:pt>
                <c:pt idx="3">
                  <c:v>10.199999999999999</c:v>
                </c:pt>
                <c:pt idx="4">
                  <c:v>11.3</c:v>
                </c:pt>
                <c:pt idx="6">
                  <c:v>7.0000000000000009</c:v>
                </c:pt>
                <c:pt idx="7">
                  <c:v>15.6</c:v>
                </c:pt>
                <c:pt idx="8">
                  <c:v>15.7</c:v>
                </c:pt>
                <c:pt idx="9">
                  <c:v>17</c:v>
                </c:pt>
                <c:pt idx="11" formatCode="0.0">
                  <c:v>4.2525000000000004</c:v>
                </c:pt>
                <c:pt idx="12" formatCode="0.0">
                  <c:v>7.8436000000000003</c:v>
                </c:pt>
                <c:pt idx="13" formatCode="0.0">
                  <c:v>10.8558</c:v>
                </c:pt>
                <c:pt idx="14" formatCode="0.0">
                  <c:v>15.1365</c:v>
                </c:pt>
                <c:pt idx="15" formatCode="0.0">
                  <c:v>23.51</c:v>
                </c:pt>
              </c:numCache>
            </c:numRef>
          </c:val>
          <c:extLst>
            <c:ext xmlns:c16="http://schemas.microsoft.com/office/drawing/2014/chart" uri="{C3380CC4-5D6E-409C-BE32-E72D297353CC}">
              <c16:uniqueId val="{00000000-1067-45FD-B8E2-1B217F8C6FE1}"/>
            </c:ext>
          </c:extLst>
        </c:ser>
        <c:dLbls>
          <c:showLegendKey val="0"/>
          <c:showVal val="0"/>
          <c:showCatName val="0"/>
          <c:showSerName val="0"/>
          <c:showPercent val="0"/>
          <c:showBubbleSize val="0"/>
        </c:dLbls>
        <c:gapWidth val="182"/>
        <c:axId val="820886384"/>
        <c:axId val="820877528"/>
      </c:barChart>
      <c:catAx>
        <c:axId val="82088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820877528"/>
        <c:crosses val="autoZero"/>
        <c:auto val="1"/>
        <c:lblAlgn val="ctr"/>
        <c:lblOffset val="100"/>
        <c:noMultiLvlLbl val="0"/>
      </c:catAx>
      <c:valAx>
        <c:axId val="820877528"/>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820886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5818212470902E-2"/>
          <c:y val="4.547187395878223E-2"/>
          <c:w val="0.95046386014814299"/>
          <c:h val="0.73607159584454085"/>
        </c:manualLayout>
      </c:layout>
      <c:barChart>
        <c:barDir val="col"/>
        <c:grouping val="stacked"/>
        <c:varyColors val="0"/>
        <c:ser>
          <c:idx val="1"/>
          <c:order val="0"/>
          <c:tx>
            <c:strRef>
              <c:f>Sheet1!$B$1</c:f>
              <c:strCache>
                <c:ptCount val="1"/>
                <c:pt idx="0">
                  <c:v>In Forbearance</c:v>
                </c:pt>
              </c:strCache>
            </c:strRef>
          </c:tx>
          <c:spPr>
            <a:solidFill>
              <a:srgbClr val="1F3B7A"/>
            </a:solidFill>
            <a:ln>
              <a:noFill/>
            </a:ln>
            <a:effectLst/>
          </c:spPr>
          <c:invertIfNegative val="0"/>
          <c:dPt>
            <c:idx val="0"/>
            <c:invertIfNegative val="0"/>
            <c:bubble3D val="0"/>
            <c:spPr>
              <a:solidFill>
                <a:srgbClr val="1F3B7A"/>
              </a:solidFill>
              <a:ln>
                <a:noFill/>
              </a:ln>
              <a:effectLst/>
            </c:spPr>
            <c:extLst>
              <c:ext xmlns:c16="http://schemas.microsoft.com/office/drawing/2014/chart" uri="{C3380CC4-5D6E-409C-BE32-E72D297353CC}">
                <c16:uniqueId val="{0000000E-B50E-44B2-ADA4-9D796DBF6BC6}"/>
              </c:ext>
            </c:extLst>
          </c:dPt>
          <c:dPt>
            <c:idx val="1"/>
            <c:invertIfNegative val="0"/>
            <c:bubble3D val="0"/>
            <c:spPr>
              <a:solidFill>
                <a:srgbClr val="1F3B7A"/>
              </a:solidFill>
              <a:ln>
                <a:noFill/>
              </a:ln>
              <a:effectLst/>
            </c:spPr>
            <c:extLst>
              <c:ext xmlns:c16="http://schemas.microsoft.com/office/drawing/2014/chart" uri="{C3380CC4-5D6E-409C-BE32-E72D297353CC}">
                <c16:uniqueId val="{0000000F-B50E-44B2-ADA4-9D796DBF6BC6}"/>
              </c:ext>
            </c:extLst>
          </c:dPt>
          <c:dPt>
            <c:idx val="2"/>
            <c:invertIfNegative val="0"/>
            <c:bubble3D val="0"/>
            <c:spPr>
              <a:solidFill>
                <a:srgbClr val="1F3B7A"/>
              </a:solidFill>
              <a:ln>
                <a:noFill/>
              </a:ln>
              <a:effectLst/>
            </c:spPr>
            <c:extLst>
              <c:ext xmlns:c16="http://schemas.microsoft.com/office/drawing/2014/chart" uri="{C3380CC4-5D6E-409C-BE32-E72D297353CC}">
                <c16:uniqueId val="{00000010-B50E-44B2-ADA4-9D796DBF6BC6}"/>
              </c:ext>
            </c:extLst>
          </c:dPt>
          <c:dPt>
            <c:idx val="3"/>
            <c:invertIfNegative val="0"/>
            <c:bubble3D val="0"/>
            <c:spPr>
              <a:solidFill>
                <a:srgbClr val="1F3B7A"/>
              </a:solidFill>
              <a:ln>
                <a:noFill/>
              </a:ln>
              <a:effectLst/>
            </c:spPr>
            <c:extLst>
              <c:ext xmlns:c16="http://schemas.microsoft.com/office/drawing/2014/chart" uri="{C3380CC4-5D6E-409C-BE32-E72D297353CC}">
                <c16:uniqueId val="{00000011-B50E-44B2-ADA4-9D796DBF6BC6}"/>
              </c:ext>
            </c:extLst>
          </c:dPt>
          <c:dPt>
            <c:idx val="4"/>
            <c:invertIfNegative val="0"/>
            <c:bubble3D val="0"/>
            <c:spPr>
              <a:solidFill>
                <a:srgbClr val="4EA7AF"/>
              </a:solidFill>
              <a:ln>
                <a:noFill/>
              </a:ln>
              <a:effectLst/>
            </c:spPr>
            <c:extLst>
              <c:ext xmlns:c16="http://schemas.microsoft.com/office/drawing/2014/chart" uri="{C3380CC4-5D6E-409C-BE32-E72D297353CC}">
                <c16:uniqueId val="{0000000E-BEDD-421A-8931-1AC781901285}"/>
              </c:ext>
            </c:extLst>
          </c:dPt>
          <c:dPt>
            <c:idx val="5"/>
            <c:invertIfNegative val="0"/>
            <c:bubble3D val="0"/>
            <c:spPr>
              <a:solidFill>
                <a:srgbClr val="4EA7AF"/>
              </a:solidFill>
              <a:ln>
                <a:noFill/>
              </a:ln>
              <a:effectLst/>
            </c:spPr>
            <c:extLst>
              <c:ext xmlns:c16="http://schemas.microsoft.com/office/drawing/2014/chart" uri="{C3380CC4-5D6E-409C-BE32-E72D297353CC}">
                <c16:uniqueId val="{0000000F-BEDD-421A-8931-1AC781901285}"/>
              </c:ext>
            </c:extLst>
          </c:dPt>
          <c:dPt>
            <c:idx val="6"/>
            <c:invertIfNegative val="0"/>
            <c:bubble3D val="0"/>
            <c:spPr>
              <a:solidFill>
                <a:srgbClr val="4EA7AF"/>
              </a:solidFill>
              <a:ln>
                <a:noFill/>
              </a:ln>
              <a:effectLst/>
            </c:spPr>
            <c:extLst>
              <c:ext xmlns:c16="http://schemas.microsoft.com/office/drawing/2014/chart" uri="{C3380CC4-5D6E-409C-BE32-E72D297353CC}">
                <c16:uniqueId val="{00000010-BEDD-421A-8931-1AC781901285}"/>
              </c:ext>
            </c:extLst>
          </c:dPt>
          <c:dPt>
            <c:idx val="7"/>
            <c:invertIfNegative val="0"/>
            <c:bubble3D val="0"/>
            <c:spPr>
              <a:solidFill>
                <a:srgbClr val="4EA7AF"/>
              </a:solidFill>
              <a:ln>
                <a:noFill/>
              </a:ln>
              <a:effectLst/>
            </c:spPr>
            <c:extLst>
              <c:ext xmlns:c16="http://schemas.microsoft.com/office/drawing/2014/chart" uri="{C3380CC4-5D6E-409C-BE32-E72D297353CC}">
                <c16:uniqueId val="{00000011-BEDD-421A-8931-1AC781901285}"/>
              </c:ext>
            </c:extLst>
          </c:dPt>
          <c:dPt>
            <c:idx val="8"/>
            <c:invertIfNegative val="0"/>
            <c:bubble3D val="0"/>
            <c:spPr>
              <a:solidFill>
                <a:srgbClr val="9FCC46"/>
              </a:solidFill>
              <a:ln>
                <a:noFill/>
              </a:ln>
              <a:effectLst/>
            </c:spPr>
            <c:extLst>
              <c:ext xmlns:c16="http://schemas.microsoft.com/office/drawing/2014/chart" uri="{C3380CC4-5D6E-409C-BE32-E72D297353CC}">
                <c16:uniqueId val="{00000000-692A-48BB-AC16-7575F977E609}"/>
              </c:ext>
            </c:extLst>
          </c:dPt>
          <c:dPt>
            <c:idx val="9"/>
            <c:invertIfNegative val="0"/>
            <c:bubble3D val="0"/>
            <c:spPr>
              <a:solidFill>
                <a:srgbClr val="1F3B7A"/>
              </a:solidFill>
              <a:ln>
                <a:noFill/>
              </a:ln>
              <a:effectLst/>
            </c:spPr>
            <c:extLst>
              <c:ext xmlns:c16="http://schemas.microsoft.com/office/drawing/2014/chart" uri="{C3380CC4-5D6E-409C-BE32-E72D297353CC}">
                <c16:uniqueId val="{00000008-D68A-481E-8BE0-6C3EEB41575E}"/>
              </c:ext>
            </c:extLst>
          </c:dPt>
          <c:dPt>
            <c:idx val="10"/>
            <c:invertIfNegative val="0"/>
            <c:bubble3D val="0"/>
            <c:spPr>
              <a:solidFill>
                <a:srgbClr val="1F3B7A"/>
              </a:solidFill>
              <a:ln>
                <a:noFill/>
              </a:ln>
              <a:effectLst/>
            </c:spPr>
            <c:extLst>
              <c:ext xmlns:c16="http://schemas.microsoft.com/office/drawing/2014/chart" uri="{C3380CC4-5D6E-409C-BE32-E72D297353CC}">
                <c16:uniqueId val="{0000000A-F1F9-4DEE-B590-B4917C676320}"/>
              </c:ext>
            </c:extLst>
          </c:dPt>
          <c:cat>
            <c:strRef>
              <c:f>Sheet1!$A$2:$A$10</c:f>
              <c:strCache>
                <c:ptCount val="9"/>
                <c:pt idx="0">
                  <c:v>Black</c:v>
                </c:pt>
                <c:pt idx="1">
                  <c:v>Hispanic</c:v>
                </c:pt>
                <c:pt idx="2">
                  <c:v>All Other Races</c:v>
                </c:pt>
                <c:pt idx="3">
                  <c:v>White</c:v>
                </c:pt>
                <c:pt idx="4">
                  <c:v>Less than 5</c:v>
                </c:pt>
                <c:pt idx="5">
                  <c:v>5–19</c:v>
                </c:pt>
                <c:pt idx="6">
                  <c:v>20–39</c:v>
                </c:pt>
                <c:pt idx="7">
                  <c:v>40 and Over</c:v>
                </c:pt>
                <c:pt idx="8">
                  <c:v>All  Homeowners with Mortgages</c:v>
                </c:pt>
              </c:strCache>
            </c:strRef>
          </c:cat>
          <c:val>
            <c:numRef>
              <c:f>Sheet1!$B$2:$B$10</c:f>
              <c:numCache>
                <c:formatCode>General</c:formatCode>
                <c:ptCount val="9"/>
                <c:pt idx="0">
                  <c:v>9.2200000000000006</c:v>
                </c:pt>
                <c:pt idx="1">
                  <c:v>8.3699999999999992</c:v>
                </c:pt>
                <c:pt idx="2">
                  <c:v>5.58</c:v>
                </c:pt>
                <c:pt idx="3">
                  <c:v>3.67</c:v>
                </c:pt>
                <c:pt idx="4">
                  <c:v>15.3</c:v>
                </c:pt>
                <c:pt idx="5">
                  <c:v>8.94</c:v>
                </c:pt>
                <c:pt idx="6">
                  <c:v>5.93</c:v>
                </c:pt>
                <c:pt idx="7">
                  <c:v>3.53</c:v>
                </c:pt>
                <c:pt idx="8">
                  <c:v>5.39</c:v>
                </c:pt>
              </c:numCache>
            </c:numRef>
          </c:val>
          <c:extLst>
            <c:ext xmlns:c16="http://schemas.microsoft.com/office/drawing/2014/chart" uri="{C3380CC4-5D6E-409C-BE32-E72D297353CC}">
              <c16:uniqueId val="{00000001-1F5C-44FA-8123-219DFFAEA8C2}"/>
            </c:ext>
          </c:extLst>
        </c:ser>
        <c:dLbls>
          <c:showLegendKey val="0"/>
          <c:showVal val="0"/>
          <c:showCatName val="0"/>
          <c:showSerName val="0"/>
          <c:showPercent val="0"/>
          <c:showBubbleSize val="0"/>
        </c:dLbls>
        <c:gapWidth val="50"/>
        <c:overlap val="100"/>
        <c:axId val="714723032"/>
        <c:axId val="714723360"/>
      </c:barChart>
      <c:catAx>
        <c:axId val="71472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en-US"/>
          </a:p>
        </c:txPr>
        <c:crossAx val="714723360"/>
        <c:crosses val="autoZero"/>
        <c:auto val="1"/>
        <c:lblAlgn val="ctr"/>
        <c:lblOffset val="100"/>
        <c:noMultiLvlLbl val="0"/>
      </c:catAx>
      <c:valAx>
        <c:axId val="714723360"/>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714723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Purchase Originations</c:v>
                </c:pt>
              </c:strCache>
            </c:strRef>
          </c:tx>
          <c:spPr>
            <a:solidFill>
              <a:srgbClr val="1F3B7A"/>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Sheet1!$D$2:$D$10</c:f>
              <c:numCache>
                <c:formatCode>_(* #,##0_);_(* \(#,##0\);_(* "-"??_);_(@_)</c:formatCode>
                <c:ptCount val="9"/>
                <c:pt idx="0">
                  <c:v>588</c:v>
                </c:pt>
                <c:pt idx="1">
                  <c:v>734.33539511648917</c:v>
                </c:pt>
                <c:pt idx="2">
                  <c:v>759</c:v>
                </c:pt>
                <c:pt idx="3">
                  <c:v>903</c:v>
                </c:pt>
                <c:pt idx="4">
                  <c:v>1052</c:v>
                </c:pt>
                <c:pt idx="5">
                  <c:v>1143.4028221052629</c:v>
                </c:pt>
                <c:pt idx="6">
                  <c:v>1209</c:v>
                </c:pt>
                <c:pt idx="7">
                  <c:v>1225.0318766264165</c:v>
                </c:pt>
                <c:pt idx="8">
                  <c:v>1433</c:v>
                </c:pt>
              </c:numCache>
            </c:numRef>
          </c:val>
          <c:extLst>
            <c:ext xmlns:c16="http://schemas.microsoft.com/office/drawing/2014/chart" uri="{C3380CC4-5D6E-409C-BE32-E72D297353CC}">
              <c16:uniqueId val="{00000000-3DF4-4597-A28E-D00B0D2D469D}"/>
            </c:ext>
          </c:extLst>
        </c:ser>
        <c:ser>
          <c:idx val="0"/>
          <c:order val="0"/>
          <c:tx>
            <c:strRef>
              <c:f>Sheet1!$B$1</c:f>
              <c:strCache>
                <c:ptCount val="1"/>
                <c:pt idx="0">
                  <c:v>Mortgage Refinances</c:v>
                </c:pt>
              </c:strCache>
            </c:strRef>
          </c:tx>
          <c:spPr>
            <a:solidFill>
              <a:srgbClr val="4EA7AF"/>
            </a:solidFill>
            <a:ln>
              <a:noFill/>
            </a:ln>
            <a:effectLst/>
          </c:spPr>
          <c:invertIfNegative val="0"/>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_(* #,##0_);_(* \(#,##0\);_(* "-"??_);_(@_)</c:formatCode>
                <c:ptCount val="9"/>
                <c:pt idx="0">
                  <c:v>1456</c:v>
                </c:pt>
                <c:pt idx="1">
                  <c:v>1110.5246048835108</c:v>
                </c:pt>
                <c:pt idx="2">
                  <c:v>502</c:v>
                </c:pt>
                <c:pt idx="3">
                  <c:v>776</c:v>
                </c:pt>
                <c:pt idx="4">
                  <c:v>999</c:v>
                </c:pt>
                <c:pt idx="5">
                  <c:v>616.37848163265312</c:v>
                </c:pt>
                <c:pt idx="6">
                  <c:v>467</c:v>
                </c:pt>
                <c:pt idx="7">
                  <c:v>1028.4497186593676</c:v>
                </c:pt>
                <c:pt idx="8">
                  <c:v>2395</c:v>
                </c:pt>
              </c:numCache>
            </c:numRef>
          </c:val>
          <c:extLst>
            <c:ext xmlns:c16="http://schemas.microsoft.com/office/drawing/2014/chart" uri="{C3380CC4-5D6E-409C-BE32-E72D297353CC}">
              <c16:uniqueId val="{00000000-AF0D-4F08-A848-8FFC35C427B2}"/>
            </c:ext>
          </c:extLst>
        </c:ser>
        <c:dLbls>
          <c:showLegendKey val="0"/>
          <c:showVal val="0"/>
          <c:showCatName val="0"/>
          <c:showSerName val="0"/>
          <c:showPercent val="0"/>
          <c:showBubbleSize val="0"/>
        </c:dLbls>
        <c:gapWidth val="150"/>
        <c:axId val="557701080"/>
        <c:axId val="557701408"/>
        <c:extLst/>
      </c:barChart>
      <c:lineChart>
        <c:grouping val="standard"/>
        <c:varyColors val="0"/>
        <c:dLbls>
          <c:showLegendKey val="0"/>
          <c:showVal val="0"/>
          <c:showCatName val="0"/>
          <c:showSerName val="0"/>
          <c:showPercent val="0"/>
          <c:showBubbleSize val="0"/>
        </c:dLbls>
        <c:marker val="1"/>
        <c:smooth val="0"/>
        <c:axId val="1336373704"/>
        <c:axId val="1336380920"/>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Refinance Share</c:v>
                      </c:pt>
                    </c:strCache>
                  </c:strRef>
                </c:tx>
                <c:spPr>
                  <a:ln w="28575" cap="rnd">
                    <a:solidFill>
                      <a:schemeClr val="accent2"/>
                    </a:solidFill>
                    <a:round/>
                  </a:ln>
                  <a:effectLst/>
                </c:spPr>
                <c:marker>
                  <c:symbol val="none"/>
                </c:marker>
                <c:cat>
                  <c:numRef>
                    <c:extLst>
                      <c:ext uri="{02D57815-91ED-43cb-92C2-25804820EDAC}">
                        <c15:formulaRef>
                          <c15:sqref>Sheet1!$A$2:$A$10</c15:sqref>
                        </c15:formulaRef>
                      </c:ext>
                    </c:extLst>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extLst>
                      <c:ext uri="{02D57815-91ED-43cb-92C2-25804820EDAC}">
                        <c15:formulaRef>
                          <c15:sqref>Sheet1!$C$2:$C$10</c15:sqref>
                        </c15:formulaRef>
                      </c:ext>
                    </c:extLst>
                    <c:numCache>
                      <c:formatCode>0.0</c:formatCode>
                      <c:ptCount val="9"/>
                      <c:pt idx="0">
                        <c:v>71.232876712328761</c:v>
                      </c:pt>
                      <c:pt idx="1">
                        <c:v>60.195603183087641</c:v>
                      </c:pt>
                      <c:pt idx="2">
                        <c:v>39.809674861221254</c:v>
                      </c:pt>
                      <c:pt idx="3">
                        <c:v>46.217986896962479</c:v>
                      </c:pt>
                      <c:pt idx="4">
                        <c:v>48.707947342759624</c:v>
                      </c:pt>
                      <c:pt idx="5">
                        <c:v>35.025856924574434</c:v>
                      </c:pt>
                      <c:pt idx="6">
                        <c:v>27.847346451997613</c:v>
                      </c:pt>
                      <c:pt idx="7">
                        <c:v>45.638256856006876</c:v>
                      </c:pt>
                      <c:pt idx="8">
                        <c:v>62.565308254963426</c:v>
                      </c:pt>
                    </c:numCache>
                  </c:numRef>
                </c:val>
                <c:smooth val="0"/>
                <c:extLst>
                  <c:ext xmlns:c16="http://schemas.microsoft.com/office/drawing/2014/chart" uri="{C3380CC4-5D6E-409C-BE32-E72D297353CC}">
                    <c16:uniqueId val="{00000001-AF0D-4F08-A848-8FFC35C427B2}"/>
                  </c:ext>
                </c:extLst>
              </c15:ser>
            </c15:filteredLineSeries>
          </c:ext>
        </c:extLst>
      </c:lineChart>
      <c:catAx>
        <c:axId val="557701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557701408"/>
        <c:crosses val="autoZero"/>
        <c:auto val="1"/>
        <c:lblAlgn val="ctr"/>
        <c:lblOffset val="100"/>
        <c:noMultiLvlLbl val="0"/>
      </c:catAx>
      <c:valAx>
        <c:axId val="557701408"/>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557701080"/>
        <c:crosses val="autoZero"/>
        <c:crossBetween val="between"/>
      </c:valAx>
      <c:valAx>
        <c:axId val="1336380920"/>
        <c:scaling>
          <c:orientation val="minMax"/>
        </c:scaling>
        <c:delete val="1"/>
        <c:axPos val="r"/>
        <c:numFmt formatCode="0" sourceLinked="0"/>
        <c:majorTickMark val="out"/>
        <c:minorTickMark val="none"/>
        <c:tickLblPos val="nextTo"/>
        <c:crossAx val="1336373704"/>
        <c:crosses val="max"/>
        <c:crossBetween val="between"/>
      </c:valAx>
      <c:catAx>
        <c:axId val="1336373704"/>
        <c:scaling>
          <c:orientation val="minMax"/>
        </c:scaling>
        <c:delete val="1"/>
        <c:axPos val="b"/>
        <c:numFmt formatCode="General" sourceLinked="1"/>
        <c:majorTickMark val="out"/>
        <c:minorTickMark val="none"/>
        <c:tickLblPos val="nextTo"/>
        <c:crossAx val="1336380920"/>
        <c:crosses val="autoZero"/>
        <c:auto val="1"/>
        <c:lblAlgn val="ctr"/>
        <c:lblOffset val="100"/>
        <c:noMultiLvlLbl val="0"/>
      </c:catAx>
      <c:spPr>
        <a:noFill/>
        <a:ln>
          <a:noFill/>
        </a:ln>
        <a:effectLst/>
      </c:spPr>
    </c:plotArea>
    <c:legend>
      <c:legendPos val="b"/>
      <c:layout>
        <c:manualLayout>
          <c:xMode val="edge"/>
          <c:yMode val="edge"/>
          <c:x val="5.2778168032317401E-3"/>
          <c:y val="0.92601889798678028"/>
          <c:w val="0.42847285593555534"/>
          <c:h val="5.3824931821576764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5818212470902E-2"/>
          <c:y val="3.6816538701754241E-2"/>
          <c:w val="0.95046386014814299"/>
          <c:h val="0.71467600839923784"/>
        </c:manualLayout>
      </c:layout>
      <c:barChart>
        <c:barDir val="col"/>
        <c:grouping val="clustered"/>
        <c:varyColors val="0"/>
        <c:ser>
          <c:idx val="0"/>
          <c:order val="0"/>
          <c:tx>
            <c:strRef>
              <c:f>Sheet1!$B$1</c:f>
              <c:strCache>
                <c:ptCount val="1"/>
                <c:pt idx="0">
                  <c:v>White</c:v>
                </c:pt>
              </c:strCache>
            </c:strRef>
          </c:tx>
          <c:spPr>
            <a:solidFill>
              <a:srgbClr val="1F3B7A"/>
            </a:solidFill>
            <a:ln>
              <a:noFill/>
            </a:ln>
            <a:effectLst/>
          </c:spPr>
          <c:invertIfNegative val="0"/>
          <c:cat>
            <c:strRef>
              <c:f>Sheet1!$A$2:$A$7</c:f>
              <c:strCache>
                <c:ptCount val="6"/>
                <c:pt idx="0">
                  <c:v>Under 35</c:v>
                </c:pt>
                <c:pt idx="1">
                  <c:v>35–44</c:v>
                </c:pt>
                <c:pt idx="2">
                  <c:v>45–54</c:v>
                </c:pt>
                <c:pt idx="3">
                  <c:v>55–64</c:v>
                </c:pt>
                <c:pt idx="4">
                  <c:v>65 and Over</c:v>
                </c:pt>
                <c:pt idx="5">
                  <c:v>All Households</c:v>
                </c:pt>
              </c:strCache>
            </c:strRef>
          </c:cat>
          <c:val>
            <c:numRef>
              <c:f>Sheet1!$B$2:$B$7</c:f>
              <c:numCache>
                <c:formatCode>0%</c:formatCode>
                <c:ptCount val="6"/>
                <c:pt idx="0">
                  <c:v>42</c:v>
                </c:pt>
                <c:pt idx="1">
                  <c:v>68</c:v>
                </c:pt>
                <c:pt idx="2">
                  <c:v>77</c:v>
                </c:pt>
                <c:pt idx="3">
                  <c:v>81</c:v>
                </c:pt>
                <c:pt idx="4">
                  <c:v>82</c:v>
                </c:pt>
                <c:pt idx="5">
                  <c:v>72</c:v>
                </c:pt>
              </c:numCache>
            </c:numRef>
          </c:val>
          <c:extLst>
            <c:ext xmlns:c16="http://schemas.microsoft.com/office/drawing/2014/chart" uri="{C3380CC4-5D6E-409C-BE32-E72D297353CC}">
              <c16:uniqueId val="{00000000-2A80-4F71-8A66-B785DE97F5EF}"/>
            </c:ext>
          </c:extLst>
        </c:ser>
        <c:ser>
          <c:idx val="1"/>
          <c:order val="1"/>
          <c:tx>
            <c:strRef>
              <c:f>Sheet1!$C$1</c:f>
              <c:strCache>
                <c:ptCount val="1"/>
                <c:pt idx="0">
                  <c:v>Asian</c:v>
                </c:pt>
              </c:strCache>
            </c:strRef>
          </c:tx>
          <c:spPr>
            <a:solidFill>
              <a:srgbClr val="4EA7AF"/>
            </a:solidFill>
            <a:ln>
              <a:noFill/>
            </a:ln>
            <a:effectLst/>
          </c:spPr>
          <c:invertIfNegative val="0"/>
          <c:cat>
            <c:strRef>
              <c:f>Sheet1!$A$2:$A$7</c:f>
              <c:strCache>
                <c:ptCount val="6"/>
                <c:pt idx="0">
                  <c:v>Under 35</c:v>
                </c:pt>
                <c:pt idx="1">
                  <c:v>35–44</c:v>
                </c:pt>
                <c:pt idx="2">
                  <c:v>45–54</c:v>
                </c:pt>
                <c:pt idx="3">
                  <c:v>55–64</c:v>
                </c:pt>
                <c:pt idx="4">
                  <c:v>65 and Over</c:v>
                </c:pt>
                <c:pt idx="5">
                  <c:v>All Households</c:v>
                </c:pt>
              </c:strCache>
            </c:strRef>
          </c:cat>
          <c:val>
            <c:numRef>
              <c:f>Sheet1!$C$2:$C$7</c:f>
              <c:numCache>
                <c:formatCode>0%</c:formatCode>
                <c:ptCount val="6"/>
                <c:pt idx="0">
                  <c:v>30</c:v>
                </c:pt>
                <c:pt idx="1">
                  <c:v>62</c:v>
                </c:pt>
                <c:pt idx="2">
                  <c:v>73</c:v>
                </c:pt>
                <c:pt idx="3">
                  <c:v>76</c:v>
                </c:pt>
                <c:pt idx="4">
                  <c:v>71</c:v>
                </c:pt>
                <c:pt idx="5">
                  <c:v>61</c:v>
                </c:pt>
              </c:numCache>
            </c:numRef>
          </c:val>
          <c:extLst>
            <c:ext xmlns:c16="http://schemas.microsoft.com/office/drawing/2014/chart" uri="{C3380CC4-5D6E-409C-BE32-E72D297353CC}">
              <c16:uniqueId val="{00000001-2A80-4F71-8A66-B785DE97F5EF}"/>
            </c:ext>
          </c:extLst>
        </c:ser>
        <c:ser>
          <c:idx val="2"/>
          <c:order val="2"/>
          <c:tx>
            <c:strRef>
              <c:f>Sheet1!$D$1</c:f>
              <c:strCache>
                <c:ptCount val="1"/>
                <c:pt idx="0">
                  <c:v>Native American</c:v>
                </c:pt>
              </c:strCache>
            </c:strRef>
          </c:tx>
          <c:spPr>
            <a:solidFill>
              <a:srgbClr val="105F54"/>
            </a:solidFill>
            <a:ln>
              <a:noFill/>
            </a:ln>
            <a:effectLst/>
          </c:spPr>
          <c:invertIfNegative val="0"/>
          <c:cat>
            <c:strRef>
              <c:f>Sheet1!$A$2:$A$7</c:f>
              <c:strCache>
                <c:ptCount val="6"/>
                <c:pt idx="0">
                  <c:v>Under 35</c:v>
                </c:pt>
                <c:pt idx="1">
                  <c:v>35–44</c:v>
                </c:pt>
                <c:pt idx="2">
                  <c:v>45–54</c:v>
                </c:pt>
                <c:pt idx="3">
                  <c:v>55–64</c:v>
                </c:pt>
                <c:pt idx="4">
                  <c:v>65 and Over</c:v>
                </c:pt>
                <c:pt idx="5">
                  <c:v>All Households</c:v>
                </c:pt>
              </c:strCache>
            </c:strRef>
          </c:cat>
          <c:val>
            <c:numRef>
              <c:f>Sheet1!$D$2:$D$7</c:f>
              <c:numCache>
                <c:formatCode>0%</c:formatCode>
                <c:ptCount val="6"/>
                <c:pt idx="0">
                  <c:v>30</c:v>
                </c:pt>
                <c:pt idx="1">
                  <c:v>46</c:v>
                </c:pt>
                <c:pt idx="2">
                  <c:v>61</c:v>
                </c:pt>
                <c:pt idx="3">
                  <c:v>65</c:v>
                </c:pt>
                <c:pt idx="4">
                  <c:v>72</c:v>
                </c:pt>
                <c:pt idx="5">
                  <c:v>55</c:v>
                </c:pt>
              </c:numCache>
            </c:numRef>
          </c:val>
          <c:extLst>
            <c:ext xmlns:c16="http://schemas.microsoft.com/office/drawing/2014/chart" uri="{C3380CC4-5D6E-409C-BE32-E72D297353CC}">
              <c16:uniqueId val="{00000004-2A80-4F71-8A66-B785DE97F5EF}"/>
            </c:ext>
          </c:extLst>
        </c:ser>
        <c:ser>
          <c:idx val="3"/>
          <c:order val="3"/>
          <c:tx>
            <c:strRef>
              <c:f>Sheet1!$E$1</c:f>
              <c:strCache>
                <c:ptCount val="1"/>
                <c:pt idx="0">
                  <c:v>Hispanic</c:v>
                </c:pt>
              </c:strCache>
            </c:strRef>
          </c:tx>
          <c:spPr>
            <a:solidFill>
              <a:srgbClr val="9FCC46"/>
            </a:solidFill>
            <a:ln>
              <a:noFill/>
            </a:ln>
            <a:effectLst/>
          </c:spPr>
          <c:invertIfNegative val="0"/>
          <c:cat>
            <c:strRef>
              <c:f>Sheet1!$A$2:$A$7</c:f>
              <c:strCache>
                <c:ptCount val="6"/>
                <c:pt idx="0">
                  <c:v>Under 35</c:v>
                </c:pt>
                <c:pt idx="1">
                  <c:v>35–44</c:v>
                </c:pt>
                <c:pt idx="2">
                  <c:v>45–54</c:v>
                </c:pt>
                <c:pt idx="3">
                  <c:v>55–64</c:v>
                </c:pt>
                <c:pt idx="4">
                  <c:v>65 and Over</c:v>
                </c:pt>
                <c:pt idx="5">
                  <c:v>All Households</c:v>
                </c:pt>
              </c:strCache>
            </c:strRef>
          </c:cat>
          <c:val>
            <c:numRef>
              <c:f>Sheet1!$E$2:$E$7</c:f>
              <c:numCache>
                <c:formatCode>0%</c:formatCode>
                <c:ptCount val="6"/>
                <c:pt idx="0">
                  <c:v>27</c:v>
                </c:pt>
                <c:pt idx="1">
                  <c:v>45</c:v>
                </c:pt>
                <c:pt idx="2">
                  <c:v>55</c:v>
                </c:pt>
                <c:pt idx="3">
                  <c:v>62</c:v>
                </c:pt>
                <c:pt idx="4">
                  <c:v>64</c:v>
                </c:pt>
                <c:pt idx="5">
                  <c:v>48</c:v>
                </c:pt>
              </c:numCache>
            </c:numRef>
          </c:val>
          <c:extLst>
            <c:ext xmlns:c16="http://schemas.microsoft.com/office/drawing/2014/chart" uri="{C3380CC4-5D6E-409C-BE32-E72D297353CC}">
              <c16:uniqueId val="{00000005-2A80-4F71-8A66-B785DE97F5EF}"/>
            </c:ext>
          </c:extLst>
        </c:ser>
        <c:ser>
          <c:idx val="4"/>
          <c:order val="4"/>
          <c:tx>
            <c:strRef>
              <c:f>Sheet1!$F$1</c:f>
              <c:strCache>
                <c:ptCount val="1"/>
                <c:pt idx="0">
                  <c:v>Black</c:v>
                </c:pt>
              </c:strCache>
            </c:strRef>
          </c:tx>
          <c:spPr>
            <a:solidFill>
              <a:srgbClr val="FF440B"/>
            </a:solidFill>
            <a:ln>
              <a:noFill/>
            </a:ln>
            <a:effectLst/>
          </c:spPr>
          <c:invertIfNegative val="0"/>
          <c:cat>
            <c:strRef>
              <c:f>Sheet1!$A$2:$A$7</c:f>
              <c:strCache>
                <c:ptCount val="6"/>
                <c:pt idx="0">
                  <c:v>Under 35</c:v>
                </c:pt>
                <c:pt idx="1">
                  <c:v>35–44</c:v>
                </c:pt>
                <c:pt idx="2">
                  <c:v>45–54</c:v>
                </c:pt>
                <c:pt idx="3">
                  <c:v>55–64</c:v>
                </c:pt>
                <c:pt idx="4">
                  <c:v>65 and Over</c:v>
                </c:pt>
                <c:pt idx="5">
                  <c:v>All Households</c:v>
                </c:pt>
              </c:strCache>
            </c:strRef>
          </c:cat>
          <c:val>
            <c:numRef>
              <c:f>Sheet1!$F$2:$F$7</c:f>
              <c:numCache>
                <c:formatCode>0%</c:formatCode>
                <c:ptCount val="6"/>
                <c:pt idx="0">
                  <c:v>15</c:v>
                </c:pt>
                <c:pt idx="1">
                  <c:v>35</c:v>
                </c:pt>
                <c:pt idx="2">
                  <c:v>47</c:v>
                </c:pt>
                <c:pt idx="3">
                  <c:v>53</c:v>
                </c:pt>
                <c:pt idx="4">
                  <c:v>62</c:v>
                </c:pt>
                <c:pt idx="5">
                  <c:v>42</c:v>
                </c:pt>
              </c:numCache>
            </c:numRef>
          </c:val>
          <c:extLst>
            <c:ext xmlns:c16="http://schemas.microsoft.com/office/drawing/2014/chart" uri="{C3380CC4-5D6E-409C-BE32-E72D297353CC}">
              <c16:uniqueId val="{00000001-875E-40DE-AB23-0A0AB7698F63}"/>
            </c:ext>
          </c:extLst>
        </c:ser>
        <c:dLbls>
          <c:showLegendKey val="0"/>
          <c:showVal val="0"/>
          <c:showCatName val="0"/>
          <c:showSerName val="0"/>
          <c:showPercent val="0"/>
          <c:showBubbleSize val="0"/>
        </c:dLbls>
        <c:gapWidth val="219"/>
        <c:overlap val="-27"/>
        <c:axId val="1234173904"/>
        <c:axId val="1234176856"/>
      </c:barChart>
      <c:catAx>
        <c:axId val="123417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234176856"/>
        <c:crosses val="autoZero"/>
        <c:auto val="1"/>
        <c:lblAlgn val="ctr"/>
        <c:lblOffset val="100"/>
        <c:noMultiLvlLbl val="0"/>
      </c:catAx>
      <c:valAx>
        <c:axId val="1234176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234173904"/>
        <c:crosses val="autoZero"/>
        <c:crossBetween val="between"/>
      </c:valAx>
      <c:spPr>
        <a:noFill/>
        <a:ln>
          <a:noFill/>
        </a:ln>
        <a:effectLst/>
      </c:spPr>
    </c:plotArea>
    <c:legend>
      <c:legendPos val="b"/>
      <c:layout>
        <c:manualLayout>
          <c:xMode val="edge"/>
          <c:yMode val="edge"/>
          <c:x val="0.13747214483174505"/>
          <c:y val="0.94081044051083595"/>
          <c:w val="0.43717927380954952"/>
          <c:h val="5.8264265500649608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Share of Low-Income</a:t>
            </a:r>
            <a:r>
              <a:rPr lang="en-US" baseline="0"/>
              <a:t> </a:t>
            </a:r>
            <a:r>
              <a:rPr lang="en-US"/>
              <a:t>Households Behind</a:t>
            </a:r>
            <a:r>
              <a:rPr lang="en-US" baseline="0"/>
              <a:t> on Payments </a:t>
            </a:r>
            <a:r>
              <a:rPr lang="en-US"/>
              <a:t>(Percent)</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65548199150143438"/>
        </c:manualLayout>
      </c:layout>
      <c:barChart>
        <c:barDir val="col"/>
        <c:grouping val="clustered"/>
        <c:varyColors val="0"/>
        <c:ser>
          <c:idx val="0"/>
          <c:order val="0"/>
          <c:tx>
            <c:strRef>
              <c:f>Sheet1!$B$1</c:f>
              <c:strCache>
                <c:ptCount val="1"/>
                <c:pt idx="0">
                  <c:v>Renters</c:v>
                </c:pt>
              </c:strCache>
            </c:strRef>
          </c:tx>
          <c:spPr>
            <a:solidFill>
              <a:srgbClr val="1F3B7A"/>
            </a:solidFill>
            <a:ln>
              <a:noFill/>
            </a:ln>
            <a:effectLst/>
          </c:spPr>
          <c:invertIfNegative val="0"/>
          <c:cat>
            <c:strRef>
              <c:f>Sheet1!$A$2:$A$6</c:f>
              <c:strCache>
                <c:ptCount val="5"/>
                <c:pt idx="0">
                  <c:v>Black</c:v>
                </c:pt>
                <c:pt idx="1">
                  <c:v>Hispanic</c:v>
                </c:pt>
                <c:pt idx="2">
                  <c:v>Asian</c:v>
                </c:pt>
                <c:pt idx="3">
                  <c:v>Other Race or Multiple Races</c:v>
                </c:pt>
                <c:pt idx="4">
                  <c:v>White</c:v>
                </c:pt>
              </c:strCache>
            </c:strRef>
          </c:cat>
          <c:val>
            <c:numRef>
              <c:f>Sheet1!$B$2:$B$6</c:f>
              <c:numCache>
                <c:formatCode>#,##0.0</c:formatCode>
                <c:ptCount val="5"/>
                <c:pt idx="0">
                  <c:v>35.200000000000003</c:v>
                </c:pt>
                <c:pt idx="1">
                  <c:v>27.6</c:v>
                </c:pt>
                <c:pt idx="2">
                  <c:v>26.7</c:v>
                </c:pt>
                <c:pt idx="3">
                  <c:v>26.3</c:v>
                </c:pt>
                <c:pt idx="4">
                  <c:v>17.100000000000001</c:v>
                </c:pt>
              </c:numCache>
            </c:numRef>
          </c:val>
          <c:extLst>
            <c:ext xmlns:c16="http://schemas.microsoft.com/office/drawing/2014/chart" uri="{C3380CC4-5D6E-409C-BE32-E72D297353CC}">
              <c16:uniqueId val="{00000001-C5E6-4669-A8AB-5DCFB00A4A1C}"/>
            </c:ext>
          </c:extLst>
        </c:ser>
        <c:ser>
          <c:idx val="2"/>
          <c:order val="1"/>
          <c:tx>
            <c:strRef>
              <c:f>Sheet1!$C$1</c:f>
              <c:strCache>
                <c:ptCount val="1"/>
                <c:pt idx="0">
                  <c:v>Homeowners</c:v>
                </c:pt>
              </c:strCache>
            </c:strRef>
          </c:tx>
          <c:spPr>
            <a:solidFill>
              <a:srgbClr val="4EA7AF"/>
            </a:solidFill>
            <a:ln>
              <a:noFill/>
            </a:ln>
            <a:effectLst/>
          </c:spPr>
          <c:invertIfNegative val="0"/>
          <c:cat>
            <c:strRef>
              <c:f>Sheet1!$A$2:$A$6</c:f>
              <c:strCache>
                <c:ptCount val="5"/>
                <c:pt idx="0">
                  <c:v>Black</c:v>
                </c:pt>
                <c:pt idx="1">
                  <c:v>Hispanic</c:v>
                </c:pt>
                <c:pt idx="2">
                  <c:v>Asian</c:v>
                </c:pt>
                <c:pt idx="3">
                  <c:v>Other Race or Multiple Races</c:v>
                </c:pt>
                <c:pt idx="4">
                  <c:v>White</c:v>
                </c:pt>
              </c:strCache>
            </c:strRef>
          </c:cat>
          <c:val>
            <c:numRef>
              <c:f>Sheet1!$C$2:$C$6</c:f>
              <c:numCache>
                <c:formatCode>#,##0.0</c:formatCode>
                <c:ptCount val="5"/>
                <c:pt idx="0">
                  <c:v>29.1</c:v>
                </c:pt>
                <c:pt idx="1">
                  <c:v>29.7</c:v>
                </c:pt>
                <c:pt idx="2">
                  <c:v>24.6</c:v>
                </c:pt>
                <c:pt idx="3">
                  <c:v>30.8</c:v>
                </c:pt>
                <c:pt idx="4">
                  <c:v>19.5</c:v>
                </c:pt>
              </c:numCache>
            </c:numRef>
          </c:val>
          <c:extLst>
            <c:ext xmlns:c16="http://schemas.microsoft.com/office/drawing/2014/chart" uri="{C3380CC4-5D6E-409C-BE32-E72D297353CC}">
              <c16:uniqueId val="{00000002-C347-44D6-B583-CDDE753BDE27}"/>
            </c:ext>
          </c:extLst>
        </c:ser>
        <c:dLbls>
          <c:showLegendKey val="0"/>
          <c:showVal val="0"/>
          <c:showCatName val="0"/>
          <c:showSerName val="0"/>
          <c:showPercent val="0"/>
          <c:showBubbleSize val="0"/>
        </c:dLbls>
        <c:gapWidth val="100"/>
        <c:axId val="2723360"/>
        <c:axId val="2725552"/>
      </c:barChart>
      <c:catAx>
        <c:axId val="27233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r>
                  <a:rPr lang="en-US" sz="1400" b="1">
                    <a:solidFill>
                      <a:schemeClr val="tx1">
                        <a:lumMod val="50000"/>
                      </a:schemeClr>
                    </a:solidFill>
                  </a:rPr>
                  <a:t>Race/Ethnicity</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0"/>
          <c:y val="0.92169908248648402"/>
          <c:w val="0.21033093344803214"/>
          <c:h val="6.12069004194988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sz="1400" b="1">
                <a:solidFill>
                  <a:schemeClr val="tx1">
                    <a:lumMod val="50000"/>
                  </a:schemeClr>
                </a:solidFill>
              </a:rPr>
              <a:t>Share of Households</a:t>
            </a:r>
            <a:r>
              <a:rPr lang="en-US" sz="1400" b="1" baseline="0">
                <a:solidFill>
                  <a:schemeClr val="tx1">
                    <a:lumMod val="50000"/>
                  </a:schemeClr>
                </a:solidFill>
              </a:rPr>
              <a:t> Behind on Housing Payments </a:t>
            </a:r>
            <a:r>
              <a:rPr lang="en-US" sz="1400" b="1">
                <a:solidFill>
                  <a:schemeClr val="tx1">
                    <a:lumMod val="50000"/>
                  </a:schemeClr>
                </a:solidFill>
              </a:rPr>
              <a:t>(Percent)</a:t>
            </a:r>
          </a:p>
        </c:rich>
      </c:tx>
      <c:layout>
        <c:manualLayout>
          <c:xMode val="edge"/>
          <c:yMode val="edge"/>
          <c:x val="0"/>
          <c:y val="1.737286290417270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3.3057119575672034E-2"/>
          <c:y val="0.10651024098349555"/>
          <c:w val="0.95486492269718004"/>
          <c:h val="0.67176278244866627"/>
        </c:manualLayout>
      </c:layout>
      <c:barChart>
        <c:barDir val="col"/>
        <c:grouping val="clustered"/>
        <c:varyColors val="0"/>
        <c:ser>
          <c:idx val="0"/>
          <c:order val="0"/>
          <c:tx>
            <c:strRef>
              <c:f>Sheet1!$A$2</c:f>
              <c:strCache>
                <c:ptCount val="1"/>
                <c:pt idx="0">
                  <c:v>Renters</c:v>
                </c:pt>
              </c:strCache>
            </c:strRef>
          </c:tx>
          <c:spPr>
            <a:solidFill>
              <a:srgbClr val="1F3B7A"/>
            </a:solidFill>
            <a:ln>
              <a:noFill/>
            </a:ln>
            <a:effectLst/>
          </c:spPr>
          <c:invertIfNegative val="0"/>
          <c:cat>
            <c:strRef>
              <c:f>Sheet1!$B$1:$F$1</c:f>
              <c:strCache>
                <c:ptCount val="5"/>
                <c:pt idx="0">
                  <c:v>Black</c:v>
                </c:pt>
                <c:pt idx="1">
                  <c:v>Hispanic</c:v>
                </c:pt>
                <c:pt idx="2">
                  <c:v>Asian</c:v>
                </c:pt>
                <c:pt idx="3">
                  <c:v>White</c:v>
                </c:pt>
                <c:pt idx="4">
                  <c:v>All</c:v>
                </c:pt>
              </c:strCache>
            </c:strRef>
          </c:cat>
          <c:val>
            <c:numRef>
              <c:f>Sheet1!$B$2:$F$2</c:f>
              <c:numCache>
                <c:formatCode>General</c:formatCode>
                <c:ptCount val="5"/>
                <c:pt idx="0">
                  <c:v>29</c:v>
                </c:pt>
                <c:pt idx="1">
                  <c:v>21</c:v>
                </c:pt>
                <c:pt idx="2">
                  <c:v>18</c:v>
                </c:pt>
                <c:pt idx="3">
                  <c:v>11</c:v>
                </c:pt>
                <c:pt idx="4">
                  <c:v>17</c:v>
                </c:pt>
              </c:numCache>
            </c:numRef>
          </c:val>
          <c:extLst>
            <c:ext xmlns:c16="http://schemas.microsoft.com/office/drawing/2014/chart" uri="{C3380CC4-5D6E-409C-BE32-E72D297353CC}">
              <c16:uniqueId val="{00000000-ACD3-42C6-BDD4-62847C3CF1AB}"/>
            </c:ext>
          </c:extLst>
        </c:ser>
        <c:ser>
          <c:idx val="1"/>
          <c:order val="1"/>
          <c:tx>
            <c:strRef>
              <c:f>Sheet1!$A$3</c:f>
              <c:strCache>
                <c:ptCount val="1"/>
                <c:pt idx="0">
                  <c:v>Homeowners</c:v>
                </c:pt>
              </c:strCache>
            </c:strRef>
          </c:tx>
          <c:spPr>
            <a:solidFill>
              <a:srgbClr val="4EA7AF"/>
            </a:solidFill>
            <a:ln>
              <a:noFill/>
            </a:ln>
            <a:effectLst/>
          </c:spPr>
          <c:invertIfNegative val="0"/>
          <c:cat>
            <c:strRef>
              <c:f>Sheet1!$B$1:$F$1</c:f>
              <c:strCache>
                <c:ptCount val="5"/>
                <c:pt idx="0">
                  <c:v>Black</c:v>
                </c:pt>
                <c:pt idx="1">
                  <c:v>Hispanic</c:v>
                </c:pt>
                <c:pt idx="2">
                  <c:v>Asian</c:v>
                </c:pt>
                <c:pt idx="3">
                  <c:v>White</c:v>
                </c:pt>
                <c:pt idx="4">
                  <c:v>All</c:v>
                </c:pt>
              </c:strCache>
            </c:strRef>
          </c:cat>
          <c:val>
            <c:numRef>
              <c:f>Sheet1!$B$3:$F$3</c:f>
              <c:numCache>
                <c:formatCode>General</c:formatCode>
                <c:ptCount val="5"/>
                <c:pt idx="0">
                  <c:v>17</c:v>
                </c:pt>
                <c:pt idx="1">
                  <c:v>16</c:v>
                </c:pt>
                <c:pt idx="2">
                  <c:v>16</c:v>
                </c:pt>
                <c:pt idx="3">
                  <c:v>7</c:v>
                </c:pt>
                <c:pt idx="4">
                  <c:v>9</c:v>
                </c:pt>
              </c:numCache>
            </c:numRef>
          </c:val>
          <c:extLst>
            <c:ext xmlns:c16="http://schemas.microsoft.com/office/drawing/2014/chart" uri="{C3380CC4-5D6E-409C-BE32-E72D297353CC}">
              <c16:uniqueId val="{00000001-ACD3-42C6-BDD4-62847C3CF1AB}"/>
            </c:ext>
          </c:extLst>
        </c:ser>
        <c:dLbls>
          <c:showLegendKey val="0"/>
          <c:showVal val="0"/>
          <c:showCatName val="0"/>
          <c:showSerName val="0"/>
          <c:showPercent val="0"/>
          <c:showBubbleSize val="0"/>
        </c:dLbls>
        <c:gapWidth val="50"/>
        <c:axId val="342992816"/>
        <c:axId val="342993472"/>
      </c:barChart>
      <c:catAx>
        <c:axId val="34299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42993472"/>
        <c:crosses val="autoZero"/>
        <c:auto val="1"/>
        <c:lblAlgn val="ctr"/>
        <c:lblOffset val="100"/>
        <c:noMultiLvlLbl val="0"/>
      </c:catAx>
      <c:valAx>
        <c:axId val="34299347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42992816"/>
        <c:crosses val="autoZero"/>
        <c:crossBetween val="between"/>
      </c:valAx>
      <c:spPr>
        <a:noFill/>
        <a:ln>
          <a:noFill/>
        </a:ln>
        <a:effectLst/>
      </c:spPr>
    </c:plotArea>
    <c:legend>
      <c:legendPos val="b"/>
      <c:layout>
        <c:manualLayout>
          <c:xMode val="edge"/>
          <c:yMode val="edge"/>
          <c:x val="6.5386967996007822E-4"/>
          <c:y val="0.93779466324802774"/>
          <c:w val="0.21033093344803214"/>
          <c:h val="6.2205336751972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r>
              <a:rPr lang="en-US"/>
              <a:t>Share of Households Reporting EIP Expenditures in Each Category </a:t>
            </a:r>
            <a:r>
              <a:rPr lang="en-US" baseline="0"/>
              <a:t>(Percent)</a:t>
            </a:r>
            <a:endParaRPr lang="en-US"/>
          </a:p>
        </c:rich>
      </c:tx>
      <c:layout>
        <c:manualLayout>
          <c:xMode val="edge"/>
          <c:yMode val="edge"/>
          <c:x val="4.9190227834202587E-3"/>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67938882046293E-2"/>
          <c:y val="0.10019311113009854"/>
          <c:w val="0.92651553430363676"/>
          <c:h val="0.65505147086129845"/>
        </c:manualLayout>
      </c:layout>
      <c:barChart>
        <c:barDir val="col"/>
        <c:grouping val="clustered"/>
        <c:varyColors val="0"/>
        <c:ser>
          <c:idx val="0"/>
          <c:order val="0"/>
          <c:tx>
            <c:strRef>
              <c:f>Sheet1!$B$1</c:f>
              <c:strCache>
                <c:ptCount val="1"/>
                <c:pt idx="0">
                  <c:v>Low-Income Households</c:v>
                </c:pt>
              </c:strCache>
            </c:strRef>
          </c:tx>
          <c:spPr>
            <a:solidFill>
              <a:srgbClr val="1F3B7A"/>
            </a:solidFill>
            <a:ln>
              <a:noFill/>
            </a:ln>
            <a:effectLst/>
          </c:spPr>
          <c:invertIfNegative val="0"/>
          <c:cat>
            <c:strRef>
              <c:f>Sheet1!$A$2:$A$7</c:f>
              <c:strCache>
                <c:ptCount val="6"/>
                <c:pt idx="0">
                  <c:v>Food</c:v>
                </c:pt>
                <c:pt idx="1">
                  <c:v>Utilities</c:v>
                </c:pt>
                <c:pt idx="2">
                  <c:v>Housing Payments</c:v>
                </c:pt>
                <c:pt idx="3">
                  <c:v>Debt</c:v>
                </c:pt>
                <c:pt idx="4">
                  <c:v>Vehicle</c:v>
                </c:pt>
                <c:pt idx="5">
                  <c:v>Savings</c:v>
                </c:pt>
              </c:strCache>
            </c:strRef>
          </c:cat>
          <c:val>
            <c:numRef>
              <c:f>Sheet1!$B$2:$B$7</c:f>
              <c:numCache>
                <c:formatCode>0.0</c:formatCode>
                <c:ptCount val="6"/>
                <c:pt idx="0">
                  <c:v>63.1</c:v>
                </c:pt>
                <c:pt idx="1">
                  <c:v>56.000000000000007</c:v>
                </c:pt>
                <c:pt idx="2">
                  <c:v>52.6</c:v>
                </c:pt>
                <c:pt idx="3">
                  <c:v>26.200000000000003</c:v>
                </c:pt>
                <c:pt idx="4">
                  <c:v>20.8</c:v>
                </c:pt>
                <c:pt idx="5">
                  <c:v>10.199999999999999</c:v>
                </c:pt>
              </c:numCache>
            </c:numRef>
          </c:val>
          <c:extLst>
            <c:ext xmlns:c16="http://schemas.microsoft.com/office/drawing/2014/chart" uri="{C3380CC4-5D6E-409C-BE32-E72D297353CC}">
              <c16:uniqueId val="{00000000-C347-44D6-B583-CDDE753BDE27}"/>
            </c:ext>
          </c:extLst>
        </c:ser>
        <c:ser>
          <c:idx val="1"/>
          <c:order val="1"/>
          <c:tx>
            <c:strRef>
              <c:f>Sheet1!$C$1</c:f>
              <c:strCache>
                <c:ptCount val="1"/>
                <c:pt idx="0">
                  <c:v>All Other Households</c:v>
                </c:pt>
              </c:strCache>
            </c:strRef>
          </c:tx>
          <c:spPr>
            <a:solidFill>
              <a:srgbClr val="4EA7AF"/>
            </a:solidFill>
            <a:ln>
              <a:noFill/>
            </a:ln>
            <a:effectLst/>
          </c:spPr>
          <c:invertIfNegative val="0"/>
          <c:cat>
            <c:strRef>
              <c:f>Sheet1!$A$2:$A$7</c:f>
              <c:strCache>
                <c:ptCount val="6"/>
                <c:pt idx="0">
                  <c:v>Food</c:v>
                </c:pt>
                <c:pt idx="1">
                  <c:v>Utilities</c:v>
                </c:pt>
                <c:pt idx="2">
                  <c:v>Housing Payments</c:v>
                </c:pt>
                <c:pt idx="3">
                  <c:v>Debt</c:v>
                </c:pt>
                <c:pt idx="4">
                  <c:v>Vehicle</c:v>
                </c:pt>
                <c:pt idx="5">
                  <c:v>Savings</c:v>
                </c:pt>
              </c:strCache>
            </c:strRef>
          </c:cat>
          <c:val>
            <c:numRef>
              <c:f>Sheet1!$C$2:$C$7</c:f>
              <c:numCache>
                <c:formatCode>0.0</c:formatCode>
                <c:ptCount val="6"/>
                <c:pt idx="0">
                  <c:v>49.5</c:v>
                </c:pt>
                <c:pt idx="1">
                  <c:v>37.6</c:v>
                </c:pt>
                <c:pt idx="2">
                  <c:v>37.1</c:v>
                </c:pt>
                <c:pt idx="3">
                  <c:v>34.599999999999994</c:v>
                </c:pt>
                <c:pt idx="4">
                  <c:v>18.7</c:v>
                </c:pt>
                <c:pt idx="5">
                  <c:v>20.5</c:v>
                </c:pt>
              </c:numCache>
            </c:numRef>
          </c:val>
          <c:extLst>
            <c:ext xmlns:c16="http://schemas.microsoft.com/office/drawing/2014/chart" uri="{C3380CC4-5D6E-409C-BE32-E72D297353CC}">
              <c16:uniqueId val="{00000001-C347-44D6-B583-CDDE753BDE27}"/>
            </c:ext>
          </c:extLst>
        </c:ser>
        <c:dLbls>
          <c:showLegendKey val="0"/>
          <c:showVal val="0"/>
          <c:showCatName val="0"/>
          <c:showSerName val="0"/>
          <c:showPercent val="0"/>
          <c:showBubbleSize val="0"/>
        </c:dLbls>
        <c:gapWidth val="100"/>
        <c:axId val="2723360"/>
        <c:axId val="2725552"/>
      </c:barChart>
      <c:catAx>
        <c:axId val="2723360"/>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spPr>
        <a:noFill/>
        <a:ln>
          <a:noFill/>
        </a:ln>
        <a:effectLst/>
      </c:spPr>
    </c:plotArea>
    <c:legend>
      <c:legendPos val="b"/>
      <c:layout>
        <c:manualLayout>
          <c:xMode val="edge"/>
          <c:yMode val="edge"/>
          <c:x val="9.5661693705721685E-4"/>
          <c:y val="0.93745418100742872"/>
          <c:w val="0.42639396248652434"/>
          <c:h val="6.25458189925713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r>
              <a:rPr lang="en-US"/>
              <a:t>Share of Households (Percent)</a:t>
            </a:r>
          </a:p>
        </c:rich>
      </c:tx>
      <c:layout>
        <c:manualLayout>
          <c:xMode val="edge"/>
          <c:yMode val="edge"/>
          <c:x val="1.1506999725500981E-2"/>
          <c:y val="1.812688821752266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5.0056776065435703E-2"/>
          <c:y val="0.136739012679987"/>
          <c:w val="0.93342058798637895"/>
          <c:h val="0.58995490948246854"/>
        </c:manualLayout>
      </c:layout>
      <c:barChart>
        <c:barDir val="col"/>
        <c:grouping val="clustered"/>
        <c:varyColors val="0"/>
        <c:ser>
          <c:idx val="0"/>
          <c:order val="0"/>
          <c:tx>
            <c:v>Moderately Burdened Renters</c:v>
          </c:tx>
          <c:spPr>
            <a:solidFill>
              <a:srgbClr val="4EA7AF"/>
            </a:solidFill>
            <a:ln>
              <a:noFill/>
            </a:ln>
            <a:effectLst/>
          </c:spPr>
          <c:invertIfNegative val="0"/>
          <c:cat>
            <c:strRef>
              <c:f>Sheet1!$B$1:$E$1</c:f>
              <c:strCache>
                <c:ptCount val="4"/>
                <c:pt idx="0">
                  <c:v> Under $25,000</c:v>
                </c:pt>
                <c:pt idx="1">
                  <c:v>$25,000–49,999</c:v>
                </c:pt>
                <c:pt idx="2">
                  <c:v>$50,000–74,999</c:v>
                </c:pt>
                <c:pt idx="3">
                  <c:v>$75,000 and Over</c:v>
                </c:pt>
              </c:strCache>
            </c:strRef>
          </c:cat>
          <c:val>
            <c:numRef>
              <c:f>Sheet1!$B$2:$E$2</c:f>
              <c:numCache>
                <c:formatCode>General</c:formatCode>
                <c:ptCount val="4"/>
                <c:pt idx="0">
                  <c:v>81.899999999999991</c:v>
                </c:pt>
                <c:pt idx="1">
                  <c:v>57.8</c:v>
                </c:pt>
                <c:pt idx="2">
                  <c:v>25.7</c:v>
                </c:pt>
                <c:pt idx="3">
                  <c:v>6.8000000000000007</c:v>
                </c:pt>
              </c:numCache>
            </c:numRef>
          </c:val>
          <c:extLst>
            <c:ext xmlns:c16="http://schemas.microsoft.com/office/drawing/2014/chart" uri="{C3380CC4-5D6E-409C-BE32-E72D297353CC}">
              <c16:uniqueId val="{00000000-C347-44D6-B583-CDDE753BDE27}"/>
            </c:ext>
          </c:extLst>
        </c:ser>
        <c:ser>
          <c:idx val="2"/>
          <c:order val="2"/>
          <c:tx>
            <c:v>Moderately Burdened Homeowners</c:v>
          </c:tx>
          <c:spPr>
            <a:solidFill>
              <a:srgbClr val="9FCC46"/>
            </a:solidFill>
            <a:ln>
              <a:noFill/>
            </a:ln>
            <a:effectLst/>
          </c:spPr>
          <c:invertIfNegative val="0"/>
          <c:cat>
            <c:strRef>
              <c:f>Sheet1!$B$1:$E$1</c:f>
              <c:strCache>
                <c:ptCount val="4"/>
                <c:pt idx="0">
                  <c:v> Under $25,000</c:v>
                </c:pt>
                <c:pt idx="1">
                  <c:v>$25,000–49,999</c:v>
                </c:pt>
                <c:pt idx="2">
                  <c:v>$50,000–74,999</c:v>
                </c:pt>
                <c:pt idx="3">
                  <c:v>$75,000 and Over</c:v>
                </c:pt>
              </c:strCache>
            </c:strRef>
          </c:cat>
          <c:val>
            <c:numRef>
              <c:f>Sheet1!$B$4:$E$4</c:f>
              <c:numCache>
                <c:formatCode>General</c:formatCode>
                <c:ptCount val="4"/>
                <c:pt idx="0">
                  <c:v>69.3</c:v>
                </c:pt>
                <c:pt idx="1">
                  <c:v>36.4</c:v>
                </c:pt>
                <c:pt idx="2">
                  <c:v>21</c:v>
                </c:pt>
                <c:pt idx="3">
                  <c:v>6.4</c:v>
                </c:pt>
              </c:numCache>
            </c:numRef>
          </c:val>
          <c:extLst>
            <c:ext xmlns:c16="http://schemas.microsoft.com/office/drawing/2014/chart" uri="{C3380CC4-5D6E-409C-BE32-E72D297353CC}">
              <c16:uniqueId val="{00000001-2870-6245-AC67-47E5E1831A7E}"/>
            </c:ext>
          </c:extLst>
        </c:ser>
        <c:dLbls>
          <c:showLegendKey val="0"/>
          <c:showVal val="0"/>
          <c:showCatName val="0"/>
          <c:showSerName val="0"/>
          <c:showPercent val="0"/>
          <c:showBubbleSize val="0"/>
        </c:dLbls>
        <c:gapWidth val="100"/>
        <c:axId val="2723360"/>
        <c:axId val="2725552"/>
      </c:barChart>
      <c:barChart>
        <c:barDir val="col"/>
        <c:grouping val="clustered"/>
        <c:varyColors val="0"/>
        <c:ser>
          <c:idx val="1"/>
          <c:order val="1"/>
          <c:tx>
            <c:v>Severely Burdened Renters</c:v>
          </c:tx>
          <c:spPr>
            <a:solidFill>
              <a:srgbClr val="1F3B7A"/>
            </a:solidFill>
            <a:ln>
              <a:noFill/>
            </a:ln>
            <a:effectLst/>
          </c:spPr>
          <c:invertIfNegative val="0"/>
          <c:cat>
            <c:strRef>
              <c:f>Sheet1!$B$1:$E$1</c:f>
              <c:strCache>
                <c:ptCount val="4"/>
                <c:pt idx="0">
                  <c:v> Under $25,000</c:v>
                </c:pt>
                <c:pt idx="1">
                  <c:v>$25,000–49,999</c:v>
                </c:pt>
                <c:pt idx="2">
                  <c:v>$50,000–74,999</c:v>
                </c:pt>
                <c:pt idx="3">
                  <c:v>$75,000 and Over</c:v>
                </c:pt>
              </c:strCache>
            </c:strRef>
          </c:cat>
          <c:val>
            <c:numRef>
              <c:f>Sheet1!$B$3:$E$3</c:f>
              <c:numCache>
                <c:formatCode>General</c:formatCode>
                <c:ptCount val="4"/>
                <c:pt idx="0">
                  <c:v>62.2</c:v>
                </c:pt>
                <c:pt idx="1">
                  <c:v>16.900000000000002</c:v>
                </c:pt>
                <c:pt idx="2">
                  <c:v>3.3000000000000003</c:v>
                </c:pt>
                <c:pt idx="3">
                  <c:v>0.3</c:v>
                </c:pt>
              </c:numCache>
            </c:numRef>
          </c:val>
          <c:extLst>
            <c:ext xmlns:c16="http://schemas.microsoft.com/office/drawing/2014/chart" uri="{C3380CC4-5D6E-409C-BE32-E72D297353CC}">
              <c16:uniqueId val="{00000001-C347-44D6-B583-CDDE753BDE27}"/>
            </c:ext>
          </c:extLst>
        </c:ser>
        <c:ser>
          <c:idx val="3"/>
          <c:order val="3"/>
          <c:tx>
            <c:v>Severely Burdened Homeowners</c:v>
          </c:tx>
          <c:spPr>
            <a:solidFill>
              <a:srgbClr val="105F54"/>
            </a:solidFill>
            <a:ln>
              <a:noFill/>
            </a:ln>
            <a:effectLst/>
          </c:spPr>
          <c:invertIfNegative val="0"/>
          <c:cat>
            <c:strRef>
              <c:f>Sheet1!$B$1:$E$1</c:f>
              <c:strCache>
                <c:ptCount val="4"/>
                <c:pt idx="0">
                  <c:v> Under $25,000</c:v>
                </c:pt>
                <c:pt idx="1">
                  <c:v>$25,000–49,999</c:v>
                </c:pt>
                <c:pt idx="2">
                  <c:v>$50,000–74,999</c:v>
                </c:pt>
                <c:pt idx="3">
                  <c:v>$75,000 and Over</c:v>
                </c:pt>
              </c:strCache>
            </c:strRef>
          </c:cat>
          <c:val>
            <c:numRef>
              <c:f>Sheet1!$B$5:$E$5</c:f>
              <c:numCache>
                <c:formatCode>General</c:formatCode>
                <c:ptCount val="4"/>
                <c:pt idx="0">
                  <c:v>49.3</c:v>
                </c:pt>
                <c:pt idx="1">
                  <c:v>13</c:v>
                </c:pt>
                <c:pt idx="2">
                  <c:v>4.3</c:v>
                </c:pt>
                <c:pt idx="3">
                  <c:v>0.8</c:v>
                </c:pt>
              </c:numCache>
            </c:numRef>
          </c:val>
          <c:extLst>
            <c:ext xmlns:c16="http://schemas.microsoft.com/office/drawing/2014/chart" uri="{C3380CC4-5D6E-409C-BE32-E72D297353CC}">
              <c16:uniqueId val="{00000002-2870-6245-AC67-47E5E1831A7E}"/>
            </c:ext>
          </c:extLst>
        </c:ser>
        <c:dLbls>
          <c:showLegendKey val="0"/>
          <c:showVal val="0"/>
          <c:showCatName val="0"/>
          <c:showSerName val="0"/>
          <c:showPercent val="0"/>
          <c:showBubbleSize val="0"/>
        </c:dLbls>
        <c:gapWidth val="100"/>
        <c:axId val="81093039"/>
        <c:axId val="87420831"/>
      </c:barChart>
      <c:catAx>
        <c:axId val="272336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50000"/>
                      </a:schemeClr>
                    </a:solidFill>
                    <a:latin typeface="+mn-lt"/>
                    <a:ea typeface="+mn-ea"/>
                    <a:cs typeface="+mn-cs"/>
                  </a:defRPr>
                </a:pPr>
                <a:r>
                  <a:rPr lang="en-US" sz="1600" b="1">
                    <a:solidFill>
                      <a:schemeClr val="tx1">
                        <a:lumMod val="50000"/>
                      </a:schemeClr>
                    </a:solidFill>
                  </a:rPr>
                  <a:t>Household Income</a:t>
                </a:r>
              </a:p>
            </c:rich>
          </c:tx>
          <c:layout>
            <c:manualLayout>
              <c:xMode val="edge"/>
              <c:yMode val="edge"/>
              <c:x val="0.44378877839281883"/>
              <c:y val="0.8052977993135473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5552"/>
        <c:crosses val="autoZero"/>
        <c:auto val="1"/>
        <c:lblAlgn val="ctr"/>
        <c:lblOffset val="100"/>
        <c:noMultiLvlLbl val="0"/>
      </c:catAx>
      <c:valAx>
        <c:axId val="2725552"/>
        <c:scaling>
          <c:orientation val="minMax"/>
        </c:scaling>
        <c:delete val="0"/>
        <c:axPos val="l"/>
        <c:majorGridlines>
          <c:spPr>
            <a:ln w="6350" cap="flat" cmpd="sng" algn="ctr">
              <a:solidFill>
                <a:schemeClr val="tx1">
                  <a:lumMod val="40000"/>
                  <a:lumOff val="60000"/>
                </a:schemeClr>
              </a:solidFill>
              <a:prstDash val="dash"/>
              <a:round/>
            </a:ln>
            <a:effectLst/>
          </c:spPr>
        </c:majorGridlines>
        <c:numFmt formatCode="General"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723360"/>
        <c:crosses val="autoZero"/>
        <c:crossBetween val="between"/>
      </c:valAx>
      <c:valAx>
        <c:axId val="87420831"/>
        <c:scaling>
          <c:orientation val="minMax"/>
        </c:scaling>
        <c:delete val="1"/>
        <c:axPos val="r"/>
        <c:numFmt formatCode="General" sourceLinked="1"/>
        <c:majorTickMark val="out"/>
        <c:minorTickMark val="none"/>
        <c:tickLblPos val="nextTo"/>
        <c:crossAx val="81093039"/>
        <c:crosses val="max"/>
        <c:crossBetween val="between"/>
      </c:valAx>
      <c:catAx>
        <c:axId val="81093039"/>
        <c:scaling>
          <c:orientation val="minMax"/>
        </c:scaling>
        <c:delete val="1"/>
        <c:axPos val="b"/>
        <c:numFmt formatCode="General" sourceLinked="1"/>
        <c:majorTickMark val="out"/>
        <c:minorTickMark val="none"/>
        <c:tickLblPos val="nextTo"/>
        <c:crossAx val="87420831"/>
        <c:crosses val="autoZero"/>
        <c:auto val="1"/>
        <c:lblAlgn val="ctr"/>
        <c:lblOffset val="100"/>
        <c:noMultiLvlLbl val="0"/>
      </c:catAx>
      <c:spPr>
        <a:noFill/>
        <a:ln>
          <a:noFill/>
        </a:ln>
        <a:effectLst/>
      </c:spPr>
    </c:plotArea>
    <c:legend>
      <c:legendPos val="b"/>
      <c:layout>
        <c:manualLayout>
          <c:xMode val="edge"/>
          <c:yMode val="edge"/>
          <c:x val="6.5992162728218577E-4"/>
          <c:y val="0.87749287749287752"/>
          <c:w val="0.5337897077990148"/>
          <c:h val="0.12096058505507327"/>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a:t>People Experiencing Unsheltered Homelessness (Thousands)</a:t>
            </a:r>
          </a:p>
        </c:rich>
      </c:tx>
      <c:layout>
        <c:manualLayout>
          <c:xMode val="edge"/>
          <c:yMode val="edge"/>
          <c:x val="1.7844598961226434E-4"/>
          <c:y val="1.1592525293312693E-2"/>
        </c:manualLayout>
      </c:layout>
      <c:overlay val="0"/>
    </c:title>
    <c:autoTitleDeleted val="0"/>
    <c:plotArea>
      <c:layout>
        <c:manualLayout>
          <c:layoutTarget val="inner"/>
          <c:xMode val="edge"/>
          <c:yMode val="edge"/>
          <c:x val="5.3905386449257665E-2"/>
          <c:y val="0.11406610102458634"/>
          <c:w val="0.90132377702032362"/>
          <c:h val="0.65074697908232326"/>
        </c:manualLayout>
      </c:layout>
      <c:barChart>
        <c:barDir val="col"/>
        <c:grouping val="stacked"/>
        <c:varyColors val="0"/>
        <c:ser>
          <c:idx val="0"/>
          <c:order val="0"/>
          <c:tx>
            <c:strRef>
              <c:f>Sheet1!$B$1</c:f>
              <c:strCache>
                <c:ptCount val="1"/>
                <c:pt idx="0">
                  <c:v>Individuals</c:v>
                </c:pt>
              </c:strCache>
            </c:strRef>
          </c:tx>
          <c:spPr>
            <a:solidFill>
              <a:srgbClr val="1F3B7A"/>
            </a:solidFill>
          </c:spPr>
          <c:invertIfNegative val="0"/>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#,##0</c:formatCode>
                <c:ptCount val="6"/>
                <c:pt idx="0">
                  <c:v>152806</c:v>
                </c:pt>
                <c:pt idx="1">
                  <c:v>157204</c:v>
                </c:pt>
                <c:pt idx="2">
                  <c:v>173441</c:v>
                </c:pt>
                <c:pt idx="3">
                  <c:v>178077</c:v>
                </c:pt>
                <c:pt idx="4">
                  <c:v>196514</c:v>
                </c:pt>
                <c:pt idx="5">
                  <c:v>209413</c:v>
                </c:pt>
              </c:numCache>
            </c:numRef>
          </c:val>
          <c:extLst>
            <c:ext xmlns:c16="http://schemas.microsoft.com/office/drawing/2014/chart" uri="{C3380CC4-5D6E-409C-BE32-E72D297353CC}">
              <c16:uniqueId val="{00000000-A13C-4E5E-B5F3-031966C02762}"/>
            </c:ext>
          </c:extLst>
        </c:ser>
        <c:ser>
          <c:idx val="1"/>
          <c:order val="1"/>
          <c:tx>
            <c:strRef>
              <c:f>Sheet1!$C$1</c:f>
              <c:strCache>
                <c:ptCount val="1"/>
                <c:pt idx="0">
                  <c:v>People in Families with Children</c:v>
                </c:pt>
              </c:strCache>
            </c:strRef>
          </c:tx>
          <c:spPr>
            <a:solidFill>
              <a:srgbClr val="4EA7AF"/>
            </a:solidFill>
            <a:ln w="38100"/>
          </c:spPr>
          <c:invertIfNegative val="0"/>
          <c:cat>
            <c:numRef>
              <c:f>Sheet1!$A$2:$A$7</c:f>
              <c:numCache>
                <c:formatCode>General</c:formatCode>
                <c:ptCount val="6"/>
                <c:pt idx="0">
                  <c:v>2015</c:v>
                </c:pt>
                <c:pt idx="1">
                  <c:v>2016</c:v>
                </c:pt>
                <c:pt idx="2">
                  <c:v>2017</c:v>
                </c:pt>
                <c:pt idx="3">
                  <c:v>2018</c:v>
                </c:pt>
                <c:pt idx="4">
                  <c:v>2019</c:v>
                </c:pt>
                <c:pt idx="5">
                  <c:v>2020</c:v>
                </c:pt>
              </c:numCache>
            </c:numRef>
          </c:cat>
          <c:val>
            <c:numRef>
              <c:f>Sheet1!$C$2:$C$7</c:f>
              <c:numCache>
                <c:formatCode>#,##0</c:formatCode>
                <c:ptCount val="6"/>
                <c:pt idx="0">
                  <c:v>20462</c:v>
                </c:pt>
                <c:pt idx="1">
                  <c:v>19153</c:v>
                </c:pt>
                <c:pt idx="2">
                  <c:v>16688</c:v>
                </c:pt>
                <c:pt idx="3">
                  <c:v>16390</c:v>
                </c:pt>
                <c:pt idx="4">
                  <c:v>14779</c:v>
                </c:pt>
                <c:pt idx="5">
                  <c:v>16667</c:v>
                </c:pt>
              </c:numCache>
            </c:numRef>
          </c:val>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gapWidth val="150"/>
        <c:overlap val="100"/>
        <c:axId val="-2059001504"/>
        <c:axId val="-2058999456"/>
      </c:bar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275000"/>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25000"/>
        <c:dispUnits>
          <c:builtInUnit val="thousands"/>
        </c:dispUnits>
      </c:valAx>
    </c:plotArea>
    <c:legend>
      <c:legendPos val="b"/>
      <c:layout>
        <c:manualLayout>
          <c:xMode val="edge"/>
          <c:yMode val="edge"/>
          <c:x val="0"/>
          <c:y val="0.91606478677344827"/>
          <c:w val="0.46163329089765509"/>
          <c:h val="5.5445074572345883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a:t>Number of</a:t>
            </a:r>
            <a:r>
              <a:rPr lang="en-US" baseline="0"/>
              <a:t> Billion-Dollar </a:t>
            </a:r>
            <a:r>
              <a:rPr lang="en-US"/>
              <a:t>Disasters</a:t>
            </a:r>
          </a:p>
        </c:rich>
      </c:tx>
      <c:layout>
        <c:manualLayout>
          <c:xMode val="edge"/>
          <c:yMode val="edge"/>
          <c:x val="4.1944203509804963E-3"/>
          <c:y val="2.3022506085895247E-2"/>
        </c:manualLayout>
      </c:layout>
      <c:overlay val="0"/>
    </c:title>
    <c:autoTitleDeleted val="0"/>
    <c:plotArea>
      <c:layout>
        <c:manualLayout>
          <c:layoutTarget val="inner"/>
          <c:xMode val="edge"/>
          <c:yMode val="edge"/>
          <c:x val="4.1974381662931125E-2"/>
          <c:y val="0.12573817153599517"/>
          <c:w val="0.89458891139771402"/>
          <c:h val="0.67825753165651237"/>
        </c:manualLayout>
      </c:layout>
      <c:barChart>
        <c:barDir val="col"/>
        <c:grouping val="clustered"/>
        <c:varyColors val="0"/>
        <c:ser>
          <c:idx val="0"/>
          <c:order val="0"/>
          <c:tx>
            <c:strRef>
              <c:f>Sheet1!$B$1</c:f>
              <c:strCache>
                <c:ptCount val="1"/>
                <c:pt idx="0">
                  <c:v>Number of Billion-Dollar Disasters</c:v>
                </c:pt>
              </c:strCache>
            </c:strRef>
          </c:tx>
          <c:spPr>
            <a:solidFill>
              <a:srgbClr val="4EA7AF"/>
            </a:solidFill>
          </c:spPr>
          <c:invertIfNegative val="0"/>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Sheet1!$B$2:$B$22</c:f>
              <c:numCache>
                <c:formatCode>General</c:formatCode>
                <c:ptCount val="21"/>
                <c:pt idx="0">
                  <c:v>4</c:v>
                </c:pt>
                <c:pt idx="1">
                  <c:v>2</c:v>
                </c:pt>
                <c:pt idx="2">
                  <c:v>6</c:v>
                </c:pt>
                <c:pt idx="3">
                  <c:v>7</c:v>
                </c:pt>
                <c:pt idx="4">
                  <c:v>5</c:v>
                </c:pt>
                <c:pt idx="5">
                  <c:v>6</c:v>
                </c:pt>
                <c:pt idx="6">
                  <c:v>7</c:v>
                </c:pt>
                <c:pt idx="7">
                  <c:v>5</c:v>
                </c:pt>
                <c:pt idx="8">
                  <c:v>12</c:v>
                </c:pt>
                <c:pt idx="9">
                  <c:v>8</c:v>
                </c:pt>
                <c:pt idx="10">
                  <c:v>6</c:v>
                </c:pt>
                <c:pt idx="11">
                  <c:v>16</c:v>
                </c:pt>
                <c:pt idx="12">
                  <c:v>11</c:v>
                </c:pt>
                <c:pt idx="13">
                  <c:v>9</c:v>
                </c:pt>
                <c:pt idx="14">
                  <c:v>8</c:v>
                </c:pt>
                <c:pt idx="15">
                  <c:v>10</c:v>
                </c:pt>
                <c:pt idx="16">
                  <c:v>15</c:v>
                </c:pt>
                <c:pt idx="17">
                  <c:v>16</c:v>
                </c:pt>
                <c:pt idx="18">
                  <c:v>14</c:v>
                </c:pt>
                <c:pt idx="19">
                  <c:v>14</c:v>
                </c:pt>
                <c:pt idx="20">
                  <c:v>22</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50"/>
        <c:axId val="-2059001504"/>
        <c:axId val="-2058999456"/>
      </c:barChart>
      <c:lineChart>
        <c:grouping val="standard"/>
        <c:varyColors val="0"/>
        <c:ser>
          <c:idx val="2"/>
          <c:order val="1"/>
          <c:tx>
            <c:strRef>
              <c:f>Sheet1!$C$1</c:f>
              <c:strCache>
                <c:ptCount val="1"/>
                <c:pt idx="0">
                  <c:v>Homeowner Spending on Disaster Repairs (Right scale)</c:v>
                </c:pt>
              </c:strCache>
            </c:strRef>
          </c:tx>
          <c:spPr>
            <a:ln w="47625">
              <a:solidFill>
                <a:srgbClr val="1F3B7A"/>
              </a:solidFill>
            </a:ln>
          </c:spPr>
          <c:marker>
            <c:symbol val="none"/>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Sheet1!$C$2:$C$22</c:f>
              <c:numCache>
                <c:formatCode>0.0</c:formatCode>
                <c:ptCount val="21"/>
                <c:pt idx="0">
                  <c:v>8.1441624382658269</c:v>
                </c:pt>
                <c:pt idx="1">
                  <c:v>8.5303098679327753</c:v>
                </c:pt>
                <c:pt idx="2">
                  <c:v>6.4913498405654364</c:v>
                </c:pt>
                <c:pt idx="3">
                  <c:v>6.9034267475213378</c:v>
                </c:pt>
                <c:pt idx="4">
                  <c:v>12.392448252341483</c:v>
                </c:pt>
                <c:pt idx="5">
                  <c:v>13.597716135671179</c:v>
                </c:pt>
                <c:pt idx="6">
                  <c:v>16.090617957498132</c:v>
                </c:pt>
                <c:pt idx="7">
                  <c:v>15.255678017897495</c:v>
                </c:pt>
                <c:pt idx="8">
                  <c:v>13.531555737265204</c:v>
                </c:pt>
                <c:pt idx="9">
                  <c:v>11.700044350121946</c:v>
                </c:pt>
                <c:pt idx="10">
                  <c:v>13.69443101156341</c:v>
                </c:pt>
                <c:pt idx="11">
                  <c:v>14.115303534178668</c:v>
                </c:pt>
                <c:pt idx="12">
                  <c:v>16.678729518226149</c:v>
                </c:pt>
                <c:pt idx="13">
                  <c:v>17.874907318230612</c:v>
                </c:pt>
                <c:pt idx="14">
                  <c:v>11.261449452102648</c:v>
                </c:pt>
                <c:pt idx="15">
                  <c:v>11.814670272200763</c:v>
                </c:pt>
                <c:pt idx="16">
                  <c:v>13.777351615563118</c:v>
                </c:pt>
                <c:pt idx="17">
                  <c:v>14.468952240293776</c:v>
                </c:pt>
                <c:pt idx="18">
                  <c:v>25.386437616220078</c:v>
                </c:pt>
                <c:pt idx="19">
                  <c:v>25.632118949220917</c:v>
                </c:pt>
              </c:numCache>
            </c:numRef>
          </c:val>
          <c:smooth val="0"/>
          <c:extLst>
            <c:ext xmlns:c16="http://schemas.microsoft.com/office/drawing/2014/chart" uri="{C3380CC4-5D6E-409C-BE32-E72D297353CC}">
              <c16:uniqueId val="{00000002-E744-4048-9050-D20F75E9B948}"/>
            </c:ext>
          </c:extLst>
        </c:ser>
        <c:dLbls>
          <c:showLegendKey val="0"/>
          <c:showVal val="0"/>
          <c:showCatName val="0"/>
          <c:showSerName val="0"/>
          <c:showPercent val="0"/>
          <c:showBubbleSize val="0"/>
        </c:dLbls>
        <c:marker val="1"/>
        <c:smooth val="0"/>
        <c:axId val="78205103"/>
        <c:axId val="76780143"/>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tickLblSkip val="2"/>
        <c:noMultiLvlLbl val="0"/>
      </c:catAx>
      <c:valAx>
        <c:axId val="-2058999456"/>
        <c:scaling>
          <c:orientation val="minMax"/>
          <c:max val="30"/>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76780143"/>
        <c:scaling>
          <c:orientation val="minMax"/>
        </c:scaling>
        <c:delete val="0"/>
        <c:axPos val="r"/>
        <c:numFmt formatCode="0" sourceLinked="0"/>
        <c:majorTickMark val="out"/>
        <c:minorTickMark val="none"/>
        <c:tickLblPos val="nextTo"/>
        <c:txPr>
          <a:bodyPr/>
          <a:lstStyle/>
          <a:p>
            <a:pPr>
              <a:defRPr sz="1400">
                <a:solidFill>
                  <a:schemeClr val="tx1">
                    <a:lumMod val="50000"/>
                  </a:schemeClr>
                </a:solidFill>
              </a:defRPr>
            </a:pPr>
            <a:endParaRPr lang="en-US"/>
          </a:p>
        </c:txPr>
        <c:crossAx val="78205103"/>
        <c:crosses val="max"/>
        <c:crossBetween val="between"/>
      </c:valAx>
      <c:catAx>
        <c:axId val="78205103"/>
        <c:scaling>
          <c:orientation val="minMax"/>
        </c:scaling>
        <c:delete val="1"/>
        <c:axPos val="b"/>
        <c:numFmt formatCode="General" sourceLinked="1"/>
        <c:majorTickMark val="out"/>
        <c:minorTickMark val="none"/>
        <c:tickLblPos val="nextTo"/>
        <c:crossAx val="76780143"/>
        <c:crosses val="autoZero"/>
        <c:auto val="1"/>
        <c:lblAlgn val="ctr"/>
        <c:lblOffset val="100"/>
        <c:noMultiLvlLbl val="0"/>
      </c:catAx>
    </c:plotArea>
    <c:legend>
      <c:legendPos val="b"/>
      <c:layout>
        <c:manualLayout>
          <c:xMode val="edge"/>
          <c:yMode val="edge"/>
          <c:x val="3.8173649036823934E-3"/>
          <c:y val="0.94145530789996001"/>
          <c:w val="0.82314959267637955"/>
          <c:h val="5.8544692100040041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a:t>Number</a:t>
            </a:r>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12573817153599517"/>
          <c:w val="0.87716786156602777"/>
          <c:h val="0.69840229264017739"/>
        </c:manualLayout>
      </c:layout>
      <c:barChart>
        <c:barDir val="col"/>
        <c:grouping val="clustered"/>
        <c:varyColors val="0"/>
        <c:ser>
          <c:idx val="0"/>
          <c:order val="0"/>
          <c:tx>
            <c:strRef>
              <c:f>Sheet1!$B$1</c:f>
              <c:strCache>
                <c:ptCount val="1"/>
                <c:pt idx="0">
                  <c:v>Billion-Dollar Disasters</c:v>
                </c:pt>
              </c:strCache>
            </c:strRef>
          </c:tx>
          <c:spPr>
            <a:solidFill>
              <a:srgbClr val="4EA7AF"/>
            </a:solidFill>
          </c:spPr>
          <c:invertIfNegative val="0"/>
          <c:cat>
            <c:numRef>
              <c:f>Sheet1!$A$12:$A$42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Sheet1!$B$12:$B$42</c:f>
              <c:numCache>
                <c:formatCode>General</c:formatCode>
                <c:ptCount val="31"/>
                <c:pt idx="0">
                  <c:v>3</c:v>
                </c:pt>
                <c:pt idx="1">
                  <c:v>4</c:v>
                </c:pt>
                <c:pt idx="2">
                  <c:v>7</c:v>
                </c:pt>
                <c:pt idx="3">
                  <c:v>5</c:v>
                </c:pt>
                <c:pt idx="4">
                  <c:v>6</c:v>
                </c:pt>
                <c:pt idx="5">
                  <c:v>6</c:v>
                </c:pt>
                <c:pt idx="6">
                  <c:v>4</c:v>
                </c:pt>
                <c:pt idx="7">
                  <c:v>3</c:v>
                </c:pt>
                <c:pt idx="8">
                  <c:v>10</c:v>
                </c:pt>
                <c:pt idx="9">
                  <c:v>5</c:v>
                </c:pt>
                <c:pt idx="10">
                  <c:v>4</c:v>
                </c:pt>
                <c:pt idx="11">
                  <c:v>2</c:v>
                </c:pt>
                <c:pt idx="12">
                  <c:v>6</c:v>
                </c:pt>
                <c:pt idx="13">
                  <c:v>7</c:v>
                </c:pt>
                <c:pt idx="14">
                  <c:v>5</c:v>
                </c:pt>
                <c:pt idx="15">
                  <c:v>6</c:v>
                </c:pt>
                <c:pt idx="16">
                  <c:v>7</c:v>
                </c:pt>
                <c:pt idx="17">
                  <c:v>5</c:v>
                </c:pt>
                <c:pt idx="18">
                  <c:v>12</c:v>
                </c:pt>
                <c:pt idx="19">
                  <c:v>8</c:v>
                </c:pt>
                <c:pt idx="20">
                  <c:v>6</c:v>
                </c:pt>
                <c:pt idx="21">
                  <c:v>16</c:v>
                </c:pt>
                <c:pt idx="22">
                  <c:v>11</c:v>
                </c:pt>
                <c:pt idx="23">
                  <c:v>9</c:v>
                </c:pt>
                <c:pt idx="24">
                  <c:v>8</c:v>
                </c:pt>
                <c:pt idx="25">
                  <c:v>10</c:v>
                </c:pt>
                <c:pt idx="26">
                  <c:v>15</c:v>
                </c:pt>
                <c:pt idx="27">
                  <c:v>16</c:v>
                </c:pt>
                <c:pt idx="28">
                  <c:v>14</c:v>
                </c:pt>
                <c:pt idx="29">
                  <c:v>14</c:v>
                </c:pt>
                <c:pt idx="30">
                  <c:v>22</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69"/>
        <c:axId val="-2059001504"/>
        <c:axId val="-2058999456"/>
      </c:barChart>
      <c:lineChart>
        <c:grouping val="standard"/>
        <c:varyColors val="0"/>
        <c:ser>
          <c:idx val="1"/>
          <c:order val="1"/>
          <c:tx>
            <c:strRef>
              <c:f>Sheet1!$C$1</c:f>
              <c:strCache>
                <c:ptCount val="1"/>
                <c:pt idx="0">
                  <c:v>Total Cost (Right scale)</c:v>
                </c:pt>
              </c:strCache>
            </c:strRef>
          </c:tx>
          <c:spPr>
            <a:ln w="50800">
              <a:solidFill>
                <a:srgbClr val="1F3B7A"/>
              </a:solidFill>
              <a:prstDash val="solid"/>
            </a:ln>
          </c:spPr>
          <c:marker>
            <c:symbol val="none"/>
          </c:marker>
          <c:cat>
            <c:numRef>
              <c:f>Sheet1!$A$12:$A$42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cat>
          <c:val>
            <c:numRef>
              <c:f>Sheet1!$C$12:$C$42</c:f>
              <c:numCache>
                <c:formatCode>General</c:formatCode>
                <c:ptCount val="31"/>
                <c:pt idx="0">
                  <c:v>10.7</c:v>
                </c:pt>
                <c:pt idx="1">
                  <c:v>16.3</c:v>
                </c:pt>
                <c:pt idx="2">
                  <c:v>67.2</c:v>
                </c:pt>
                <c:pt idx="3">
                  <c:v>54.2</c:v>
                </c:pt>
                <c:pt idx="4">
                  <c:v>13.9</c:v>
                </c:pt>
                <c:pt idx="5">
                  <c:v>28.7</c:v>
                </c:pt>
                <c:pt idx="6">
                  <c:v>18.3</c:v>
                </c:pt>
                <c:pt idx="7">
                  <c:v>12.5</c:v>
                </c:pt>
                <c:pt idx="8">
                  <c:v>31.8</c:v>
                </c:pt>
                <c:pt idx="9">
                  <c:v>20.399999999999999</c:v>
                </c:pt>
                <c:pt idx="10">
                  <c:v>11.9</c:v>
                </c:pt>
                <c:pt idx="11">
                  <c:v>17.3</c:v>
                </c:pt>
                <c:pt idx="12">
                  <c:v>22.5</c:v>
                </c:pt>
                <c:pt idx="13">
                  <c:v>32</c:v>
                </c:pt>
                <c:pt idx="14">
                  <c:v>77.3</c:v>
                </c:pt>
                <c:pt idx="15">
                  <c:v>227.6</c:v>
                </c:pt>
                <c:pt idx="16">
                  <c:v>20.100000000000001</c:v>
                </c:pt>
                <c:pt idx="17">
                  <c:v>15.7</c:v>
                </c:pt>
                <c:pt idx="18">
                  <c:v>79.3</c:v>
                </c:pt>
                <c:pt idx="19">
                  <c:v>15.3</c:v>
                </c:pt>
                <c:pt idx="20">
                  <c:v>15.7</c:v>
                </c:pt>
                <c:pt idx="21">
                  <c:v>80</c:v>
                </c:pt>
                <c:pt idx="22">
                  <c:v>133.30000000000001</c:v>
                </c:pt>
                <c:pt idx="23">
                  <c:v>25.7</c:v>
                </c:pt>
                <c:pt idx="24">
                  <c:v>19.2</c:v>
                </c:pt>
                <c:pt idx="25">
                  <c:v>24.7</c:v>
                </c:pt>
                <c:pt idx="26">
                  <c:v>50.8</c:v>
                </c:pt>
                <c:pt idx="27">
                  <c:v>321.8</c:v>
                </c:pt>
                <c:pt idx="28">
                  <c:v>93.7</c:v>
                </c:pt>
                <c:pt idx="29">
                  <c:v>45.6</c:v>
                </c:pt>
                <c:pt idx="30">
                  <c:v>95</c:v>
                </c:pt>
              </c:numCache>
            </c:numRef>
          </c:val>
          <c:smooth val="0"/>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marker val="1"/>
        <c:smooth val="0"/>
        <c:axId val="1992556832"/>
        <c:axId val="283090063"/>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tickLblSkip val="2"/>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83090063"/>
        <c:scaling>
          <c:orientation val="minMax"/>
        </c:scaling>
        <c:delete val="0"/>
        <c:axPos val="r"/>
        <c:numFmt formatCode="General" sourceLinked="1"/>
        <c:majorTickMark val="out"/>
        <c:minorTickMark val="none"/>
        <c:tickLblPos val="nextTo"/>
        <c:crossAx val="1992556832"/>
        <c:crosses val="max"/>
        <c:crossBetween val="between"/>
        <c:majorUnit val="70"/>
      </c:valAx>
      <c:catAx>
        <c:axId val="1992556832"/>
        <c:scaling>
          <c:orientation val="minMax"/>
        </c:scaling>
        <c:delete val="1"/>
        <c:axPos val="b"/>
        <c:numFmt formatCode="General" sourceLinked="1"/>
        <c:majorTickMark val="out"/>
        <c:minorTickMark val="none"/>
        <c:tickLblPos val="nextTo"/>
        <c:crossAx val="283090063"/>
        <c:crosses val="autoZero"/>
        <c:auto val="1"/>
        <c:lblAlgn val="ctr"/>
        <c:lblOffset val="100"/>
        <c:noMultiLvlLbl val="0"/>
      </c:catAx>
    </c:plotArea>
    <c:legend>
      <c:legendPos val="b"/>
      <c:layout>
        <c:manualLayout>
          <c:xMode val="edge"/>
          <c:yMode val="edge"/>
          <c:x val="0"/>
          <c:y val="0.93600775190473295"/>
          <c:w val="0.41431496628690623"/>
          <c:h val="6.1192543239787331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sz="1400" b="1">
                <a:solidFill>
                  <a:schemeClr val="tx1">
                    <a:lumMod val="50000"/>
                  </a:schemeClr>
                </a:solidFill>
              </a:rPr>
              <a:t>Annualized Housing Starts (Thousand of units,</a:t>
            </a:r>
            <a:r>
              <a:rPr lang="en-US" sz="1400" b="1" baseline="0">
                <a:solidFill>
                  <a:schemeClr val="tx1">
                    <a:lumMod val="50000"/>
                  </a:schemeClr>
                </a:solidFill>
              </a:rPr>
              <a:t> seasonally adjusted)</a:t>
            </a:r>
            <a:endParaRPr lang="en-US" sz="1400" b="1">
              <a:solidFill>
                <a:schemeClr val="tx1">
                  <a:lumMod val="50000"/>
                </a:schemeClr>
              </a:solidFill>
            </a:endParaRPr>
          </a:p>
        </c:rich>
      </c:tx>
      <c:layout>
        <c:manualLayout>
          <c:xMode val="edge"/>
          <c:yMode val="edge"/>
          <c:x val="1.0403297446726484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Single-Family</c:v>
                </c:pt>
              </c:strCache>
            </c:strRef>
          </c:tx>
          <c:spPr>
            <a:ln w="53975" cap="rnd">
              <a:solidFill>
                <a:srgbClr val="1F3B7A"/>
              </a:solidFill>
              <a:round/>
            </a:ln>
            <a:effectLst/>
          </c:spPr>
          <c:marker>
            <c:symbol val="none"/>
          </c:marker>
          <c:cat>
            <c:numRef>
              <c:f>Sheet1!$A$2:$A$77</c:f>
              <c:numCache>
                <c:formatCode>General</c:formatCode>
                <c:ptCount val="76"/>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numCache>
            </c:numRef>
          </c:cat>
          <c:val>
            <c:numRef>
              <c:f>Sheet1!$B$2:$B$77</c:f>
              <c:numCache>
                <c:formatCode>#,##0</c:formatCode>
                <c:ptCount val="76"/>
                <c:pt idx="0">
                  <c:v>703</c:v>
                </c:pt>
                <c:pt idx="1">
                  <c:v>584</c:v>
                </c:pt>
                <c:pt idx="2">
                  <c:v>627</c:v>
                </c:pt>
                <c:pt idx="3">
                  <c:v>742</c:v>
                </c:pt>
                <c:pt idx="4">
                  <c:v>708</c:v>
                </c:pt>
                <c:pt idx="5">
                  <c:v>700</c:v>
                </c:pt>
                <c:pt idx="6">
                  <c:v>759</c:v>
                </c:pt>
                <c:pt idx="7">
                  <c:v>734</c:v>
                </c:pt>
                <c:pt idx="8">
                  <c:v>746</c:v>
                </c:pt>
                <c:pt idx="9">
                  <c:v>705</c:v>
                </c:pt>
                <c:pt idx="10">
                  <c:v>774</c:v>
                </c:pt>
                <c:pt idx="11">
                  <c:v>765</c:v>
                </c:pt>
                <c:pt idx="12">
                  <c:v>752</c:v>
                </c:pt>
                <c:pt idx="13">
                  <c:v>859</c:v>
                </c:pt>
                <c:pt idx="14">
                  <c:v>753</c:v>
                </c:pt>
                <c:pt idx="15">
                  <c:v>777</c:v>
                </c:pt>
                <c:pt idx="16">
                  <c:v>753</c:v>
                </c:pt>
                <c:pt idx="17">
                  <c:v>769</c:v>
                </c:pt>
                <c:pt idx="18">
                  <c:v>769</c:v>
                </c:pt>
                <c:pt idx="19">
                  <c:v>734</c:v>
                </c:pt>
                <c:pt idx="20">
                  <c:v>777</c:v>
                </c:pt>
                <c:pt idx="21">
                  <c:v>859</c:v>
                </c:pt>
                <c:pt idx="22">
                  <c:v>817</c:v>
                </c:pt>
                <c:pt idx="23">
                  <c:v>801</c:v>
                </c:pt>
                <c:pt idx="24">
                  <c:v>792</c:v>
                </c:pt>
                <c:pt idx="25">
                  <c:v>874</c:v>
                </c:pt>
                <c:pt idx="26">
                  <c:v>838</c:v>
                </c:pt>
                <c:pt idx="27">
                  <c:v>824</c:v>
                </c:pt>
                <c:pt idx="28">
                  <c:v>828</c:v>
                </c:pt>
                <c:pt idx="29">
                  <c:v>863</c:v>
                </c:pt>
                <c:pt idx="30">
                  <c:v>840</c:v>
                </c:pt>
                <c:pt idx="31">
                  <c:v>866</c:v>
                </c:pt>
                <c:pt idx="32">
                  <c:v>835</c:v>
                </c:pt>
                <c:pt idx="33">
                  <c:v>871</c:v>
                </c:pt>
                <c:pt idx="34">
                  <c:v>931</c:v>
                </c:pt>
                <c:pt idx="35">
                  <c:v>828</c:v>
                </c:pt>
                <c:pt idx="36">
                  <c:v>883</c:v>
                </c:pt>
                <c:pt idx="37">
                  <c:v>902</c:v>
                </c:pt>
                <c:pt idx="38">
                  <c:v>886</c:v>
                </c:pt>
                <c:pt idx="39">
                  <c:v>916</c:v>
                </c:pt>
                <c:pt idx="40">
                  <c:v>957</c:v>
                </c:pt>
                <c:pt idx="41">
                  <c:v>865</c:v>
                </c:pt>
                <c:pt idx="42">
                  <c:v>860</c:v>
                </c:pt>
                <c:pt idx="43">
                  <c:v>896</c:v>
                </c:pt>
                <c:pt idx="44">
                  <c:v>867</c:v>
                </c:pt>
                <c:pt idx="45">
                  <c:v>862</c:v>
                </c:pt>
                <c:pt idx="46">
                  <c:v>786</c:v>
                </c:pt>
                <c:pt idx="47">
                  <c:v>777</c:v>
                </c:pt>
                <c:pt idx="48">
                  <c:v>940</c:v>
                </c:pt>
                <c:pt idx="49">
                  <c:v>788</c:v>
                </c:pt>
                <c:pt idx="50">
                  <c:v>843</c:v>
                </c:pt>
                <c:pt idx="51">
                  <c:v>880</c:v>
                </c:pt>
                <c:pt idx="52">
                  <c:v>843</c:v>
                </c:pt>
                <c:pt idx="53">
                  <c:v>864</c:v>
                </c:pt>
                <c:pt idx="54">
                  <c:v>887</c:v>
                </c:pt>
                <c:pt idx="55">
                  <c:v>899</c:v>
                </c:pt>
                <c:pt idx="56">
                  <c:v>910</c:v>
                </c:pt>
                <c:pt idx="57">
                  <c:v>889</c:v>
                </c:pt>
                <c:pt idx="58">
                  <c:v>917</c:v>
                </c:pt>
                <c:pt idx="59">
                  <c:v>1012</c:v>
                </c:pt>
                <c:pt idx="60">
                  <c:v>992</c:v>
                </c:pt>
                <c:pt idx="61">
                  <c:v>1055</c:v>
                </c:pt>
                <c:pt idx="62">
                  <c:v>895</c:v>
                </c:pt>
                <c:pt idx="63">
                  <c:v>685</c:v>
                </c:pt>
                <c:pt idx="64">
                  <c:v>733</c:v>
                </c:pt>
                <c:pt idx="65">
                  <c:v>903</c:v>
                </c:pt>
                <c:pt idx="66">
                  <c:v>995</c:v>
                </c:pt>
                <c:pt idx="67">
                  <c:v>1023</c:v>
                </c:pt>
                <c:pt idx="68">
                  <c:v>1105</c:v>
                </c:pt>
                <c:pt idx="69">
                  <c:v>1162</c:v>
                </c:pt>
                <c:pt idx="70">
                  <c:v>1182</c:v>
                </c:pt>
                <c:pt idx="71">
                  <c:v>1315</c:v>
                </c:pt>
                <c:pt idx="72">
                  <c:v>1143</c:v>
                </c:pt>
                <c:pt idx="73">
                  <c:v>1069</c:v>
                </c:pt>
                <c:pt idx="74">
                  <c:v>1255</c:v>
                </c:pt>
                <c:pt idx="75">
                  <c:v>1087</c:v>
                </c:pt>
              </c:numCache>
            </c:numRef>
          </c:val>
          <c:smooth val="0"/>
          <c:extLst>
            <c:ext xmlns:c16="http://schemas.microsoft.com/office/drawing/2014/chart" uri="{C3380CC4-5D6E-409C-BE32-E72D297353CC}">
              <c16:uniqueId val="{00000001-EDF1-4AC2-A386-B2E645BD5197}"/>
            </c:ext>
          </c:extLst>
        </c:ser>
        <c:ser>
          <c:idx val="2"/>
          <c:order val="1"/>
          <c:tx>
            <c:strRef>
              <c:f>Sheet1!$C$1</c:f>
              <c:strCache>
                <c:ptCount val="1"/>
                <c:pt idx="0">
                  <c:v>Multifamily</c:v>
                </c:pt>
              </c:strCache>
            </c:strRef>
          </c:tx>
          <c:spPr>
            <a:ln w="53975" cap="rnd">
              <a:solidFill>
                <a:srgbClr val="105F54"/>
              </a:solidFill>
              <a:round/>
            </a:ln>
            <a:effectLst/>
          </c:spPr>
          <c:marker>
            <c:symbol val="none"/>
          </c:marker>
          <c:cat>
            <c:numRef>
              <c:f>Sheet1!$A$2:$A$77</c:f>
              <c:numCache>
                <c:formatCode>General</c:formatCode>
                <c:ptCount val="76"/>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numCache>
            </c:numRef>
          </c:cat>
          <c:val>
            <c:numRef>
              <c:f>Sheet1!$C$2:$C$77</c:f>
              <c:numCache>
                <c:formatCode>#,##0</c:formatCode>
                <c:ptCount val="76"/>
                <c:pt idx="0">
                  <c:v>382</c:v>
                </c:pt>
                <c:pt idx="1">
                  <c:v>302</c:v>
                </c:pt>
                <c:pt idx="2">
                  <c:v>333</c:v>
                </c:pt>
                <c:pt idx="3">
                  <c:v>448</c:v>
                </c:pt>
                <c:pt idx="4">
                  <c:v>371</c:v>
                </c:pt>
                <c:pt idx="5">
                  <c:v>505</c:v>
                </c:pt>
                <c:pt idx="6">
                  <c:v>387</c:v>
                </c:pt>
                <c:pt idx="7">
                  <c:v>396</c:v>
                </c:pt>
                <c:pt idx="8">
                  <c:v>478</c:v>
                </c:pt>
                <c:pt idx="9">
                  <c:v>353</c:v>
                </c:pt>
                <c:pt idx="10">
                  <c:v>398</c:v>
                </c:pt>
                <c:pt idx="11">
                  <c:v>381</c:v>
                </c:pt>
                <c:pt idx="12">
                  <c:v>340</c:v>
                </c:pt>
                <c:pt idx="13">
                  <c:v>366</c:v>
                </c:pt>
                <c:pt idx="14">
                  <c:v>358</c:v>
                </c:pt>
                <c:pt idx="15">
                  <c:v>386</c:v>
                </c:pt>
                <c:pt idx="16">
                  <c:v>395</c:v>
                </c:pt>
                <c:pt idx="17">
                  <c:v>434</c:v>
                </c:pt>
                <c:pt idx="18">
                  <c:v>470</c:v>
                </c:pt>
                <c:pt idx="19">
                  <c:v>437</c:v>
                </c:pt>
                <c:pt idx="20">
                  <c:v>291</c:v>
                </c:pt>
                <c:pt idx="21">
                  <c:v>454</c:v>
                </c:pt>
                <c:pt idx="22">
                  <c:v>323</c:v>
                </c:pt>
                <c:pt idx="23">
                  <c:v>451</c:v>
                </c:pt>
                <c:pt idx="24">
                  <c:v>401</c:v>
                </c:pt>
                <c:pt idx="25">
                  <c:v>407</c:v>
                </c:pt>
                <c:pt idx="26">
                  <c:v>352</c:v>
                </c:pt>
                <c:pt idx="27">
                  <c:v>321</c:v>
                </c:pt>
                <c:pt idx="28">
                  <c:v>332</c:v>
                </c:pt>
                <c:pt idx="29">
                  <c:v>384</c:v>
                </c:pt>
                <c:pt idx="30">
                  <c:v>362</c:v>
                </c:pt>
                <c:pt idx="31">
                  <c:v>293</c:v>
                </c:pt>
                <c:pt idx="32">
                  <c:v>340</c:v>
                </c:pt>
                <c:pt idx="33">
                  <c:v>377</c:v>
                </c:pt>
                <c:pt idx="34">
                  <c:v>347</c:v>
                </c:pt>
                <c:pt idx="35">
                  <c:v>354</c:v>
                </c:pt>
                <c:pt idx="36">
                  <c:v>426</c:v>
                </c:pt>
                <c:pt idx="37">
                  <c:v>387</c:v>
                </c:pt>
                <c:pt idx="38">
                  <c:v>441</c:v>
                </c:pt>
                <c:pt idx="39">
                  <c:v>369</c:v>
                </c:pt>
                <c:pt idx="40">
                  <c:v>397</c:v>
                </c:pt>
                <c:pt idx="41">
                  <c:v>334</c:v>
                </c:pt>
                <c:pt idx="42">
                  <c:v>333</c:v>
                </c:pt>
                <c:pt idx="43">
                  <c:v>392</c:v>
                </c:pt>
                <c:pt idx="44">
                  <c:v>371</c:v>
                </c:pt>
                <c:pt idx="45">
                  <c:v>346</c:v>
                </c:pt>
                <c:pt idx="46">
                  <c:v>397</c:v>
                </c:pt>
                <c:pt idx="47">
                  <c:v>318</c:v>
                </c:pt>
                <c:pt idx="48">
                  <c:v>304</c:v>
                </c:pt>
                <c:pt idx="49">
                  <c:v>354</c:v>
                </c:pt>
                <c:pt idx="50">
                  <c:v>360</c:v>
                </c:pt>
                <c:pt idx="51">
                  <c:v>402</c:v>
                </c:pt>
                <c:pt idx="52">
                  <c:v>460</c:v>
                </c:pt>
                <c:pt idx="53">
                  <c:v>373</c:v>
                </c:pt>
                <c:pt idx="54">
                  <c:v>337</c:v>
                </c:pt>
                <c:pt idx="55">
                  <c:v>472</c:v>
                </c:pt>
                <c:pt idx="56">
                  <c:v>375</c:v>
                </c:pt>
                <c:pt idx="57">
                  <c:v>429</c:v>
                </c:pt>
                <c:pt idx="58">
                  <c:v>433</c:v>
                </c:pt>
                <c:pt idx="59">
                  <c:v>535</c:v>
                </c:pt>
                <c:pt idx="60">
                  <c:v>597</c:v>
                </c:pt>
                <c:pt idx="61">
                  <c:v>534</c:v>
                </c:pt>
                <c:pt idx="62">
                  <c:v>382</c:v>
                </c:pt>
                <c:pt idx="63">
                  <c:v>253</c:v>
                </c:pt>
                <c:pt idx="64">
                  <c:v>313</c:v>
                </c:pt>
                <c:pt idx="65">
                  <c:v>370</c:v>
                </c:pt>
                <c:pt idx="66">
                  <c:v>502</c:v>
                </c:pt>
                <c:pt idx="67">
                  <c:v>353</c:v>
                </c:pt>
                <c:pt idx="68">
                  <c:v>343</c:v>
                </c:pt>
                <c:pt idx="69">
                  <c:v>352</c:v>
                </c:pt>
                <c:pt idx="70">
                  <c:v>369</c:v>
                </c:pt>
                <c:pt idx="71">
                  <c:v>346</c:v>
                </c:pt>
                <c:pt idx="72">
                  <c:v>482</c:v>
                </c:pt>
                <c:pt idx="73">
                  <c:v>378</c:v>
                </c:pt>
                <c:pt idx="74">
                  <c:v>478</c:v>
                </c:pt>
                <c:pt idx="75">
                  <c:v>482</c:v>
                </c:pt>
              </c:numCache>
            </c:numRef>
          </c:val>
          <c:smooth val="0"/>
          <c:extLst>
            <c:ext xmlns:c16="http://schemas.microsoft.com/office/drawing/2014/chart" uri="{C3380CC4-5D6E-409C-BE32-E72D297353CC}">
              <c16:uniqueId val="{00000002-EDF1-4AC2-A386-B2E645BD5197}"/>
            </c:ext>
          </c:extLst>
        </c:ser>
        <c:ser>
          <c:idx val="3"/>
          <c:order val="2"/>
          <c:tx>
            <c:strRef>
              <c:f>Sheet1!$D$1</c:f>
              <c:strCache>
                <c:ptCount val="1"/>
                <c:pt idx="0">
                  <c:v>Single-Family Historical Average</c:v>
                </c:pt>
              </c:strCache>
            </c:strRef>
          </c:tx>
          <c:spPr>
            <a:ln w="44450" cap="rnd">
              <a:solidFill>
                <a:srgbClr val="4EA7AF"/>
              </a:solidFill>
              <a:prstDash val="solid"/>
              <a:round/>
            </a:ln>
            <a:effectLst/>
          </c:spPr>
          <c:marker>
            <c:symbol val="none"/>
          </c:marker>
          <c:cat>
            <c:numRef>
              <c:f>Sheet1!$A$2:$A$77</c:f>
              <c:numCache>
                <c:formatCode>General</c:formatCode>
                <c:ptCount val="76"/>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numCache>
            </c:numRef>
          </c:cat>
          <c:val>
            <c:numRef>
              <c:f>Sheet1!$D$2:$D$77</c:f>
              <c:numCache>
                <c:formatCode>#,##0</c:formatCode>
                <c:ptCount val="76"/>
                <c:pt idx="0">
                  <c:v>1005</c:v>
                </c:pt>
                <c:pt idx="1">
                  <c:v>1005</c:v>
                </c:pt>
                <c:pt idx="2">
                  <c:v>1005</c:v>
                </c:pt>
                <c:pt idx="3">
                  <c:v>1005</c:v>
                </c:pt>
                <c:pt idx="4">
                  <c:v>1005</c:v>
                </c:pt>
                <c:pt idx="5">
                  <c:v>1005</c:v>
                </c:pt>
                <c:pt idx="6">
                  <c:v>1005</c:v>
                </c:pt>
                <c:pt idx="7">
                  <c:v>1005</c:v>
                </c:pt>
                <c:pt idx="8">
                  <c:v>1005</c:v>
                </c:pt>
                <c:pt idx="9">
                  <c:v>1005</c:v>
                </c:pt>
                <c:pt idx="10">
                  <c:v>1005</c:v>
                </c:pt>
                <c:pt idx="11">
                  <c:v>1005</c:v>
                </c:pt>
                <c:pt idx="12">
                  <c:v>1005</c:v>
                </c:pt>
                <c:pt idx="13">
                  <c:v>1005</c:v>
                </c:pt>
                <c:pt idx="14">
                  <c:v>1005</c:v>
                </c:pt>
                <c:pt idx="15">
                  <c:v>1005</c:v>
                </c:pt>
                <c:pt idx="16">
                  <c:v>1005</c:v>
                </c:pt>
                <c:pt idx="17">
                  <c:v>1005</c:v>
                </c:pt>
                <c:pt idx="18">
                  <c:v>1005</c:v>
                </c:pt>
                <c:pt idx="19">
                  <c:v>1005</c:v>
                </c:pt>
                <c:pt idx="20">
                  <c:v>1005</c:v>
                </c:pt>
                <c:pt idx="21">
                  <c:v>1005</c:v>
                </c:pt>
                <c:pt idx="22">
                  <c:v>1005</c:v>
                </c:pt>
                <c:pt idx="23">
                  <c:v>1005</c:v>
                </c:pt>
                <c:pt idx="24">
                  <c:v>1005</c:v>
                </c:pt>
                <c:pt idx="25">
                  <c:v>1005</c:v>
                </c:pt>
                <c:pt idx="26">
                  <c:v>1005</c:v>
                </c:pt>
                <c:pt idx="27">
                  <c:v>1005</c:v>
                </c:pt>
                <c:pt idx="28">
                  <c:v>1005</c:v>
                </c:pt>
                <c:pt idx="29">
                  <c:v>1005</c:v>
                </c:pt>
                <c:pt idx="30">
                  <c:v>1005</c:v>
                </c:pt>
                <c:pt idx="31">
                  <c:v>1005</c:v>
                </c:pt>
                <c:pt idx="32">
                  <c:v>1005</c:v>
                </c:pt>
                <c:pt idx="33">
                  <c:v>1005</c:v>
                </c:pt>
                <c:pt idx="34">
                  <c:v>1005</c:v>
                </c:pt>
                <c:pt idx="35">
                  <c:v>1005</c:v>
                </c:pt>
                <c:pt idx="36">
                  <c:v>1005</c:v>
                </c:pt>
                <c:pt idx="37">
                  <c:v>1005</c:v>
                </c:pt>
                <c:pt idx="38">
                  <c:v>1005</c:v>
                </c:pt>
                <c:pt idx="39">
                  <c:v>1005</c:v>
                </c:pt>
                <c:pt idx="40">
                  <c:v>1005</c:v>
                </c:pt>
                <c:pt idx="41">
                  <c:v>1005</c:v>
                </c:pt>
                <c:pt idx="42">
                  <c:v>1005</c:v>
                </c:pt>
                <c:pt idx="43">
                  <c:v>1005</c:v>
                </c:pt>
                <c:pt idx="44">
                  <c:v>1005</c:v>
                </c:pt>
                <c:pt idx="45">
                  <c:v>1005</c:v>
                </c:pt>
                <c:pt idx="46">
                  <c:v>1005</c:v>
                </c:pt>
                <c:pt idx="47">
                  <c:v>1005</c:v>
                </c:pt>
                <c:pt idx="48">
                  <c:v>1005</c:v>
                </c:pt>
                <c:pt idx="49">
                  <c:v>1005</c:v>
                </c:pt>
                <c:pt idx="50">
                  <c:v>1005</c:v>
                </c:pt>
                <c:pt idx="51">
                  <c:v>1005</c:v>
                </c:pt>
                <c:pt idx="52">
                  <c:v>1005</c:v>
                </c:pt>
                <c:pt idx="53">
                  <c:v>1005</c:v>
                </c:pt>
                <c:pt idx="54">
                  <c:v>1005</c:v>
                </c:pt>
                <c:pt idx="55">
                  <c:v>1005</c:v>
                </c:pt>
                <c:pt idx="56">
                  <c:v>1005</c:v>
                </c:pt>
                <c:pt idx="57">
                  <c:v>1005</c:v>
                </c:pt>
                <c:pt idx="58">
                  <c:v>1005</c:v>
                </c:pt>
                <c:pt idx="59">
                  <c:v>1005</c:v>
                </c:pt>
                <c:pt idx="60">
                  <c:v>1005</c:v>
                </c:pt>
                <c:pt idx="61">
                  <c:v>1005</c:v>
                </c:pt>
                <c:pt idx="62">
                  <c:v>1005</c:v>
                </c:pt>
                <c:pt idx="63">
                  <c:v>1005</c:v>
                </c:pt>
                <c:pt idx="64">
                  <c:v>1005</c:v>
                </c:pt>
                <c:pt idx="65">
                  <c:v>1005</c:v>
                </c:pt>
                <c:pt idx="66">
                  <c:v>1005</c:v>
                </c:pt>
                <c:pt idx="67">
                  <c:v>1005</c:v>
                </c:pt>
                <c:pt idx="68">
                  <c:v>1005</c:v>
                </c:pt>
                <c:pt idx="69">
                  <c:v>1005</c:v>
                </c:pt>
                <c:pt idx="70">
                  <c:v>1005</c:v>
                </c:pt>
                <c:pt idx="71">
                  <c:v>1005</c:v>
                </c:pt>
                <c:pt idx="72">
                  <c:v>1005</c:v>
                </c:pt>
                <c:pt idx="73">
                  <c:v>1005</c:v>
                </c:pt>
                <c:pt idx="74">
                  <c:v>1005</c:v>
                </c:pt>
                <c:pt idx="75" formatCode="General">
                  <c:v>1005</c:v>
                </c:pt>
              </c:numCache>
            </c:numRef>
          </c:val>
          <c:smooth val="0"/>
          <c:extLst>
            <c:ext xmlns:c16="http://schemas.microsoft.com/office/drawing/2014/chart" uri="{C3380CC4-5D6E-409C-BE32-E72D297353CC}">
              <c16:uniqueId val="{00000004-EDF1-4AC2-A386-B2E645BD5197}"/>
            </c:ext>
          </c:extLst>
        </c:ser>
        <c:ser>
          <c:idx val="4"/>
          <c:order val="3"/>
          <c:tx>
            <c:strRef>
              <c:f>Sheet1!$E$1</c:f>
              <c:strCache>
                <c:ptCount val="1"/>
                <c:pt idx="0">
                  <c:v>Multifamily Historical Average</c:v>
                </c:pt>
              </c:strCache>
            </c:strRef>
          </c:tx>
          <c:spPr>
            <a:ln w="38100" cap="rnd">
              <a:solidFill>
                <a:srgbClr val="9FCC46"/>
              </a:solidFill>
              <a:prstDash val="solid"/>
              <a:round/>
            </a:ln>
            <a:effectLst/>
          </c:spPr>
          <c:marker>
            <c:symbol val="none"/>
          </c:marker>
          <c:cat>
            <c:numRef>
              <c:f>Sheet1!$A$2:$A$77</c:f>
              <c:numCache>
                <c:formatCode>General</c:formatCode>
                <c:ptCount val="76"/>
                <c:pt idx="0">
                  <c:v>2015</c:v>
                </c:pt>
                <c:pt idx="1">
                  <c:v>2015</c:v>
                </c:pt>
                <c:pt idx="2">
                  <c:v>2015</c:v>
                </c:pt>
                <c:pt idx="3">
                  <c:v>2015</c:v>
                </c:pt>
                <c:pt idx="4">
                  <c:v>2015</c:v>
                </c:pt>
                <c:pt idx="5">
                  <c:v>2015</c:v>
                </c:pt>
                <c:pt idx="6">
                  <c:v>2015</c:v>
                </c:pt>
                <c:pt idx="7">
                  <c:v>2015</c:v>
                </c:pt>
                <c:pt idx="8">
                  <c:v>2015</c:v>
                </c:pt>
                <c:pt idx="9">
                  <c:v>2015</c:v>
                </c:pt>
                <c:pt idx="10">
                  <c:v>2015</c:v>
                </c:pt>
                <c:pt idx="11">
                  <c:v>2015</c:v>
                </c:pt>
                <c:pt idx="12">
                  <c:v>2016</c:v>
                </c:pt>
                <c:pt idx="13">
                  <c:v>2016</c:v>
                </c:pt>
                <c:pt idx="14">
                  <c:v>2016</c:v>
                </c:pt>
                <c:pt idx="15">
                  <c:v>2016</c:v>
                </c:pt>
                <c:pt idx="16">
                  <c:v>2016</c:v>
                </c:pt>
                <c:pt idx="17">
                  <c:v>2016</c:v>
                </c:pt>
                <c:pt idx="18">
                  <c:v>2016</c:v>
                </c:pt>
                <c:pt idx="19">
                  <c:v>2016</c:v>
                </c:pt>
                <c:pt idx="20">
                  <c:v>2016</c:v>
                </c:pt>
                <c:pt idx="21">
                  <c:v>2016</c:v>
                </c:pt>
                <c:pt idx="22">
                  <c:v>2016</c:v>
                </c:pt>
                <c:pt idx="23">
                  <c:v>2016</c:v>
                </c:pt>
                <c:pt idx="24">
                  <c:v>2017</c:v>
                </c:pt>
                <c:pt idx="25">
                  <c:v>2017</c:v>
                </c:pt>
                <c:pt idx="26">
                  <c:v>2017</c:v>
                </c:pt>
                <c:pt idx="27">
                  <c:v>2017</c:v>
                </c:pt>
                <c:pt idx="28">
                  <c:v>2017</c:v>
                </c:pt>
                <c:pt idx="29">
                  <c:v>2017</c:v>
                </c:pt>
                <c:pt idx="30">
                  <c:v>2017</c:v>
                </c:pt>
                <c:pt idx="31">
                  <c:v>2017</c:v>
                </c:pt>
                <c:pt idx="32">
                  <c:v>2017</c:v>
                </c:pt>
                <c:pt idx="33">
                  <c:v>2017</c:v>
                </c:pt>
                <c:pt idx="34">
                  <c:v>2017</c:v>
                </c:pt>
                <c:pt idx="35">
                  <c:v>2017</c:v>
                </c:pt>
                <c:pt idx="36">
                  <c:v>2018</c:v>
                </c:pt>
                <c:pt idx="37">
                  <c:v>2018</c:v>
                </c:pt>
                <c:pt idx="38">
                  <c:v>2018</c:v>
                </c:pt>
                <c:pt idx="39">
                  <c:v>2018</c:v>
                </c:pt>
                <c:pt idx="40">
                  <c:v>2018</c:v>
                </c:pt>
                <c:pt idx="41">
                  <c:v>2018</c:v>
                </c:pt>
                <c:pt idx="42">
                  <c:v>2018</c:v>
                </c:pt>
                <c:pt idx="43">
                  <c:v>2018</c:v>
                </c:pt>
                <c:pt idx="44">
                  <c:v>2018</c:v>
                </c:pt>
                <c:pt idx="45">
                  <c:v>2018</c:v>
                </c:pt>
                <c:pt idx="46">
                  <c:v>2018</c:v>
                </c:pt>
                <c:pt idx="47">
                  <c:v>2018</c:v>
                </c:pt>
                <c:pt idx="48">
                  <c:v>2019</c:v>
                </c:pt>
                <c:pt idx="49">
                  <c:v>2019</c:v>
                </c:pt>
                <c:pt idx="50">
                  <c:v>2019</c:v>
                </c:pt>
                <c:pt idx="51">
                  <c:v>2019</c:v>
                </c:pt>
                <c:pt idx="52">
                  <c:v>2019</c:v>
                </c:pt>
                <c:pt idx="53">
                  <c:v>2019</c:v>
                </c:pt>
                <c:pt idx="54">
                  <c:v>2019</c:v>
                </c:pt>
                <c:pt idx="55">
                  <c:v>2019</c:v>
                </c:pt>
                <c:pt idx="56">
                  <c:v>2019</c:v>
                </c:pt>
                <c:pt idx="57">
                  <c:v>2019</c:v>
                </c:pt>
                <c:pt idx="58">
                  <c:v>2019</c:v>
                </c:pt>
                <c:pt idx="59">
                  <c:v>2019</c:v>
                </c:pt>
                <c:pt idx="60">
                  <c:v>2020</c:v>
                </c:pt>
                <c:pt idx="61">
                  <c:v>2020</c:v>
                </c:pt>
                <c:pt idx="62">
                  <c:v>2020</c:v>
                </c:pt>
                <c:pt idx="63">
                  <c:v>2020</c:v>
                </c:pt>
                <c:pt idx="64">
                  <c:v>2020</c:v>
                </c:pt>
                <c:pt idx="65">
                  <c:v>2020</c:v>
                </c:pt>
                <c:pt idx="66">
                  <c:v>2020</c:v>
                </c:pt>
                <c:pt idx="67">
                  <c:v>2020</c:v>
                </c:pt>
                <c:pt idx="68">
                  <c:v>2020</c:v>
                </c:pt>
                <c:pt idx="69">
                  <c:v>2020</c:v>
                </c:pt>
                <c:pt idx="70">
                  <c:v>2020</c:v>
                </c:pt>
                <c:pt idx="71">
                  <c:v>2020</c:v>
                </c:pt>
                <c:pt idx="72">
                  <c:v>2021</c:v>
                </c:pt>
                <c:pt idx="73">
                  <c:v>2021</c:v>
                </c:pt>
                <c:pt idx="74">
                  <c:v>2021</c:v>
                </c:pt>
                <c:pt idx="75">
                  <c:v>2021</c:v>
                </c:pt>
              </c:numCache>
            </c:numRef>
          </c:cat>
          <c:val>
            <c:numRef>
              <c:f>Sheet1!$E$2:$E$77</c:f>
              <c:numCache>
                <c:formatCode>General</c:formatCode>
                <c:ptCount val="76"/>
                <c:pt idx="0">
                  <c:v>301</c:v>
                </c:pt>
                <c:pt idx="1">
                  <c:v>301</c:v>
                </c:pt>
                <c:pt idx="2">
                  <c:v>301</c:v>
                </c:pt>
                <c:pt idx="3">
                  <c:v>301</c:v>
                </c:pt>
                <c:pt idx="4">
                  <c:v>301</c:v>
                </c:pt>
                <c:pt idx="5">
                  <c:v>301</c:v>
                </c:pt>
                <c:pt idx="6">
                  <c:v>301</c:v>
                </c:pt>
                <c:pt idx="7">
                  <c:v>301</c:v>
                </c:pt>
                <c:pt idx="8">
                  <c:v>301</c:v>
                </c:pt>
                <c:pt idx="9">
                  <c:v>301</c:v>
                </c:pt>
                <c:pt idx="10">
                  <c:v>301</c:v>
                </c:pt>
                <c:pt idx="11">
                  <c:v>301</c:v>
                </c:pt>
                <c:pt idx="12">
                  <c:v>301</c:v>
                </c:pt>
                <c:pt idx="13">
                  <c:v>301</c:v>
                </c:pt>
                <c:pt idx="14">
                  <c:v>301</c:v>
                </c:pt>
                <c:pt idx="15">
                  <c:v>301</c:v>
                </c:pt>
                <c:pt idx="16">
                  <c:v>301</c:v>
                </c:pt>
                <c:pt idx="17">
                  <c:v>301</c:v>
                </c:pt>
                <c:pt idx="18">
                  <c:v>301</c:v>
                </c:pt>
                <c:pt idx="19">
                  <c:v>301</c:v>
                </c:pt>
                <c:pt idx="20">
                  <c:v>301</c:v>
                </c:pt>
                <c:pt idx="21">
                  <c:v>301</c:v>
                </c:pt>
                <c:pt idx="22">
                  <c:v>301</c:v>
                </c:pt>
                <c:pt idx="23">
                  <c:v>301</c:v>
                </c:pt>
                <c:pt idx="24">
                  <c:v>301</c:v>
                </c:pt>
                <c:pt idx="25">
                  <c:v>301</c:v>
                </c:pt>
                <c:pt idx="26">
                  <c:v>301</c:v>
                </c:pt>
                <c:pt idx="27">
                  <c:v>301</c:v>
                </c:pt>
                <c:pt idx="28">
                  <c:v>301</c:v>
                </c:pt>
                <c:pt idx="29">
                  <c:v>301</c:v>
                </c:pt>
                <c:pt idx="30">
                  <c:v>301</c:v>
                </c:pt>
                <c:pt idx="31">
                  <c:v>301</c:v>
                </c:pt>
                <c:pt idx="32">
                  <c:v>301</c:v>
                </c:pt>
                <c:pt idx="33">
                  <c:v>301</c:v>
                </c:pt>
                <c:pt idx="34">
                  <c:v>301</c:v>
                </c:pt>
                <c:pt idx="35">
                  <c:v>301</c:v>
                </c:pt>
                <c:pt idx="36">
                  <c:v>301</c:v>
                </c:pt>
                <c:pt idx="37">
                  <c:v>301</c:v>
                </c:pt>
                <c:pt idx="38">
                  <c:v>301</c:v>
                </c:pt>
                <c:pt idx="39">
                  <c:v>301</c:v>
                </c:pt>
                <c:pt idx="40">
                  <c:v>301</c:v>
                </c:pt>
                <c:pt idx="41">
                  <c:v>301</c:v>
                </c:pt>
                <c:pt idx="42">
                  <c:v>301</c:v>
                </c:pt>
                <c:pt idx="43">
                  <c:v>301</c:v>
                </c:pt>
                <c:pt idx="44">
                  <c:v>301</c:v>
                </c:pt>
                <c:pt idx="45">
                  <c:v>301</c:v>
                </c:pt>
                <c:pt idx="46">
                  <c:v>301</c:v>
                </c:pt>
                <c:pt idx="47">
                  <c:v>301</c:v>
                </c:pt>
                <c:pt idx="48">
                  <c:v>301</c:v>
                </c:pt>
                <c:pt idx="49">
                  <c:v>301</c:v>
                </c:pt>
                <c:pt idx="50">
                  <c:v>301</c:v>
                </c:pt>
                <c:pt idx="51">
                  <c:v>301</c:v>
                </c:pt>
                <c:pt idx="52">
                  <c:v>301</c:v>
                </c:pt>
                <c:pt idx="53">
                  <c:v>301</c:v>
                </c:pt>
                <c:pt idx="54">
                  <c:v>301</c:v>
                </c:pt>
                <c:pt idx="55">
                  <c:v>301</c:v>
                </c:pt>
                <c:pt idx="56">
                  <c:v>301</c:v>
                </c:pt>
                <c:pt idx="57">
                  <c:v>301</c:v>
                </c:pt>
                <c:pt idx="58">
                  <c:v>301</c:v>
                </c:pt>
                <c:pt idx="59">
                  <c:v>301</c:v>
                </c:pt>
                <c:pt idx="60">
                  <c:v>301</c:v>
                </c:pt>
                <c:pt idx="61">
                  <c:v>301</c:v>
                </c:pt>
                <c:pt idx="62">
                  <c:v>301</c:v>
                </c:pt>
                <c:pt idx="63">
                  <c:v>301</c:v>
                </c:pt>
                <c:pt idx="64">
                  <c:v>301</c:v>
                </c:pt>
                <c:pt idx="65">
                  <c:v>301</c:v>
                </c:pt>
                <c:pt idx="66">
                  <c:v>301</c:v>
                </c:pt>
                <c:pt idx="67">
                  <c:v>301</c:v>
                </c:pt>
                <c:pt idx="68">
                  <c:v>301</c:v>
                </c:pt>
                <c:pt idx="69">
                  <c:v>301</c:v>
                </c:pt>
                <c:pt idx="70">
                  <c:v>301</c:v>
                </c:pt>
                <c:pt idx="71">
                  <c:v>301</c:v>
                </c:pt>
                <c:pt idx="72">
                  <c:v>301</c:v>
                </c:pt>
                <c:pt idx="73">
                  <c:v>301</c:v>
                </c:pt>
                <c:pt idx="74">
                  <c:v>301</c:v>
                </c:pt>
                <c:pt idx="75">
                  <c:v>301</c:v>
                </c:pt>
              </c:numCache>
            </c:numRef>
          </c:val>
          <c:smooth val="0"/>
          <c:extLst>
            <c:ext xmlns:c16="http://schemas.microsoft.com/office/drawing/2014/chart" uri="{C3380CC4-5D6E-409C-BE32-E72D297353CC}">
              <c16:uniqueId val="{00000005-EDF1-4AC2-A386-B2E645BD5197}"/>
            </c:ext>
          </c:extLst>
        </c:ser>
        <c:dLbls>
          <c:showLegendKey val="0"/>
          <c:showVal val="0"/>
          <c:showCatName val="0"/>
          <c:showSerName val="0"/>
          <c:showPercent val="0"/>
          <c:showBubbleSize val="0"/>
        </c:dLbls>
        <c:smooth val="0"/>
        <c:axId val="652602992"/>
        <c:axId val="652599712"/>
      </c:lineChart>
      <c:catAx>
        <c:axId val="65260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52599712"/>
        <c:crosses val="autoZero"/>
        <c:auto val="1"/>
        <c:lblAlgn val="ctr"/>
        <c:lblOffset val="100"/>
        <c:tickLblSkip val="12"/>
        <c:noMultiLvlLbl val="0"/>
      </c:catAx>
      <c:valAx>
        <c:axId val="652599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652602992"/>
        <c:crosses val="autoZero"/>
        <c:crossBetween val="between"/>
      </c:valAx>
      <c:spPr>
        <a:noFill/>
        <a:ln>
          <a:noFill/>
        </a:ln>
        <a:effectLst/>
      </c:spPr>
    </c:plotArea>
    <c:legend>
      <c:legendPos val="b"/>
      <c:layout>
        <c:manualLayout>
          <c:xMode val="edge"/>
          <c:yMode val="edge"/>
          <c:x val="7.8882810524336002E-4"/>
          <c:y val="0.93879309958050128"/>
          <c:w val="0.87325069543358957"/>
          <c:h val="6.12069004194988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22415332176262E-2"/>
          <c:y val="4.3820639754904259E-2"/>
          <c:w val="0.90647960385681958"/>
          <c:h val="0.66536501327645303"/>
        </c:manualLayout>
      </c:layout>
      <c:barChart>
        <c:barDir val="col"/>
        <c:grouping val="clustered"/>
        <c:varyColors val="0"/>
        <c:ser>
          <c:idx val="1"/>
          <c:order val="0"/>
          <c:tx>
            <c:strRef>
              <c:f>Sheet1!$B$1</c:f>
              <c:strCache>
                <c:ptCount val="1"/>
                <c:pt idx="0">
                  <c:v>2018</c:v>
                </c:pt>
              </c:strCache>
            </c:strRef>
          </c:tx>
          <c:spPr>
            <a:solidFill>
              <a:srgbClr val="1F3B7A"/>
            </a:solidFill>
            <a:ln>
              <a:noFill/>
            </a:ln>
            <a:effectLst/>
          </c:spPr>
          <c:invertIfNegative val="0"/>
          <c:cat>
            <c:strRef>
              <c:f>Sheet1!$A$2:$A$5</c:f>
              <c:strCache>
                <c:ptCount val="4"/>
                <c:pt idx="0">
                  <c:v>Large Metro Core</c:v>
                </c:pt>
                <c:pt idx="1">
                  <c:v>Large Metro Non-Core</c:v>
                </c:pt>
                <c:pt idx="2">
                  <c:v>All Other Metros</c:v>
                </c:pt>
                <c:pt idx="3">
                  <c:v>Non-Metro Areas</c:v>
                </c:pt>
              </c:strCache>
            </c:strRef>
          </c:cat>
          <c:val>
            <c:numRef>
              <c:f>Sheet1!$B$2:$B$5</c:f>
              <c:numCache>
                <c:formatCode>General</c:formatCode>
                <c:ptCount val="4"/>
                <c:pt idx="0">
                  <c:v>198553</c:v>
                </c:pt>
                <c:pt idx="1">
                  <c:v>257563</c:v>
                </c:pt>
                <c:pt idx="2">
                  <c:v>318265</c:v>
                </c:pt>
                <c:pt idx="3">
                  <c:v>80620</c:v>
                </c:pt>
              </c:numCache>
            </c:numRef>
          </c:val>
          <c:extLst>
            <c:ext xmlns:c16="http://schemas.microsoft.com/office/drawing/2014/chart" uri="{C3380CC4-5D6E-409C-BE32-E72D297353CC}">
              <c16:uniqueId val="{00000001-ABC2-4CE6-8C7B-935A357E78CA}"/>
            </c:ext>
          </c:extLst>
        </c:ser>
        <c:ser>
          <c:idx val="0"/>
          <c:order val="1"/>
          <c:tx>
            <c:strRef>
              <c:f>Sheet1!$C$1</c:f>
              <c:strCache>
                <c:ptCount val="1"/>
                <c:pt idx="0">
                  <c:v>2019</c:v>
                </c:pt>
              </c:strCache>
            </c:strRef>
          </c:tx>
          <c:spPr>
            <a:solidFill>
              <a:srgbClr val="4EA7AF"/>
            </a:solidFill>
            <a:ln>
              <a:noFill/>
            </a:ln>
            <a:effectLst/>
          </c:spPr>
          <c:invertIfNegative val="0"/>
          <c:cat>
            <c:strRef>
              <c:f>Sheet1!$A$2:$A$5</c:f>
              <c:strCache>
                <c:ptCount val="4"/>
                <c:pt idx="0">
                  <c:v>Large Metro Core</c:v>
                </c:pt>
                <c:pt idx="1">
                  <c:v>Large Metro Non-Core</c:v>
                </c:pt>
                <c:pt idx="2">
                  <c:v>All Other Metros</c:v>
                </c:pt>
                <c:pt idx="3">
                  <c:v>Non-Metro Areas</c:v>
                </c:pt>
              </c:strCache>
            </c:strRef>
          </c:cat>
          <c:val>
            <c:numRef>
              <c:f>Sheet1!$C$2:$C$5</c:f>
              <c:numCache>
                <c:formatCode>0.0</c:formatCode>
                <c:ptCount val="4"/>
                <c:pt idx="0">
                  <c:v>195745</c:v>
                </c:pt>
                <c:pt idx="1">
                  <c:v>258500</c:v>
                </c:pt>
                <c:pt idx="2">
                  <c:v>324526</c:v>
                </c:pt>
                <c:pt idx="3">
                  <c:v>82625</c:v>
                </c:pt>
              </c:numCache>
            </c:numRef>
          </c:val>
          <c:extLst>
            <c:ext xmlns:c16="http://schemas.microsoft.com/office/drawing/2014/chart" uri="{C3380CC4-5D6E-409C-BE32-E72D297353CC}">
              <c16:uniqueId val="{00000000-FD95-4284-908A-D889D908E930}"/>
            </c:ext>
          </c:extLst>
        </c:ser>
        <c:ser>
          <c:idx val="2"/>
          <c:order val="2"/>
          <c:tx>
            <c:strRef>
              <c:f>Sheet1!$D$1</c:f>
              <c:strCache>
                <c:ptCount val="1"/>
                <c:pt idx="0">
                  <c:v>2020</c:v>
                </c:pt>
              </c:strCache>
            </c:strRef>
          </c:tx>
          <c:spPr>
            <a:solidFill>
              <a:srgbClr val="92D050"/>
            </a:solidFill>
            <a:ln>
              <a:noFill/>
            </a:ln>
            <a:effectLst/>
          </c:spPr>
          <c:invertIfNegative val="0"/>
          <c:cat>
            <c:strRef>
              <c:f>Sheet1!$A$2:$A$5</c:f>
              <c:strCache>
                <c:ptCount val="4"/>
                <c:pt idx="0">
                  <c:v>Large Metro Core</c:v>
                </c:pt>
                <c:pt idx="1">
                  <c:v>Large Metro Non-Core</c:v>
                </c:pt>
                <c:pt idx="2">
                  <c:v>All Other Metros</c:v>
                </c:pt>
                <c:pt idx="3">
                  <c:v>Non-Metro Areas</c:v>
                </c:pt>
              </c:strCache>
            </c:strRef>
          </c:cat>
          <c:val>
            <c:numRef>
              <c:f>Sheet1!$D$2:$D$5</c:f>
              <c:numCache>
                <c:formatCode>0.0</c:formatCode>
                <c:ptCount val="4"/>
                <c:pt idx="0">
                  <c:v>211591</c:v>
                </c:pt>
                <c:pt idx="1">
                  <c:v>303328</c:v>
                </c:pt>
                <c:pt idx="2">
                  <c:v>372275</c:v>
                </c:pt>
                <c:pt idx="3">
                  <c:v>92252</c:v>
                </c:pt>
              </c:numCache>
            </c:numRef>
          </c:val>
          <c:extLst>
            <c:ext xmlns:c16="http://schemas.microsoft.com/office/drawing/2014/chart" uri="{C3380CC4-5D6E-409C-BE32-E72D297353CC}">
              <c16:uniqueId val="{00000000-6201-4DAE-9A61-C98935F9BAE8}"/>
            </c:ext>
          </c:extLst>
        </c:ser>
        <c:dLbls>
          <c:showLegendKey val="0"/>
          <c:showVal val="0"/>
          <c:showCatName val="0"/>
          <c:showSerName val="0"/>
          <c:showPercent val="0"/>
          <c:showBubbleSize val="0"/>
        </c:dLbls>
        <c:gapWidth val="150"/>
        <c:axId val="291474568"/>
        <c:axId val="291474896"/>
      </c:barChart>
      <c:catAx>
        <c:axId val="291474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91474896"/>
        <c:crosses val="autoZero"/>
        <c:auto val="1"/>
        <c:lblAlgn val="ctr"/>
        <c:lblOffset val="100"/>
        <c:tickLblSkip val="1"/>
        <c:noMultiLvlLbl val="0"/>
      </c:catAx>
      <c:valAx>
        <c:axId val="29147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9147456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
          <c:y val="0.92146724242172007"/>
          <c:w val="0.35473361668071735"/>
          <c:h val="5.23960270340230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22415332176262E-2"/>
          <c:y val="4.3820639754904259E-2"/>
          <c:w val="0.90647960385681958"/>
          <c:h val="0.66536501327645303"/>
        </c:manualLayout>
      </c:layout>
      <c:barChart>
        <c:barDir val="col"/>
        <c:grouping val="clustered"/>
        <c:varyColors val="0"/>
        <c:ser>
          <c:idx val="1"/>
          <c:order val="0"/>
          <c:tx>
            <c:strRef>
              <c:f>Sheet1!$B$1</c:f>
              <c:strCache>
                <c:ptCount val="1"/>
                <c:pt idx="0">
                  <c:v>2018</c:v>
                </c:pt>
              </c:strCache>
            </c:strRef>
          </c:tx>
          <c:spPr>
            <a:solidFill>
              <a:srgbClr val="1F3B7A"/>
            </a:solidFill>
            <a:ln>
              <a:noFill/>
            </a:ln>
            <a:effectLst/>
          </c:spPr>
          <c:invertIfNegative val="0"/>
          <c:cat>
            <c:strRef>
              <c:f>Sheet1!$A$2:$A$5</c:f>
              <c:strCache>
                <c:ptCount val="4"/>
                <c:pt idx="0">
                  <c:v>Large Metro Core</c:v>
                </c:pt>
                <c:pt idx="1">
                  <c:v>Large Metro Non-Core</c:v>
                </c:pt>
                <c:pt idx="2">
                  <c:v>All Other Metros</c:v>
                </c:pt>
                <c:pt idx="3">
                  <c:v>Non-Metro Areas</c:v>
                </c:pt>
              </c:strCache>
            </c:strRef>
          </c:cat>
          <c:val>
            <c:numRef>
              <c:f>Sheet1!$B$2:$B$5</c:f>
              <c:numCache>
                <c:formatCode>0.0</c:formatCode>
                <c:ptCount val="4"/>
                <c:pt idx="0">
                  <c:v>256338</c:v>
                </c:pt>
                <c:pt idx="1">
                  <c:v>90291</c:v>
                </c:pt>
                <c:pt idx="2">
                  <c:v>109018</c:v>
                </c:pt>
                <c:pt idx="3">
                  <c:v>17829</c:v>
                </c:pt>
              </c:numCache>
            </c:numRef>
          </c:val>
          <c:extLst>
            <c:ext xmlns:c16="http://schemas.microsoft.com/office/drawing/2014/chart" uri="{C3380CC4-5D6E-409C-BE32-E72D297353CC}">
              <c16:uniqueId val="{00000000-D61A-462F-AB73-13239D0746B4}"/>
            </c:ext>
          </c:extLst>
        </c:ser>
        <c:ser>
          <c:idx val="0"/>
          <c:order val="1"/>
          <c:tx>
            <c:strRef>
              <c:f>Sheet1!$C$1</c:f>
              <c:strCache>
                <c:ptCount val="1"/>
                <c:pt idx="0">
                  <c:v>2019</c:v>
                </c:pt>
              </c:strCache>
            </c:strRef>
          </c:tx>
          <c:spPr>
            <a:solidFill>
              <a:srgbClr val="4EA7AF"/>
            </a:solidFill>
            <a:ln>
              <a:noFill/>
            </a:ln>
            <a:effectLst/>
          </c:spPr>
          <c:invertIfNegative val="0"/>
          <c:cat>
            <c:strRef>
              <c:f>Sheet1!$A$2:$A$5</c:f>
              <c:strCache>
                <c:ptCount val="4"/>
                <c:pt idx="0">
                  <c:v>Large Metro Core</c:v>
                </c:pt>
                <c:pt idx="1">
                  <c:v>Large Metro Non-Core</c:v>
                </c:pt>
                <c:pt idx="2">
                  <c:v>All Other Metros</c:v>
                </c:pt>
                <c:pt idx="3">
                  <c:v>Non-Metro Areas</c:v>
                </c:pt>
              </c:strCache>
            </c:strRef>
          </c:cat>
          <c:val>
            <c:numRef>
              <c:f>Sheet1!$C$2:$C$5</c:f>
              <c:numCache>
                <c:formatCode>0.0</c:formatCode>
                <c:ptCount val="4"/>
                <c:pt idx="0">
                  <c:v>277098</c:v>
                </c:pt>
                <c:pt idx="1">
                  <c:v>100476</c:v>
                </c:pt>
                <c:pt idx="2">
                  <c:v>127217</c:v>
                </c:pt>
                <c:pt idx="3">
                  <c:v>19167</c:v>
                </c:pt>
              </c:numCache>
            </c:numRef>
          </c:val>
          <c:extLst>
            <c:ext xmlns:c16="http://schemas.microsoft.com/office/drawing/2014/chart" uri="{C3380CC4-5D6E-409C-BE32-E72D297353CC}">
              <c16:uniqueId val="{00000001-D61A-462F-AB73-13239D0746B4}"/>
            </c:ext>
          </c:extLst>
        </c:ser>
        <c:ser>
          <c:idx val="2"/>
          <c:order val="2"/>
          <c:tx>
            <c:strRef>
              <c:f>Sheet1!$D$1</c:f>
              <c:strCache>
                <c:ptCount val="1"/>
                <c:pt idx="0">
                  <c:v>2020</c:v>
                </c:pt>
              </c:strCache>
            </c:strRef>
          </c:tx>
          <c:spPr>
            <a:solidFill>
              <a:srgbClr val="9FCC46"/>
            </a:solidFill>
            <a:ln>
              <a:noFill/>
            </a:ln>
            <a:effectLst/>
          </c:spPr>
          <c:invertIfNegative val="0"/>
          <c:cat>
            <c:strRef>
              <c:f>Sheet1!$A$2:$A$5</c:f>
              <c:strCache>
                <c:ptCount val="4"/>
                <c:pt idx="0">
                  <c:v>Large Metro Core</c:v>
                </c:pt>
                <c:pt idx="1">
                  <c:v>Large Metro Non-Core</c:v>
                </c:pt>
                <c:pt idx="2">
                  <c:v>All Other Metros</c:v>
                </c:pt>
                <c:pt idx="3">
                  <c:v>Non-Metro Areas</c:v>
                </c:pt>
              </c:strCache>
            </c:strRef>
          </c:cat>
          <c:val>
            <c:numRef>
              <c:f>Sheet1!$D$2:$D$5</c:f>
              <c:numCache>
                <c:formatCode>#,##0</c:formatCode>
                <c:ptCount val="4"/>
                <c:pt idx="0">
                  <c:v>249622</c:v>
                </c:pt>
                <c:pt idx="1">
                  <c:v>98068</c:v>
                </c:pt>
                <c:pt idx="2">
                  <c:v>124936</c:v>
                </c:pt>
                <c:pt idx="3">
                  <c:v>19184</c:v>
                </c:pt>
              </c:numCache>
            </c:numRef>
          </c:val>
          <c:extLst>
            <c:ext xmlns:c16="http://schemas.microsoft.com/office/drawing/2014/chart" uri="{C3380CC4-5D6E-409C-BE32-E72D297353CC}">
              <c16:uniqueId val="{00000001-CF16-441B-8D34-636E8D57309C}"/>
            </c:ext>
          </c:extLst>
        </c:ser>
        <c:dLbls>
          <c:showLegendKey val="0"/>
          <c:showVal val="0"/>
          <c:showCatName val="0"/>
          <c:showSerName val="0"/>
          <c:showPercent val="0"/>
          <c:showBubbleSize val="0"/>
        </c:dLbls>
        <c:gapWidth val="150"/>
        <c:axId val="291474568"/>
        <c:axId val="291474896"/>
      </c:barChart>
      <c:catAx>
        <c:axId val="291474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91474896"/>
        <c:crosses val="autoZero"/>
        <c:auto val="1"/>
        <c:lblAlgn val="ctr"/>
        <c:lblOffset val="100"/>
        <c:tickLblSkip val="1"/>
        <c:noMultiLvlLbl val="0"/>
      </c:catAx>
      <c:valAx>
        <c:axId val="291474896"/>
        <c:scaling>
          <c:orientation val="minMax"/>
          <c:max val="4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9147456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76486272549264E-2"/>
          <c:y val="2.3980101977125773E-2"/>
          <c:w val="0.90019174686497505"/>
          <c:h val="0.74754463233098067"/>
        </c:manualLayout>
      </c:layout>
      <c:lineChart>
        <c:grouping val="standard"/>
        <c:varyColors val="0"/>
        <c:ser>
          <c:idx val="0"/>
          <c:order val="0"/>
          <c:tx>
            <c:strRef>
              <c:f>Sheet1!$B$2</c:f>
              <c:strCache>
                <c:ptCount val="1"/>
                <c:pt idx="0">
                  <c:v>Inputs to New Residential Construction</c:v>
                </c:pt>
              </c:strCache>
            </c:strRef>
          </c:tx>
          <c:spPr>
            <a:ln w="47625" cap="rnd">
              <a:solidFill>
                <a:srgbClr val="9FCC46"/>
              </a:solidFill>
              <a:round/>
            </a:ln>
            <a:effectLst/>
          </c:spPr>
          <c:marker>
            <c:symbol val="none"/>
          </c:marker>
          <c:cat>
            <c:numRef>
              <c:f>Sheet1!$A$3:$A$41</c:f>
              <c:numCache>
                <c:formatCode>General</c:formatCode>
                <c:ptCount val="39"/>
                <c:pt idx="0">
                  <c:v>2018</c:v>
                </c:pt>
                <c:pt idx="1">
                  <c:v>2018</c:v>
                </c:pt>
                <c:pt idx="2">
                  <c:v>2018</c:v>
                </c:pt>
                <c:pt idx="3">
                  <c:v>2018</c:v>
                </c:pt>
                <c:pt idx="4">
                  <c:v>2018</c:v>
                </c:pt>
                <c:pt idx="5">
                  <c:v>2018</c:v>
                </c:pt>
                <c:pt idx="6">
                  <c:v>2018</c:v>
                </c:pt>
                <c:pt idx="7">
                  <c:v>2018</c:v>
                </c:pt>
                <c:pt idx="8">
                  <c:v>2018</c:v>
                </c:pt>
                <c:pt idx="9">
                  <c:v>2018</c:v>
                </c:pt>
                <c:pt idx="10">
                  <c:v>2018</c:v>
                </c:pt>
                <c:pt idx="11">
                  <c:v>2018</c:v>
                </c:pt>
                <c:pt idx="12">
                  <c:v>2019</c:v>
                </c:pt>
                <c:pt idx="13">
                  <c:v>2019</c:v>
                </c:pt>
                <c:pt idx="14">
                  <c:v>2019</c:v>
                </c:pt>
                <c:pt idx="15">
                  <c:v>2019</c:v>
                </c:pt>
                <c:pt idx="16">
                  <c:v>2019</c:v>
                </c:pt>
                <c:pt idx="17">
                  <c:v>2019</c:v>
                </c:pt>
                <c:pt idx="18">
                  <c:v>2019</c:v>
                </c:pt>
                <c:pt idx="19">
                  <c:v>2019</c:v>
                </c:pt>
                <c:pt idx="20">
                  <c:v>2019</c:v>
                </c:pt>
                <c:pt idx="21">
                  <c:v>2019</c:v>
                </c:pt>
                <c:pt idx="22">
                  <c:v>2019</c:v>
                </c:pt>
                <c:pt idx="23">
                  <c:v>2019</c:v>
                </c:pt>
                <c:pt idx="24">
                  <c:v>2020</c:v>
                </c:pt>
                <c:pt idx="25">
                  <c:v>2020</c:v>
                </c:pt>
                <c:pt idx="26">
                  <c:v>2020</c:v>
                </c:pt>
                <c:pt idx="27">
                  <c:v>2020</c:v>
                </c:pt>
                <c:pt idx="28">
                  <c:v>2020</c:v>
                </c:pt>
                <c:pt idx="29">
                  <c:v>2020</c:v>
                </c:pt>
                <c:pt idx="30">
                  <c:v>2020</c:v>
                </c:pt>
                <c:pt idx="31">
                  <c:v>2020</c:v>
                </c:pt>
                <c:pt idx="32">
                  <c:v>2020</c:v>
                </c:pt>
                <c:pt idx="33">
                  <c:v>2020</c:v>
                </c:pt>
                <c:pt idx="34">
                  <c:v>2020</c:v>
                </c:pt>
                <c:pt idx="35">
                  <c:v>2020</c:v>
                </c:pt>
                <c:pt idx="36">
                  <c:v>2021</c:v>
                </c:pt>
                <c:pt idx="37">
                  <c:v>2021</c:v>
                </c:pt>
                <c:pt idx="38">
                  <c:v>2021</c:v>
                </c:pt>
              </c:numCache>
            </c:numRef>
          </c:cat>
          <c:val>
            <c:numRef>
              <c:f>Sheet1!$B$3:$B$41</c:f>
              <c:numCache>
                <c:formatCode>General</c:formatCode>
                <c:ptCount val="39"/>
                <c:pt idx="0">
                  <c:v>4.4291340000000003</c:v>
                </c:pt>
                <c:pt idx="1">
                  <c:v>5.098039</c:v>
                </c:pt>
                <c:pt idx="2">
                  <c:v>5.4740960000000003</c:v>
                </c:pt>
                <c:pt idx="3">
                  <c:v>5.7448880000000004</c:v>
                </c:pt>
                <c:pt idx="4">
                  <c:v>6.8999030000000001</c:v>
                </c:pt>
                <c:pt idx="5">
                  <c:v>7.7745379999999997</c:v>
                </c:pt>
                <c:pt idx="6">
                  <c:v>7.6773569999999998</c:v>
                </c:pt>
                <c:pt idx="7">
                  <c:v>6.0576920000000003</c:v>
                </c:pt>
                <c:pt idx="8">
                  <c:v>6.063523</c:v>
                </c:pt>
                <c:pt idx="9">
                  <c:v>6.3278999999999996</c:v>
                </c:pt>
                <c:pt idx="10">
                  <c:v>4.9618320000000002</c:v>
                </c:pt>
                <c:pt idx="11">
                  <c:v>3.897338</c:v>
                </c:pt>
                <c:pt idx="12">
                  <c:v>2.5447690000000001</c:v>
                </c:pt>
                <c:pt idx="13">
                  <c:v>1.865672</c:v>
                </c:pt>
                <c:pt idx="14">
                  <c:v>2.3169599999999999</c:v>
                </c:pt>
                <c:pt idx="15">
                  <c:v>2.8545120000000002</c:v>
                </c:pt>
                <c:pt idx="16">
                  <c:v>0.90909099999999998</c:v>
                </c:pt>
                <c:pt idx="17">
                  <c:v>-0.63119999999999998</c:v>
                </c:pt>
                <c:pt idx="18">
                  <c:v>0</c:v>
                </c:pt>
                <c:pt idx="19">
                  <c:v>0.27198499999999998</c:v>
                </c:pt>
                <c:pt idx="20">
                  <c:v>0.63520900000000002</c:v>
                </c:pt>
                <c:pt idx="21">
                  <c:v>-0.54103000000000001</c:v>
                </c:pt>
                <c:pt idx="22">
                  <c:v>9.0909000000000004E-2</c:v>
                </c:pt>
                <c:pt idx="23">
                  <c:v>1.0064040000000001</c:v>
                </c:pt>
                <c:pt idx="24">
                  <c:v>2.1139709999999998</c:v>
                </c:pt>
                <c:pt idx="25">
                  <c:v>1.373626</c:v>
                </c:pt>
                <c:pt idx="26">
                  <c:v>-9.0579999999999994E-2</c:v>
                </c:pt>
                <c:pt idx="27">
                  <c:v>-3.2229199999999998</c:v>
                </c:pt>
                <c:pt idx="28">
                  <c:v>-2.7927900000000001</c:v>
                </c:pt>
                <c:pt idx="29">
                  <c:v>0</c:v>
                </c:pt>
                <c:pt idx="30">
                  <c:v>0.72202200000000005</c:v>
                </c:pt>
                <c:pt idx="31" formatCode="_(* #,##0.0_);_(* \(#,##0.0\);_(* &quot;-&quot;??_);_(@_)">
                  <c:v>4.0687160000000002</c:v>
                </c:pt>
                <c:pt idx="32" formatCode="_(* #,##0.0_);_(* \(#,##0.0\);_(* &quot;-&quot;??_);_(@_)">
                  <c:v>7.0333629999999996</c:v>
                </c:pt>
                <c:pt idx="33" formatCode="_(* #,##0.0_);_(* \(#,##0.0\);_(* &quot;-&quot;??_);_(@_)">
                  <c:v>7.7062559999999998</c:v>
                </c:pt>
                <c:pt idx="34" formatCode="_(* #,##0.0_);_(* \(#,##0.0\);_(* &quot;-&quot;??_);_(@_)">
                  <c:v>5.5404179999999998</c:v>
                </c:pt>
                <c:pt idx="35" formatCode="_(* #,##0.0_);_(* \(#,##0.0\);_(* &quot;-&quot;??_);_(@_)">
                  <c:v>6.1594199999999999</c:v>
                </c:pt>
                <c:pt idx="36" formatCode="_(* #,##0.0_);_(* \(#,##0.0\);_(* &quot;-&quot;??_);_(@_)">
                  <c:v>7.5607559999999996</c:v>
                </c:pt>
                <c:pt idx="37" formatCode="_(* #,##0.0_);_(* \(#,##0.0\);_(* &quot;-&quot;??_);_(@_)">
                  <c:v>11.201449999999999</c:v>
                </c:pt>
                <c:pt idx="38" formatCode="_(* #,##0.0_);_(* \(#,##0.0\);_(* &quot;-&quot;??_);_(@_)">
                  <c:v>14.32457</c:v>
                </c:pt>
              </c:numCache>
            </c:numRef>
          </c:val>
          <c:smooth val="0"/>
          <c:extLst>
            <c:ext xmlns:c16="http://schemas.microsoft.com/office/drawing/2014/chart" uri="{C3380CC4-5D6E-409C-BE32-E72D297353CC}">
              <c16:uniqueId val="{00000001-4738-4781-AF33-94E7723F8883}"/>
            </c:ext>
          </c:extLst>
        </c:ser>
        <c:ser>
          <c:idx val="1"/>
          <c:order val="1"/>
          <c:tx>
            <c:strRef>
              <c:f>Sheet1!$C$2</c:f>
              <c:strCache>
                <c:ptCount val="1"/>
                <c:pt idx="0">
                  <c:v>Softwood Lumber</c:v>
                </c:pt>
              </c:strCache>
            </c:strRef>
          </c:tx>
          <c:spPr>
            <a:ln w="47625" cap="rnd">
              <a:solidFill>
                <a:srgbClr val="1F3B7A"/>
              </a:solidFill>
              <a:round/>
            </a:ln>
            <a:effectLst/>
          </c:spPr>
          <c:marker>
            <c:symbol val="none"/>
          </c:marker>
          <c:cat>
            <c:numRef>
              <c:f>Sheet1!$A$3:$A$41</c:f>
              <c:numCache>
                <c:formatCode>General</c:formatCode>
                <c:ptCount val="39"/>
                <c:pt idx="0">
                  <c:v>2018</c:v>
                </c:pt>
                <c:pt idx="1">
                  <c:v>2018</c:v>
                </c:pt>
                <c:pt idx="2">
                  <c:v>2018</c:v>
                </c:pt>
                <c:pt idx="3">
                  <c:v>2018</c:v>
                </c:pt>
                <c:pt idx="4">
                  <c:v>2018</c:v>
                </c:pt>
                <c:pt idx="5">
                  <c:v>2018</c:v>
                </c:pt>
                <c:pt idx="6">
                  <c:v>2018</c:v>
                </c:pt>
                <c:pt idx="7">
                  <c:v>2018</c:v>
                </c:pt>
                <c:pt idx="8">
                  <c:v>2018</c:v>
                </c:pt>
                <c:pt idx="9">
                  <c:v>2018</c:v>
                </c:pt>
                <c:pt idx="10">
                  <c:v>2018</c:v>
                </c:pt>
                <c:pt idx="11">
                  <c:v>2018</c:v>
                </c:pt>
                <c:pt idx="12">
                  <c:v>2019</c:v>
                </c:pt>
                <c:pt idx="13">
                  <c:v>2019</c:v>
                </c:pt>
                <c:pt idx="14">
                  <c:v>2019</c:v>
                </c:pt>
                <c:pt idx="15">
                  <c:v>2019</c:v>
                </c:pt>
                <c:pt idx="16">
                  <c:v>2019</c:v>
                </c:pt>
                <c:pt idx="17">
                  <c:v>2019</c:v>
                </c:pt>
                <c:pt idx="18">
                  <c:v>2019</c:v>
                </c:pt>
                <c:pt idx="19">
                  <c:v>2019</c:v>
                </c:pt>
                <c:pt idx="20">
                  <c:v>2019</c:v>
                </c:pt>
                <c:pt idx="21">
                  <c:v>2019</c:v>
                </c:pt>
                <c:pt idx="22">
                  <c:v>2019</c:v>
                </c:pt>
                <c:pt idx="23">
                  <c:v>2019</c:v>
                </c:pt>
                <c:pt idx="24">
                  <c:v>2020</c:v>
                </c:pt>
                <c:pt idx="25">
                  <c:v>2020</c:v>
                </c:pt>
                <c:pt idx="26">
                  <c:v>2020</c:v>
                </c:pt>
                <c:pt idx="27">
                  <c:v>2020</c:v>
                </c:pt>
                <c:pt idx="28">
                  <c:v>2020</c:v>
                </c:pt>
                <c:pt idx="29">
                  <c:v>2020</c:v>
                </c:pt>
                <c:pt idx="30">
                  <c:v>2020</c:v>
                </c:pt>
                <c:pt idx="31">
                  <c:v>2020</c:v>
                </c:pt>
                <c:pt idx="32">
                  <c:v>2020</c:v>
                </c:pt>
                <c:pt idx="33">
                  <c:v>2020</c:v>
                </c:pt>
                <c:pt idx="34">
                  <c:v>2020</c:v>
                </c:pt>
                <c:pt idx="35">
                  <c:v>2020</c:v>
                </c:pt>
                <c:pt idx="36">
                  <c:v>2021</c:v>
                </c:pt>
                <c:pt idx="37">
                  <c:v>2021</c:v>
                </c:pt>
                <c:pt idx="38">
                  <c:v>2021</c:v>
                </c:pt>
              </c:numCache>
            </c:numRef>
          </c:cat>
          <c:val>
            <c:numRef>
              <c:f>Sheet1!$C$3:$C$41</c:f>
              <c:numCache>
                <c:formatCode>General</c:formatCode>
                <c:ptCount val="39"/>
                <c:pt idx="0">
                  <c:v>14.538309999999999</c:v>
                </c:pt>
                <c:pt idx="1">
                  <c:v>16.98733</c:v>
                </c:pt>
                <c:pt idx="2">
                  <c:v>17.513860000000001</c:v>
                </c:pt>
                <c:pt idx="3">
                  <c:v>11.29893</c:v>
                </c:pt>
                <c:pt idx="4">
                  <c:v>16.60079</c:v>
                </c:pt>
                <c:pt idx="5">
                  <c:v>23.41001</c:v>
                </c:pt>
                <c:pt idx="6">
                  <c:v>19.201440000000002</c:v>
                </c:pt>
                <c:pt idx="7">
                  <c:v>5.1024859999999999</c:v>
                </c:pt>
                <c:pt idx="8">
                  <c:v>4.5294639999999999</c:v>
                </c:pt>
                <c:pt idx="9">
                  <c:v>-8.1798699999999993</c:v>
                </c:pt>
                <c:pt idx="10">
                  <c:v>-10.8919</c:v>
                </c:pt>
                <c:pt idx="11">
                  <c:v>-9.1695499999999992</c:v>
                </c:pt>
                <c:pt idx="12">
                  <c:v>-10.420199999999999</c:v>
                </c:pt>
                <c:pt idx="13">
                  <c:v>-12.0337</c:v>
                </c:pt>
                <c:pt idx="14">
                  <c:v>-14.943</c:v>
                </c:pt>
                <c:pt idx="15">
                  <c:v>-14.388500000000001</c:v>
                </c:pt>
                <c:pt idx="16">
                  <c:v>-19.397400000000001</c:v>
                </c:pt>
                <c:pt idx="17">
                  <c:v>-24.415199999999999</c:v>
                </c:pt>
                <c:pt idx="18">
                  <c:v>-19.307500000000001</c:v>
                </c:pt>
                <c:pt idx="19">
                  <c:v>-10.5809</c:v>
                </c:pt>
                <c:pt idx="20">
                  <c:v>-7.5725699999999998</c:v>
                </c:pt>
                <c:pt idx="21">
                  <c:v>1.2126870000000001</c:v>
                </c:pt>
                <c:pt idx="22">
                  <c:v>4.9085660000000004</c:v>
                </c:pt>
                <c:pt idx="23">
                  <c:v>5.0476190000000001</c:v>
                </c:pt>
                <c:pt idx="24">
                  <c:v>5.8879849999999996</c:v>
                </c:pt>
                <c:pt idx="25">
                  <c:v>4.7879620000000003</c:v>
                </c:pt>
                <c:pt idx="26">
                  <c:v>11.18816</c:v>
                </c:pt>
                <c:pt idx="27">
                  <c:v>-0.88702000000000003</c:v>
                </c:pt>
                <c:pt idx="28">
                  <c:v>3.9719630000000001</c:v>
                </c:pt>
                <c:pt idx="29">
                  <c:v>18.858799999999999</c:v>
                </c:pt>
                <c:pt idx="30">
                  <c:v>26.445900000000002</c:v>
                </c:pt>
                <c:pt idx="31">
                  <c:v>47.053359999999998</c:v>
                </c:pt>
                <c:pt idx="32">
                  <c:v>81.565770000000001</c:v>
                </c:pt>
                <c:pt idx="33">
                  <c:v>68.110600000000005</c:v>
                </c:pt>
                <c:pt idx="34">
                  <c:v>37.339449999999999</c:v>
                </c:pt>
                <c:pt idx="35">
                  <c:v>52.175879999999999</c:v>
                </c:pt>
                <c:pt idx="36">
                  <c:v>73.010850000000005</c:v>
                </c:pt>
                <c:pt idx="37">
                  <c:v>79.677980000000005</c:v>
                </c:pt>
                <c:pt idx="38">
                  <c:v>83.367980000000003</c:v>
                </c:pt>
              </c:numCache>
            </c:numRef>
          </c:val>
          <c:smooth val="0"/>
          <c:extLst>
            <c:ext xmlns:c16="http://schemas.microsoft.com/office/drawing/2014/chart" uri="{C3380CC4-5D6E-409C-BE32-E72D297353CC}">
              <c16:uniqueId val="{00000000-A345-4B8D-86C8-8DA39C177800}"/>
            </c:ext>
          </c:extLst>
        </c:ser>
        <c:ser>
          <c:idx val="2"/>
          <c:order val="2"/>
          <c:tx>
            <c:strRef>
              <c:f>Sheet1!$D$2</c:f>
              <c:strCache>
                <c:ptCount val="1"/>
                <c:pt idx="0">
                  <c:v>Hardwood Lumber</c:v>
                </c:pt>
              </c:strCache>
            </c:strRef>
          </c:tx>
          <c:spPr>
            <a:ln w="47625" cap="rnd">
              <a:solidFill>
                <a:srgbClr val="4EA7AF"/>
              </a:solidFill>
              <a:round/>
            </a:ln>
            <a:effectLst/>
          </c:spPr>
          <c:marker>
            <c:symbol val="none"/>
          </c:marker>
          <c:cat>
            <c:numRef>
              <c:f>Sheet1!$A$3:$A$41</c:f>
              <c:numCache>
                <c:formatCode>General</c:formatCode>
                <c:ptCount val="39"/>
                <c:pt idx="0">
                  <c:v>2018</c:v>
                </c:pt>
                <c:pt idx="1">
                  <c:v>2018</c:v>
                </c:pt>
                <c:pt idx="2">
                  <c:v>2018</c:v>
                </c:pt>
                <c:pt idx="3">
                  <c:v>2018</c:v>
                </c:pt>
                <c:pt idx="4">
                  <c:v>2018</c:v>
                </c:pt>
                <c:pt idx="5">
                  <c:v>2018</c:v>
                </c:pt>
                <c:pt idx="6">
                  <c:v>2018</c:v>
                </c:pt>
                <c:pt idx="7">
                  <c:v>2018</c:v>
                </c:pt>
                <c:pt idx="8">
                  <c:v>2018</c:v>
                </c:pt>
                <c:pt idx="9">
                  <c:v>2018</c:v>
                </c:pt>
                <c:pt idx="10">
                  <c:v>2018</c:v>
                </c:pt>
                <c:pt idx="11">
                  <c:v>2018</c:v>
                </c:pt>
                <c:pt idx="12">
                  <c:v>2019</c:v>
                </c:pt>
                <c:pt idx="13">
                  <c:v>2019</c:v>
                </c:pt>
                <c:pt idx="14">
                  <c:v>2019</c:v>
                </c:pt>
                <c:pt idx="15">
                  <c:v>2019</c:v>
                </c:pt>
                <c:pt idx="16">
                  <c:v>2019</c:v>
                </c:pt>
                <c:pt idx="17">
                  <c:v>2019</c:v>
                </c:pt>
                <c:pt idx="18">
                  <c:v>2019</c:v>
                </c:pt>
                <c:pt idx="19">
                  <c:v>2019</c:v>
                </c:pt>
                <c:pt idx="20">
                  <c:v>2019</c:v>
                </c:pt>
                <c:pt idx="21">
                  <c:v>2019</c:v>
                </c:pt>
                <c:pt idx="22">
                  <c:v>2019</c:v>
                </c:pt>
                <c:pt idx="23">
                  <c:v>2019</c:v>
                </c:pt>
                <c:pt idx="24">
                  <c:v>2020</c:v>
                </c:pt>
                <c:pt idx="25">
                  <c:v>2020</c:v>
                </c:pt>
                <c:pt idx="26">
                  <c:v>2020</c:v>
                </c:pt>
                <c:pt idx="27">
                  <c:v>2020</c:v>
                </c:pt>
                <c:pt idx="28">
                  <c:v>2020</c:v>
                </c:pt>
                <c:pt idx="29">
                  <c:v>2020</c:v>
                </c:pt>
                <c:pt idx="30">
                  <c:v>2020</c:v>
                </c:pt>
                <c:pt idx="31">
                  <c:v>2020</c:v>
                </c:pt>
                <c:pt idx="32">
                  <c:v>2020</c:v>
                </c:pt>
                <c:pt idx="33">
                  <c:v>2020</c:v>
                </c:pt>
                <c:pt idx="34">
                  <c:v>2020</c:v>
                </c:pt>
                <c:pt idx="35">
                  <c:v>2020</c:v>
                </c:pt>
                <c:pt idx="36">
                  <c:v>2021</c:v>
                </c:pt>
                <c:pt idx="37">
                  <c:v>2021</c:v>
                </c:pt>
                <c:pt idx="38">
                  <c:v>2021</c:v>
                </c:pt>
              </c:numCache>
            </c:numRef>
          </c:cat>
          <c:val>
            <c:numRef>
              <c:f>Sheet1!$D$3:$D$41</c:f>
              <c:numCache>
                <c:formatCode>_(* #,##0.0_);_(* \(#,##0.0\);_(* "-"??_);_(@_)</c:formatCode>
                <c:ptCount val="39"/>
                <c:pt idx="0">
                  <c:v>5.4180289999999998</c:v>
                </c:pt>
                <c:pt idx="1">
                  <c:v>5.8850569999999998</c:v>
                </c:pt>
                <c:pt idx="2">
                  <c:v>6.4575649999999998</c:v>
                </c:pt>
                <c:pt idx="3">
                  <c:v>8.4808950000000003</c:v>
                </c:pt>
                <c:pt idx="4">
                  <c:v>9.5833329999999997</c:v>
                </c:pt>
                <c:pt idx="5">
                  <c:v>7.7307870000000003</c:v>
                </c:pt>
                <c:pt idx="6">
                  <c:v>5.6818179999999998</c:v>
                </c:pt>
                <c:pt idx="7">
                  <c:v>2.9056769999999998</c:v>
                </c:pt>
                <c:pt idx="8">
                  <c:v>1.076233</c:v>
                </c:pt>
                <c:pt idx="9">
                  <c:v>3.0316740000000002</c:v>
                </c:pt>
                <c:pt idx="10">
                  <c:v>0.53595400000000004</c:v>
                </c:pt>
                <c:pt idx="11">
                  <c:v>0.97908300000000004</c:v>
                </c:pt>
                <c:pt idx="12">
                  <c:v>-4.4310000000000002E-2</c:v>
                </c:pt>
                <c:pt idx="13">
                  <c:v>-2.9092500000000001</c:v>
                </c:pt>
                <c:pt idx="14">
                  <c:v>-3.7261700000000002</c:v>
                </c:pt>
                <c:pt idx="15">
                  <c:v>-4.0377999999999998</c:v>
                </c:pt>
                <c:pt idx="16">
                  <c:v>-7.6045600000000002</c:v>
                </c:pt>
                <c:pt idx="17">
                  <c:v>-8.4845900000000007</c:v>
                </c:pt>
                <c:pt idx="18">
                  <c:v>-7.3118299999999996</c:v>
                </c:pt>
                <c:pt idx="19">
                  <c:v>-8.5143400000000007</c:v>
                </c:pt>
                <c:pt idx="20">
                  <c:v>-7.3646900000000004</c:v>
                </c:pt>
                <c:pt idx="21">
                  <c:v>-9.0909099999999992</c:v>
                </c:pt>
                <c:pt idx="22">
                  <c:v>-9.1070600000000006</c:v>
                </c:pt>
                <c:pt idx="23">
                  <c:v>-9.7840500000000006</c:v>
                </c:pt>
                <c:pt idx="24">
                  <c:v>-10.195</c:v>
                </c:pt>
                <c:pt idx="25">
                  <c:v>-9.0787099999999992</c:v>
                </c:pt>
                <c:pt idx="26">
                  <c:v>-8.3708399999999994</c:v>
                </c:pt>
                <c:pt idx="27">
                  <c:v>-8.7287400000000002</c:v>
                </c:pt>
                <c:pt idx="28">
                  <c:v>-6.53864</c:v>
                </c:pt>
                <c:pt idx="29">
                  <c:v>-6.45756</c:v>
                </c:pt>
                <c:pt idx="30">
                  <c:v>-5.7076599999999997</c:v>
                </c:pt>
                <c:pt idx="31">
                  <c:v>-2.8490000000000002</c:v>
                </c:pt>
                <c:pt idx="32">
                  <c:v>-1.38889</c:v>
                </c:pt>
                <c:pt idx="33">
                  <c:v>0.33816400000000002</c:v>
                </c:pt>
                <c:pt idx="34">
                  <c:v>6.8914960000000001</c:v>
                </c:pt>
                <c:pt idx="35">
                  <c:v>9.7703959999999999</c:v>
                </c:pt>
                <c:pt idx="36">
                  <c:v>14.46199</c:v>
                </c:pt>
                <c:pt idx="37">
                  <c:v>16.920809999999999</c:v>
                </c:pt>
                <c:pt idx="38">
                  <c:v>27.308450000000001</c:v>
                </c:pt>
              </c:numCache>
            </c:numRef>
          </c:val>
          <c:smooth val="0"/>
          <c:extLst>
            <c:ext xmlns:c16="http://schemas.microsoft.com/office/drawing/2014/chart" uri="{C3380CC4-5D6E-409C-BE32-E72D297353CC}">
              <c16:uniqueId val="{00000001-A345-4B8D-86C8-8DA39C177800}"/>
            </c:ext>
          </c:extLst>
        </c:ser>
        <c:dLbls>
          <c:showLegendKey val="0"/>
          <c:showVal val="0"/>
          <c:showCatName val="0"/>
          <c:showSerName val="0"/>
          <c:showPercent val="0"/>
          <c:showBubbleSize val="0"/>
        </c:dLbls>
        <c:smooth val="0"/>
        <c:axId val="308807072"/>
        <c:axId val="308807464"/>
      </c:lineChart>
      <c:catAx>
        <c:axId val="308807072"/>
        <c:scaling>
          <c:orientation val="minMax"/>
        </c:scaling>
        <c:delete val="0"/>
        <c:axPos val="b"/>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308807464"/>
        <c:crosses val="autoZero"/>
        <c:auto val="1"/>
        <c:lblAlgn val="ctr"/>
        <c:lblOffset val="100"/>
        <c:tickLblSkip val="12"/>
        <c:noMultiLvlLbl val="0"/>
      </c:catAx>
      <c:valAx>
        <c:axId val="308807464"/>
        <c:scaling>
          <c:orientation val="minMax"/>
          <c:min val="-25"/>
        </c:scaling>
        <c:delete val="0"/>
        <c:axPos val="l"/>
        <c:majorGridlines>
          <c:spPr>
            <a:ln w="6350" cap="flat" cmpd="sng" algn="ctr">
              <a:solidFill>
                <a:schemeClr val="tx1">
                  <a:lumMod val="40000"/>
                  <a:lumOff val="60000"/>
                </a:schemeClr>
              </a:solidFill>
              <a:prstDash val="dash"/>
              <a:round/>
            </a:ln>
            <a:effectLst/>
          </c:spPr>
        </c:majorGridlines>
        <c:numFmt formatCode="#,##0" sourceLinked="0"/>
        <c:majorTickMark val="out"/>
        <c:minorTickMark val="none"/>
        <c:tickLblPos val="nextTo"/>
        <c:spPr>
          <a:noFill/>
          <a:ln w="6350">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308807072"/>
        <c:crosses val="autoZero"/>
        <c:crossBetween val="between"/>
        <c:majorUnit val="25"/>
      </c:valAx>
      <c:spPr>
        <a:noFill/>
        <a:ln>
          <a:noFill/>
        </a:ln>
        <a:effectLst/>
      </c:spPr>
    </c:plotArea>
    <c:legend>
      <c:legendPos val="b"/>
      <c:layout>
        <c:manualLayout>
          <c:xMode val="edge"/>
          <c:yMode val="edge"/>
          <c:x val="6.8120349644121671E-4"/>
          <c:y val="0.9304018310198896"/>
          <c:w val="0.64647021449856368"/>
          <c:h val="6.95981689801104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9387175491343E-2"/>
          <c:y val="3.544904724725239E-2"/>
          <c:w val="0.94619265509736072"/>
          <c:h val="0.78887204647519149"/>
        </c:manualLayout>
      </c:layout>
      <c:barChart>
        <c:barDir val="col"/>
        <c:grouping val="clustered"/>
        <c:varyColors val="0"/>
        <c:ser>
          <c:idx val="0"/>
          <c:order val="0"/>
          <c:tx>
            <c:strRef>
              <c:f>Sheet1!$A$2</c:f>
              <c:strCache>
                <c:ptCount val="1"/>
                <c:pt idx="0">
                  <c:v>Housing Vacancy Survey</c:v>
                </c:pt>
              </c:strCache>
            </c:strRef>
          </c:tx>
          <c:spPr>
            <a:solidFill>
              <a:srgbClr val="1F3B7A"/>
            </a:solidFill>
            <a:ln>
              <a:noFill/>
            </a:ln>
            <a:effectLst/>
          </c:spPr>
          <c:invertIfNegative val="0"/>
          <c:cat>
            <c:strRef>
              <c:f>Sheet1!$B$1:$G$1</c:f>
              <c:strCache>
                <c:ptCount val="6"/>
                <c:pt idx="0">
                  <c:v>2000–2005</c:v>
                </c:pt>
                <c:pt idx="1">
                  <c:v>2005–2010</c:v>
                </c:pt>
                <c:pt idx="2">
                  <c:v>2010–2013</c:v>
                </c:pt>
                <c:pt idx="3">
                  <c:v>2013–2016</c:v>
                </c:pt>
                <c:pt idx="4">
                  <c:v>2016–2019</c:v>
                </c:pt>
                <c:pt idx="5">
                  <c:v>2020:1–2021:1</c:v>
                </c:pt>
              </c:strCache>
            </c:strRef>
          </c:cat>
          <c:val>
            <c:numRef>
              <c:f>Sheet1!$B$2:$G$2</c:f>
              <c:numCache>
                <c:formatCode>General</c:formatCode>
                <c:ptCount val="6"/>
                <c:pt idx="0">
                  <c:v>1380</c:v>
                </c:pt>
                <c:pt idx="1">
                  <c:v>683</c:v>
                </c:pt>
                <c:pt idx="2">
                  <c:v>801</c:v>
                </c:pt>
                <c:pt idx="3" formatCode="#,##0">
                  <c:v>1188</c:v>
                </c:pt>
                <c:pt idx="4" formatCode="#,##0">
                  <c:v>1337</c:v>
                </c:pt>
                <c:pt idx="5">
                  <c:v>1553</c:v>
                </c:pt>
              </c:numCache>
            </c:numRef>
          </c:val>
          <c:extLst>
            <c:ext xmlns:c16="http://schemas.microsoft.com/office/drawing/2014/chart" uri="{C3380CC4-5D6E-409C-BE32-E72D297353CC}">
              <c16:uniqueId val="{00000000-B598-45A7-965E-D2167AC059E5}"/>
            </c:ext>
          </c:extLst>
        </c:ser>
        <c:ser>
          <c:idx val="1"/>
          <c:order val="1"/>
          <c:tx>
            <c:strRef>
              <c:f>Sheet1!$A$3</c:f>
              <c:strCache>
                <c:ptCount val="1"/>
                <c:pt idx="0">
                  <c:v>American Community Survey</c:v>
                </c:pt>
              </c:strCache>
            </c:strRef>
          </c:tx>
          <c:spPr>
            <a:solidFill>
              <a:srgbClr val="4EA7AF"/>
            </a:solidFill>
            <a:ln>
              <a:noFill/>
            </a:ln>
            <a:effectLst/>
          </c:spPr>
          <c:invertIfNegative val="0"/>
          <c:cat>
            <c:strRef>
              <c:f>Sheet1!$B$1:$G$1</c:f>
              <c:strCache>
                <c:ptCount val="6"/>
                <c:pt idx="0">
                  <c:v>2000–2005</c:v>
                </c:pt>
                <c:pt idx="1">
                  <c:v>2005–2010</c:v>
                </c:pt>
                <c:pt idx="2">
                  <c:v>2010–2013</c:v>
                </c:pt>
                <c:pt idx="3">
                  <c:v>2013–2016</c:v>
                </c:pt>
                <c:pt idx="4">
                  <c:v>2016–2019</c:v>
                </c:pt>
                <c:pt idx="5">
                  <c:v>2020:1–2021:1</c:v>
                </c:pt>
              </c:strCache>
            </c:strRef>
          </c:cat>
          <c:val>
            <c:numRef>
              <c:f>Sheet1!$B$3:$G$3</c:f>
              <c:numCache>
                <c:formatCode>General</c:formatCode>
                <c:ptCount val="6"/>
                <c:pt idx="0">
                  <c:v>1254</c:v>
                </c:pt>
                <c:pt idx="1">
                  <c:v>695</c:v>
                </c:pt>
                <c:pt idx="2">
                  <c:v>575</c:v>
                </c:pt>
                <c:pt idx="3">
                  <c:v>856</c:v>
                </c:pt>
                <c:pt idx="4" formatCode="#,##0">
                  <c:v>1314</c:v>
                </c:pt>
              </c:numCache>
            </c:numRef>
          </c:val>
          <c:extLst>
            <c:ext xmlns:c16="http://schemas.microsoft.com/office/drawing/2014/chart" uri="{C3380CC4-5D6E-409C-BE32-E72D297353CC}">
              <c16:uniqueId val="{00000000-A23E-47BB-AE75-3438B439736C}"/>
            </c:ext>
          </c:extLst>
        </c:ser>
        <c:dLbls>
          <c:showLegendKey val="0"/>
          <c:showVal val="0"/>
          <c:showCatName val="0"/>
          <c:showSerName val="0"/>
          <c:showPercent val="0"/>
          <c:showBubbleSize val="0"/>
        </c:dLbls>
        <c:gapWidth val="100"/>
        <c:axId val="503577720"/>
        <c:axId val="503578048"/>
      </c:barChart>
      <c:catAx>
        <c:axId val="50357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en-US"/>
          </a:p>
        </c:txPr>
        <c:crossAx val="503578048"/>
        <c:crosses val="autoZero"/>
        <c:auto val="1"/>
        <c:lblAlgn val="ctr"/>
        <c:lblOffset val="100"/>
        <c:noMultiLvlLbl val="0"/>
      </c:catAx>
      <c:valAx>
        <c:axId val="503578048"/>
        <c:scaling>
          <c:orientation val="minMax"/>
          <c:max val="16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en-US"/>
          </a:p>
        </c:txPr>
        <c:crossAx val="503577720"/>
        <c:crosses val="autoZero"/>
        <c:crossBetween val="between"/>
        <c:dispUnits>
          <c:builtInUnit val="thousands"/>
        </c:dispUnits>
      </c:valAx>
      <c:spPr>
        <a:noFill/>
        <a:ln>
          <a:noFill/>
        </a:ln>
        <a:effectLst/>
      </c:spPr>
    </c:plotArea>
    <c:legend>
      <c:legendPos val="b"/>
      <c:layout>
        <c:manualLayout>
          <c:xMode val="edge"/>
          <c:yMode val="edge"/>
          <c:x val="9.709917196392238E-4"/>
          <c:y val="0.91847376669478253"/>
          <c:w val="0.48199982276439984"/>
          <c:h val="5.9405142979318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r>
              <a:rPr lang="en-US" sz="1400" b="1" baseline="0">
                <a:solidFill>
                  <a:schemeClr val="tx1">
                    <a:lumMod val="50000"/>
                  </a:schemeClr>
                </a:solidFill>
              </a:rPr>
              <a:t>Annual Household Growth (Millions)</a:t>
            </a:r>
            <a:endParaRPr lang="en-US" sz="1400" b="1">
              <a:solidFill>
                <a:schemeClr val="tx1">
                  <a:lumMod val="50000"/>
                </a:schemeClr>
              </a:solidFill>
            </a:endParaRPr>
          </a:p>
        </c:rich>
      </c:tx>
      <c:layout>
        <c:manualLayout>
          <c:xMode val="edge"/>
          <c:yMode val="edge"/>
          <c:x val="8.8699356306497289E-4"/>
          <c:y val="1.595510488999968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4.3230155816112316E-2"/>
          <c:y val="9.3484612032505979E-2"/>
          <c:w val="0.9440608184648952"/>
          <c:h val="0.70632963188118825"/>
        </c:manualLayout>
      </c:layout>
      <c:barChart>
        <c:barDir val="col"/>
        <c:grouping val="stacked"/>
        <c:varyColors val="0"/>
        <c:ser>
          <c:idx val="3"/>
          <c:order val="0"/>
          <c:tx>
            <c:strRef>
              <c:f>Sheet1!$D$1</c:f>
              <c:strCache>
                <c:ptCount val="1"/>
                <c:pt idx="0">
                  <c:v>45 and Over</c:v>
                </c:pt>
              </c:strCache>
            </c:strRef>
          </c:tx>
          <c:spPr>
            <a:solidFill>
              <a:srgbClr val="1F3B7A"/>
            </a:solidFill>
            <a:ln>
              <a:noFill/>
            </a:ln>
            <a:effectLst/>
          </c:spPr>
          <c:invertIfNegative val="0"/>
          <c:cat>
            <c:numRef>
              <c:f>Sheet1!$A$2:$A$4</c:f>
              <c:numCache>
                <c:formatCode>General</c:formatCode>
                <c:ptCount val="3"/>
                <c:pt idx="0">
                  <c:v>2017</c:v>
                </c:pt>
                <c:pt idx="1">
                  <c:v>2018</c:v>
                </c:pt>
                <c:pt idx="2">
                  <c:v>2019</c:v>
                </c:pt>
              </c:numCache>
            </c:numRef>
          </c:cat>
          <c:val>
            <c:numRef>
              <c:f>Sheet1!$D$2:$D$4</c:f>
              <c:numCache>
                <c:formatCode>0.0</c:formatCode>
                <c:ptCount val="3"/>
                <c:pt idx="0">
                  <c:v>934312.09999999986</c:v>
                </c:pt>
                <c:pt idx="1">
                  <c:v>874900.3</c:v>
                </c:pt>
                <c:pt idx="2">
                  <c:v>861176</c:v>
                </c:pt>
              </c:numCache>
            </c:numRef>
          </c:val>
          <c:extLst>
            <c:ext xmlns:c16="http://schemas.microsoft.com/office/drawing/2014/chart" uri="{C3380CC4-5D6E-409C-BE32-E72D297353CC}">
              <c16:uniqueId val="{00000000-5F05-4B9B-810E-B4440D631DF6}"/>
            </c:ext>
          </c:extLst>
        </c:ser>
        <c:ser>
          <c:idx val="2"/>
          <c:order val="1"/>
          <c:tx>
            <c:strRef>
              <c:f>Sheet1!$C$1</c:f>
              <c:strCache>
                <c:ptCount val="1"/>
                <c:pt idx="0">
                  <c:v>35–44</c:v>
                </c:pt>
              </c:strCache>
            </c:strRef>
          </c:tx>
          <c:spPr>
            <a:solidFill>
              <a:srgbClr val="4EA7AF"/>
            </a:solidFill>
            <a:ln>
              <a:noFill/>
            </a:ln>
            <a:effectLst/>
          </c:spPr>
          <c:invertIfNegative val="0"/>
          <c:cat>
            <c:numRef>
              <c:f>Sheet1!$A$2:$A$4</c:f>
              <c:numCache>
                <c:formatCode>General</c:formatCode>
                <c:ptCount val="3"/>
                <c:pt idx="0">
                  <c:v>2017</c:v>
                </c:pt>
                <c:pt idx="1">
                  <c:v>2018</c:v>
                </c:pt>
                <c:pt idx="2">
                  <c:v>2019</c:v>
                </c:pt>
              </c:numCache>
            </c:numRef>
          </c:cat>
          <c:val>
            <c:numRef>
              <c:f>Sheet1!$C$2:$C$4</c:f>
              <c:numCache>
                <c:formatCode>0.0</c:formatCode>
                <c:ptCount val="3"/>
                <c:pt idx="0">
                  <c:v>-21576</c:v>
                </c:pt>
                <c:pt idx="1">
                  <c:v>85642</c:v>
                </c:pt>
                <c:pt idx="2">
                  <c:v>200367.3</c:v>
                </c:pt>
              </c:numCache>
            </c:numRef>
          </c:val>
          <c:extLst>
            <c:ext xmlns:c16="http://schemas.microsoft.com/office/drawing/2014/chart" uri="{C3380CC4-5D6E-409C-BE32-E72D297353CC}">
              <c16:uniqueId val="{00000002-33A0-41CF-8AC0-E8CD2E39AF10}"/>
            </c:ext>
          </c:extLst>
        </c:ser>
        <c:ser>
          <c:idx val="1"/>
          <c:order val="2"/>
          <c:tx>
            <c:strRef>
              <c:f>Sheet1!$B$1</c:f>
              <c:strCache>
                <c:ptCount val="1"/>
                <c:pt idx="0">
                  <c:v>Under 35</c:v>
                </c:pt>
              </c:strCache>
            </c:strRef>
          </c:tx>
          <c:spPr>
            <a:solidFill>
              <a:srgbClr val="9FCC46"/>
            </a:solidFill>
            <a:ln>
              <a:noFill/>
            </a:ln>
            <a:effectLst/>
          </c:spPr>
          <c:invertIfNegative val="0"/>
          <c:cat>
            <c:numRef>
              <c:f>Sheet1!$A$2:$A$4</c:f>
              <c:numCache>
                <c:formatCode>General</c:formatCode>
                <c:ptCount val="3"/>
                <c:pt idx="0">
                  <c:v>2017</c:v>
                </c:pt>
                <c:pt idx="1">
                  <c:v>2018</c:v>
                </c:pt>
                <c:pt idx="2">
                  <c:v>2019</c:v>
                </c:pt>
              </c:numCache>
            </c:numRef>
          </c:cat>
          <c:val>
            <c:numRef>
              <c:f>Sheet1!$B$2:$B$4</c:f>
              <c:numCache>
                <c:formatCode>0.0</c:formatCode>
                <c:ptCount val="3"/>
                <c:pt idx="0">
                  <c:v>21712.33</c:v>
                </c:pt>
                <c:pt idx="1">
                  <c:v>143448.32999999999</c:v>
                </c:pt>
                <c:pt idx="2">
                  <c:v>252740.633</c:v>
                </c:pt>
              </c:numCache>
            </c:numRef>
          </c:val>
          <c:extLst>
            <c:ext xmlns:c16="http://schemas.microsoft.com/office/drawing/2014/chart" uri="{C3380CC4-5D6E-409C-BE32-E72D297353CC}">
              <c16:uniqueId val="{00000001-33A0-41CF-8AC0-E8CD2E39AF10}"/>
            </c:ext>
          </c:extLst>
        </c:ser>
        <c:dLbls>
          <c:showLegendKey val="0"/>
          <c:showVal val="0"/>
          <c:showCatName val="0"/>
          <c:showSerName val="0"/>
          <c:showPercent val="0"/>
          <c:showBubbleSize val="0"/>
        </c:dLbls>
        <c:gapWidth val="50"/>
        <c:overlap val="100"/>
        <c:axId val="642287128"/>
        <c:axId val="642288768"/>
      </c:barChart>
      <c:catAx>
        <c:axId val="6422871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42288768"/>
        <c:crosses val="autoZero"/>
        <c:auto val="1"/>
        <c:lblAlgn val="ctr"/>
        <c:lblOffset val="100"/>
        <c:noMultiLvlLbl val="0"/>
      </c:catAx>
      <c:valAx>
        <c:axId val="6422887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642287128"/>
        <c:crosses val="autoZero"/>
        <c:crossBetween val="between"/>
        <c:dispUnits>
          <c:builtInUnit val="millions"/>
        </c:dispUnits>
      </c:valAx>
      <c:spPr>
        <a:noFill/>
        <a:ln>
          <a:noFill/>
        </a:ln>
        <a:effectLst/>
      </c:spPr>
    </c:plotArea>
    <c:legend>
      <c:legendPos val="b"/>
      <c:layout>
        <c:manualLayout>
          <c:xMode val="edge"/>
          <c:yMode val="edge"/>
          <c:x val="0.19653157314994976"/>
          <c:y val="0.90775240993961792"/>
          <c:w val="0.33311511775453623"/>
          <c:h val="9.22475900603819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0.03942</cdr:x>
      <cdr:y>0.91354</cdr:y>
    </cdr:from>
    <cdr:to>
      <cdr:x>0.20808</cdr:x>
      <cdr:y>0.97627</cdr:y>
    </cdr:to>
    <cdr:sp macro="" textlink="">
      <cdr:nvSpPr>
        <cdr:cNvPr id="2" name="TextBox 1">
          <a:extLst xmlns:a="http://schemas.openxmlformats.org/drawingml/2006/main">
            <a:ext uri="{FF2B5EF4-FFF2-40B4-BE49-F238E27FC236}">
              <a16:creationId xmlns:a16="http://schemas.microsoft.com/office/drawing/2014/main" id="{F32F7068-55E7-434A-985B-C79AB46AEBB3}"/>
            </a:ext>
          </a:extLst>
        </cdr:cNvPr>
        <cdr:cNvSpPr txBox="1"/>
      </cdr:nvSpPr>
      <cdr:spPr>
        <a:xfrm xmlns:a="http://schemas.openxmlformats.org/drawingml/2006/main">
          <a:off x="455905" y="4079380"/>
          <a:ext cx="1950913" cy="2801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Price-to-Income Ratio</a:t>
          </a:r>
        </a:p>
      </cdr:txBody>
    </cdr:sp>
  </cdr:relSizeAnchor>
</c:userShapes>
</file>

<file path=ppt/drawings/drawing10.xml><?xml version="1.0" encoding="utf-8"?>
<c:userShapes xmlns:c="http://schemas.openxmlformats.org/drawingml/2006/chart">
  <cdr:relSizeAnchor xmlns:cdr="http://schemas.openxmlformats.org/drawingml/2006/chartDrawing">
    <cdr:from>
      <cdr:x>0.02392</cdr:x>
      <cdr:y>0.94436</cdr:y>
    </cdr:from>
    <cdr:to>
      <cdr:x>0.15887</cdr:x>
      <cdr:y>1</cdr:y>
    </cdr:to>
    <cdr:sp macro="" textlink="">
      <cdr:nvSpPr>
        <cdr:cNvPr id="2" name="TextBox 1">
          <a:extLst xmlns:a="http://schemas.openxmlformats.org/drawingml/2006/main">
            <a:ext uri="{FF2B5EF4-FFF2-40B4-BE49-F238E27FC236}">
              <a16:creationId xmlns:a16="http://schemas.microsoft.com/office/drawing/2014/main" id="{E671A429-3C61-42E6-B42E-07D1C8D1C855}"/>
            </a:ext>
          </a:extLst>
        </cdr:cNvPr>
        <cdr:cNvSpPr txBox="1"/>
      </cdr:nvSpPr>
      <cdr:spPr>
        <a:xfrm xmlns:a="http://schemas.openxmlformats.org/drawingml/2006/main">
          <a:off x="276658" y="4422306"/>
          <a:ext cx="1560946" cy="26053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400" b="1" dirty="0"/>
            <a:t>Race/Ethnicity</a:t>
          </a:r>
        </a:p>
      </cdr:txBody>
    </cdr:sp>
  </cdr:relSizeAnchor>
  <cdr:relSizeAnchor xmlns:cdr="http://schemas.openxmlformats.org/drawingml/2006/chartDrawing">
    <cdr:from>
      <cdr:x>0.2874</cdr:x>
      <cdr:y>0.82544</cdr:y>
    </cdr:from>
    <cdr:to>
      <cdr:x>0.57516</cdr:x>
      <cdr:y>0.89094</cdr:y>
    </cdr:to>
    <cdr:sp macro="" textlink="">
      <cdr:nvSpPr>
        <cdr:cNvPr id="3" name="TextBox 2">
          <a:extLst xmlns:a="http://schemas.openxmlformats.org/drawingml/2006/main">
            <a:ext uri="{FF2B5EF4-FFF2-40B4-BE49-F238E27FC236}">
              <a16:creationId xmlns:a16="http://schemas.microsoft.com/office/drawing/2014/main" id="{5CB136E5-C886-4BE3-A599-38BE14787430}"/>
            </a:ext>
          </a:extLst>
        </cdr:cNvPr>
        <cdr:cNvSpPr txBox="1"/>
      </cdr:nvSpPr>
      <cdr:spPr>
        <a:xfrm xmlns:a="http://schemas.openxmlformats.org/drawingml/2006/main">
          <a:off x="3324167" y="3650366"/>
          <a:ext cx="3328383" cy="2896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Age of Household Head</a:t>
          </a:r>
        </a:p>
      </cdr:txBody>
    </cdr:sp>
  </cdr:relSizeAnchor>
</c:userShapes>
</file>

<file path=ppt/drawings/drawing11.xml><?xml version="1.0" encoding="utf-8"?>
<c:userShapes xmlns:c="http://schemas.openxmlformats.org/drawingml/2006/chart">
  <cdr:relSizeAnchor xmlns:cdr="http://schemas.openxmlformats.org/drawingml/2006/chartDrawing">
    <cdr:from>
      <cdr:x>0.37857</cdr:x>
      <cdr:y>0.82143</cdr:y>
    </cdr:from>
    <cdr:to>
      <cdr:x>0.69962</cdr:x>
      <cdr:y>0.91087</cdr:y>
    </cdr:to>
    <cdr:sp macro="" textlink="">
      <cdr:nvSpPr>
        <cdr:cNvPr id="2" name="TextBox 1">
          <a:extLst xmlns:a="http://schemas.openxmlformats.org/drawingml/2006/main">
            <a:ext uri="{FF2B5EF4-FFF2-40B4-BE49-F238E27FC236}">
              <a16:creationId xmlns:a16="http://schemas.microsoft.com/office/drawing/2014/main" id="{56A149A7-3A4E-4E8D-805E-6881A8675248}"/>
            </a:ext>
          </a:extLst>
        </cdr:cNvPr>
        <cdr:cNvSpPr txBox="1"/>
      </cdr:nvSpPr>
      <cdr:spPr>
        <a:xfrm xmlns:a="http://schemas.openxmlformats.org/drawingml/2006/main">
          <a:off x="4255377" y="3583314"/>
          <a:ext cx="3608832" cy="3901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0.41256</cdr:x>
      <cdr:y>0.84386</cdr:y>
    </cdr:from>
    <cdr:to>
      <cdr:x>0.61647</cdr:x>
      <cdr:y>0.93543</cdr:y>
    </cdr:to>
    <cdr:sp macro="" textlink="">
      <cdr:nvSpPr>
        <cdr:cNvPr id="3" name="TextBox 2">
          <a:extLst xmlns:a="http://schemas.openxmlformats.org/drawingml/2006/main">
            <a:ext uri="{FF2B5EF4-FFF2-40B4-BE49-F238E27FC236}">
              <a16:creationId xmlns:a16="http://schemas.microsoft.com/office/drawing/2014/main" id="{AD8A8297-1FF1-49B3-AF61-8AA3EF7B45C2}"/>
            </a:ext>
          </a:extLst>
        </cdr:cNvPr>
        <cdr:cNvSpPr txBox="1"/>
      </cdr:nvSpPr>
      <cdr:spPr>
        <a:xfrm xmlns:a="http://schemas.openxmlformats.org/drawingml/2006/main">
          <a:off x="4637391" y="3681146"/>
          <a:ext cx="2292096" cy="39947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400" b="1" dirty="0">
              <a:solidFill>
                <a:schemeClr val="tx1">
                  <a:lumMod val="50000"/>
                </a:schemeClr>
              </a:solidFill>
            </a:rPr>
            <a:t>Spending Category</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0.76707</cdr:x>
      <cdr:y>0</cdr:y>
    </cdr:from>
    <cdr:to>
      <cdr:x>0.98259</cdr:x>
      <cdr:y>0.07672</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8947209" y="0"/>
          <a:ext cx="2513839" cy="33857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Billions of 2019 Dollars</a:t>
          </a:r>
        </a:p>
      </cdr:txBody>
    </cdr:sp>
  </cdr:relSizeAnchor>
</c:userShapes>
</file>

<file path=ppt/drawings/drawing2.xml><?xml version="1.0" encoding="utf-8"?>
<c:userShapes xmlns:c="http://schemas.openxmlformats.org/drawingml/2006/chart">
  <cdr:relSizeAnchor xmlns:cdr="http://schemas.openxmlformats.org/drawingml/2006/chartDrawing">
    <cdr:from>
      <cdr:x>0.3236</cdr:x>
      <cdr:y>0.8462</cdr:y>
    </cdr:from>
    <cdr:to>
      <cdr:x>0.50384</cdr:x>
      <cdr:y>0.93237</cdr:y>
    </cdr:to>
    <cdr:sp macro="" textlink="">
      <cdr:nvSpPr>
        <cdr:cNvPr id="2" name="TextBox 1">
          <a:extLst xmlns:a="http://schemas.openxmlformats.org/drawingml/2006/main">
            <a:ext uri="{FF2B5EF4-FFF2-40B4-BE49-F238E27FC236}">
              <a16:creationId xmlns:a16="http://schemas.microsoft.com/office/drawing/2014/main" id="{2A41C746-DFAD-40C3-941C-57D82069F635}"/>
            </a:ext>
          </a:extLst>
        </cdr:cNvPr>
        <cdr:cNvSpPr txBox="1"/>
      </cdr:nvSpPr>
      <cdr:spPr>
        <a:xfrm xmlns:a="http://schemas.openxmlformats.org/drawingml/2006/main">
          <a:off x="3742880" y="3711576"/>
          <a:ext cx="2084832" cy="3779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chemeClr val="tx1">
                  <a:lumMod val="50000"/>
                </a:schemeClr>
              </a:solidFill>
            </a:rPr>
            <a:t>Race/Ethnicity</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0.83186</cdr:x>
      <cdr:y>0.01035</cdr:y>
    </cdr:from>
    <cdr:to>
      <cdr:x>0.98784</cdr:x>
      <cdr:y>0.08296</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695996" y="48258"/>
          <a:ext cx="1818126" cy="338554"/>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Dollars (Billions)</a:t>
          </a:r>
        </a:p>
      </cdr:txBody>
    </cdr:sp>
  </cdr:relSizeAnchor>
</c:userShapes>
</file>

<file path=ppt/drawings/drawing4.xml><?xml version="1.0" encoding="utf-8"?>
<c:userShapes xmlns:c="http://schemas.openxmlformats.org/drawingml/2006/chart">
  <cdr:relSizeAnchor xmlns:cdr="http://schemas.openxmlformats.org/drawingml/2006/chartDrawing">
    <cdr:from>
      <cdr:x>0.73157</cdr:x>
      <cdr:y>0.88558</cdr:y>
    </cdr:from>
    <cdr:to>
      <cdr:x>0.81018</cdr:x>
      <cdr:y>1</cdr:y>
    </cdr:to>
    <cdr:sp macro="" textlink="">
      <cdr:nvSpPr>
        <cdr:cNvPr id="2" name="TextBox 1">
          <a:extLst xmlns:a="http://schemas.openxmlformats.org/drawingml/2006/main">
            <a:ext uri="{FF2B5EF4-FFF2-40B4-BE49-F238E27FC236}">
              <a16:creationId xmlns:a16="http://schemas.microsoft.com/office/drawing/2014/main" id="{F666A76C-204F-924A-899E-6F8535240256}"/>
            </a:ext>
          </a:extLst>
        </cdr:cNvPr>
        <cdr:cNvSpPr txBox="1"/>
      </cdr:nvSpPr>
      <cdr:spPr>
        <a:xfrm xmlns:a="http://schemas.openxmlformats.org/drawingml/2006/main">
          <a:off x="8509652" y="4129084"/>
          <a:ext cx="914400" cy="5335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0.35855</cdr:x>
      <cdr:y>0.84972</cdr:y>
    </cdr:from>
    <cdr:to>
      <cdr:x>0.6612</cdr:x>
      <cdr:y>0.90629</cdr:y>
    </cdr:to>
    <cdr:sp macro="" textlink="">
      <cdr:nvSpPr>
        <cdr:cNvPr id="3" name="TextBox 2">
          <a:extLst xmlns:a="http://schemas.openxmlformats.org/drawingml/2006/main">
            <a:ext uri="{FF2B5EF4-FFF2-40B4-BE49-F238E27FC236}">
              <a16:creationId xmlns:a16="http://schemas.microsoft.com/office/drawing/2014/main" id="{DF4967DB-0931-47C1-8AD3-D7513BF434DB}"/>
            </a:ext>
          </a:extLst>
        </cdr:cNvPr>
        <cdr:cNvSpPr txBox="1"/>
      </cdr:nvSpPr>
      <cdr:spPr>
        <a:xfrm xmlns:a="http://schemas.openxmlformats.org/drawingml/2006/main">
          <a:off x="2089529" y="3715939"/>
          <a:ext cx="1763745" cy="2474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chemeClr val="tx1">
                  <a:lumMod val="50000"/>
                </a:schemeClr>
              </a:solidFill>
            </a:rPr>
            <a:t>County Location</a:t>
          </a:r>
        </a:p>
      </cdr:txBody>
    </cdr:sp>
  </cdr:relSizeAnchor>
</c:userShapes>
</file>

<file path=ppt/drawings/drawing5.xml><?xml version="1.0" encoding="utf-8"?>
<c:userShapes xmlns:c="http://schemas.openxmlformats.org/drawingml/2006/chart">
  <cdr:relSizeAnchor xmlns:cdr="http://schemas.openxmlformats.org/drawingml/2006/chartDrawing">
    <cdr:from>
      <cdr:x>0.73157</cdr:x>
      <cdr:y>0.88558</cdr:y>
    </cdr:from>
    <cdr:to>
      <cdr:x>0.81018</cdr:x>
      <cdr:y>1</cdr:y>
    </cdr:to>
    <cdr:sp macro="" textlink="">
      <cdr:nvSpPr>
        <cdr:cNvPr id="2" name="TextBox 1">
          <a:extLst xmlns:a="http://schemas.openxmlformats.org/drawingml/2006/main">
            <a:ext uri="{FF2B5EF4-FFF2-40B4-BE49-F238E27FC236}">
              <a16:creationId xmlns:a16="http://schemas.microsoft.com/office/drawing/2014/main" id="{F666A76C-204F-924A-899E-6F8535240256}"/>
            </a:ext>
          </a:extLst>
        </cdr:cNvPr>
        <cdr:cNvSpPr txBox="1"/>
      </cdr:nvSpPr>
      <cdr:spPr>
        <a:xfrm xmlns:a="http://schemas.openxmlformats.org/drawingml/2006/main">
          <a:off x="8509652" y="4129084"/>
          <a:ext cx="914400" cy="5335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0.38616</cdr:x>
      <cdr:y>0.86114</cdr:y>
    </cdr:from>
    <cdr:to>
      <cdr:x>0.68881</cdr:x>
      <cdr:y>0.91771</cdr:y>
    </cdr:to>
    <cdr:sp macro="" textlink="">
      <cdr:nvSpPr>
        <cdr:cNvPr id="3" name="TextBox 1">
          <a:extLst xmlns:a="http://schemas.openxmlformats.org/drawingml/2006/main">
            <a:ext uri="{FF2B5EF4-FFF2-40B4-BE49-F238E27FC236}">
              <a16:creationId xmlns:a16="http://schemas.microsoft.com/office/drawing/2014/main" id="{99A877BD-3257-496B-B2D0-FAE8609624AF}"/>
            </a:ext>
          </a:extLst>
        </cdr:cNvPr>
        <cdr:cNvSpPr txBox="1"/>
      </cdr:nvSpPr>
      <cdr:spPr>
        <a:xfrm xmlns:a="http://schemas.openxmlformats.org/drawingml/2006/main">
          <a:off x="2250455" y="3765883"/>
          <a:ext cx="1763745" cy="24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lumMod val="50000"/>
                </a:schemeClr>
              </a:solidFill>
            </a:rPr>
            <a:t>County Location</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0.91623</cdr:y>
    </cdr:from>
    <cdr:to>
      <cdr:x>0.20583</cdr:x>
      <cdr:y>1</cdr:y>
    </cdr:to>
    <cdr:sp macro="" textlink="">
      <cdr:nvSpPr>
        <cdr:cNvPr id="2" name="TextBox 1">
          <a:extLst xmlns:a="http://schemas.openxmlformats.org/drawingml/2006/main">
            <a:ext uri="{FF2B5EF4-FFF2-40B4-BE49-F238E27FC236}">
              <a16:creationId xmlns:a16="http://schemas.microsoft.com/office/drawing/2014/main" id="{5A46CD01-91E6-4401-A6DA-1EEFDC833CCB}"/>
            </a:ext>
          </a:extLst>
        </cdr:cNvPr>
        <cdr:cNvSpPr txBox="1"/>
      </cdr:nvSpPr>
      <cdr:spPr>
        <a:xfrm xmlns:a="http://schemas.openxmlformats.org/drawingml/2006/main">
          <a:off x="-268288" y="4066300"/>
          <a:ext cx="2262476" cy="3717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chemeClr val="tx1">
                  <a:lumMod val="50000"/>
                </a:schemeClr>
              </a:solidFill>
            </a:rPr>
            <a:t>Age of Household Head</a:t>
          </a:r>
        </a:p>
      </cdr:txBody>
    </cdr:sp>
  </cdr:relSizeAnchor>
  <cdr:relSizeAnchor xmlns:cdr="http://schemas.openxmlformats.org/drawingml/2006/chartDrawing">
    <cdr:from>
      <cdr:x>0.04585</cdr:x>
      <cdr:y>0.79946</cdr:y>
    </cdr:from>
    <cdr:to>
      <cdr:x>1</cdr:x>
      <cdr:y>0.79946</cdr:y>
    </cdr:to>
    <cdr:cxnSp macro="">
      <cdr:nvCxnSpPr>
        <cdr:cNvPr id="4" name="Straight Connector 3">
          <a:extLst xmlns:a="http://schemas.openxmlformats.org/drawingml/2006/main">
            <a:ext uri="{FF2B5EF4-FFF2-40B4-BE49-F238E27FC236}">
              <a16:creationId xmlns:a16="http://schemas.microsoft.com/office/drawing/2014/main" id="{B717A5A3-800B-4A56-A110-E0D6B97D41D4}"/>
            </a:ext>
          </a:extLst>
        </cdr:cNvPr>
        <cdr:cNvCxnSpPr/>
      </cdr:nvCxnSpPr>
      <cdr:spPr>
        <a:xfrm xmlns:a="http://schemas.openxmlformats.org/drawingml/2006/main">
          <a:off x="503992" y="3548052"/>
          <a:ext cx="10488196" cy="0"/>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0.53161</cdr:x>
      <cdr:y>0.1021</cdr:y>
    </cdr:to>
    <cdr:sp macro="" textlink="">
      <cdr:nvSpPr>
        <cdr:cNvPr id="2" name="TextBox 1">
          <a:extLst xmlns:a="http://schemas.openxmlformats.org/drawingml/2006/main">
            <a:ext uri="{FF2B5EF4-FFF2-40B4-BE49-F238E27FC236}">
              <a16:creationId xmlns:a16="http://schemas.microsoft.com/office/drawing/2014/main" id="{3AD1929B-D753-4BBF-836F-CC7AFF890663}"/>
            </a:ext>
          </a:extLst>
        </cdr:cNvPr>
        <cdr:cNvSpPr txBox="1"/>
      </cdr:nvSpPr>
      <cdr:spPr>
        <a:xfrm xmlns:a="http://schemas.openxmlformats.org/drawingml/2006/main">
          <a:off x="0" y="-1657188"/>
          <a:ext cx="6148880" cy="429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lumMod val="50000"/>
                </a:schemeClr>
              </a:solidFill>
            </a:rPr>
            <a:t>Share of Non-Student Population Aged 18–29 (Percent)</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0.53161</cdr:x>
      <cdr:y>0.1021</cdr:y>
    </cdr:to>
    <cdr:sp macro="" textlink="">
      <cdr:nvSpPr>
        <cdr:cNvPr id="2" name="TextBox 1">
          <a:extLst xmlns:a="http://schemas.openxmlformats.org/drawingml/2006/main">
            <a:ext uri="{FF2B5EF4-FFF2-40B4-BE49-F238E27FC236}">
              <a16:creationId xmlns:a16="http://schemas.microsoft.com/office/drawing/2014/main" id="{3AD1929B-D753-4BBF-836F-CC7AFF890663}"/>
            </a:ext>
          </a:extLst>
        </cdr:cNvPr>
        <cdr:cNvSpPr txBox="1"/>
      </cdr:nvSpPr>
      <cdr:spPr>
        <a:xfrm xmlns:a="http://schemas.openxmlformats.org/drawingml/2006/main">
          <a:off x="0" y="-1657188"/>
          <a:ext cx="6148880" cy="429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lumMod val="50000"/>
                </a:schemeClr>
              </a:solidFill>
            </a:rPr>
            <a:t>Year-over-Year Change in US Population (Millions)</a:t>
          </a:r>
        </a:p>
      </cdr:txBody>
    </cdr:sp>
  </cdr:relSizeAnchor>
</c:userShapes>
</file>

<file path=ppt/drawings/drawing9.xml><?xml version="1.0" encoding="utf-8"?>
<c:userShapes xmlns:c="http://schemas.openxmlformats.org/drawingml/2006/chart">
  <cdr:relSizeAnchor xmlns:cdr="http://schemas.openxmlformats.org/drawingml/2006/chartDrawing">
    <cdr:from>
      <cdr:x>0.54373</cdr:x>
      <cdr:y>0.88671</cdr:y>
    </cdr:from>
    <cdr:to>
      <cdr:x>0.79287</cdr:x>
      <cdr:y>0.95885</cdr:y>
    </cdr:to>
    <cdr:sp macro="" textlink="">
      <cdr:nvSpPr>
        <cdr:cNvPr id="2" name="TextBox 1">
          <a:extLst xmlns:a="http://schemas.openxmlformats.org/drawingml/2006/main">
            <a:ext uri="{FF2B5EF4-FFF2-40B4-BE49-F238E27FC236}">
              <a16:creationId xmlns:a16="http://schemas.microsoft.com/office/drawing/2014/main" id="{08110D9A-B0EE-4AF9-97C6-D3AE9E30D4C8}"/>
            </a:ext>
          </a:extLst>
        </cdr:cNvPr>
        <cdr:cNvSpPr txBox="1"/>
      </cdr:nvSpPr>
      <cdr:spPr>
        <a:xfrm xmlns:a="http://schemas.openxmlformats.org/drawingml/2006/main">
          <a:off x="6289118" y="3551710"/>
          <a:ext cx="2881684" cy="2889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Equity Share (Percent)</a:t>
          </a:r>
        </a:p>
      </cdr:txBody>
    </cdr:sp>
  </cdr:relSizeAnchor>
  <cdr:relSizeAnchor xmlns:cdr="http://schemas.openxmlformats.org/drawingml/2006/chartDrawing">
    <cdr:from>
      <cdr:x>0.12747</cdr:x>
      <cdr:y>0.88101</cdr:y>
    </cdr:from>
    <cdr:to>
      <cdr:x>0.37662</cdr:x>
      <cdr:y>0.95581</cdr:y>
    </cdr:to>
    <cdr:sp macro="" textlink="">
      <cdr:nvSpPr>
        <cdr:cNvPr id="4" name="TextBox 1">
          <a:extLst xmlns:a="http://schemas.openxmlformats.org/drawingml/2006/main">
            <a:ext uri="{FF2B5EF4-FFF2-40B4-BE49-F238E27FC236}">
              <a16:creationId xmlns:a16="http://schemas.microsoft.com/office/drawing/2014/main" id="{CFEEEB4D-9FB6-4974-9377-38261D2892CD}"/>
            </a:ext>
          </a:extLst>
        </cdr:cNvPr>
        <cdr:cNvSpPr txBox="1"/>
      </cdr:nvSpPr>
      <cdr:spPr>
        <a:xfrm xmlns:a="http://schemas.openxmlformats.org/drawingml/2006/main">
          <a:off x="1474385" y="3528893"/>
          <a:ext cx="2881800" cy="2996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Race/Ethnicity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99E14-4867-0444-B05B-B5EF792899AA}"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C20E9-BA22-9F4A-9C80-C8506BA1CD9E}" type="slidenum">
              <a:rPr lang="en-US" smtClean="0"/>
              <a:t>‹#›</a:t>
            </a:fld>
            <a:endParaRPr lang="en-US"/>
          </a:p>
        </p:txBody>
      </p:sp>
    </p:spTree>
    <p:extLst>
      <p:ext uri="{BB962C8B-B14F-4D97-AF65-F5344CB8AC3E}">
        <p14:creationId xmlns:p14="http://schemas.microsoft.com/office/powerpoint/2010/main" val="104610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3</a:t>
            </a:fld>
            <a:endParaRPr lang="en-US"/>
          </a:p>
        </p:txBody>
      </p:sp>
    </p:spTree>
    <p:extLst>
      <p:ext uri="{BB962C8B-B14F-4D97-AF65-F5344CB8AC3E}">
        <p14:creationId xmlns:p14="http://schemas.microsoft.com/office/powerpoint/2010/main" val="424277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33</a:t>
            </a:fld>
            <a:endParaRPr lang="en-US"/>
          </a:p>
        </p:txBody>
      </p:sp>
    </p:spTree>
    <p:extLst>
      <p:ext uri="{BB962C8B-B14F-4D97-AF65-F5344CB8AC3E}">
        <p14:creationId xmlns:p14="http://schemas.microsoft.com/office/powerpoint/2010/main" val="307770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34</a:t>
            </a:fld>
            <a:endParaRPr lang="en-US"/>
          </a:p>
        </p:txBody>
      </p:sp>
    </p:spTree>
    <p:extLst>
      <p:ext uri="{BB962C8B-B14F-4D97-AF65-F5344CB8AC3E}">
        <p14:creationId xmlns:p14="http://schemas.microsoft.com/office/powerpoint/2010/main" val="285855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5</a:t>
            </a:fld>
            <a:endParaRPr lang="en-US"/>
          </a:p>
        </p:txBody>
      </p:sp>
    </p:spTree>
    <p:extLst>
      <p:ext uri="{BB962C8B-B14F-4D97-AF65-F5344CB8AC3E}">
        <p14:creationId xmlns:p14="http://schemas.microsoft.com/office/powerpoint/2010/main" val="187547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9</a:t>
            </a:fld>
            <a:endParaRPr lang="en-US"/>
          </a:p>
        </p:txBody>
      </p:sp>
    </p:spTree>
    <p:extLst>
      <p:ext uri="{BB962C8B-B14F-4D97-AF65-F5344CB8AC3E}">
        <p14:creationId xmlns:p14="http://schemas.microsoft.com/office/powerpoint/2010/main" val="304569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26</a:t>
            </a:fld>
            <a:endParaRPr lang="en-US"/>
          </a:p>
        </p:txBody>
      </p:sp>
    </p:spTree>
    <p:extLst>
      <p:ext uri="{BB962C8B-B14F-4D97-AF65-F5344CB8AC3E}">
        <p14:creationId xmlns:p14="http://schemas.microsoft.com/office/powerpoint/2010/main" val="93574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1C20E9-BA22-9F4A-9C80-C8506BA1CD9E}" type="slidenum">
              <a:rPr lang="en-US" smtClean="0"/>
              <a:t>27</a:t>
            </a:fld>
            <a:endParaRPr lang="en-US"/>
          </a:p>
        </p:txBody>
      </p:sp>
    </p:spTree>
    <p:extLst>
      <p:ext uri="{BB962C8B-B14F-4D97-AF65-F5344CB8AC3E}">
        <p14:creationId xmlns:p14="http://schemas.microsoft.com/office/powerpoint/2010/main" val="177338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29</a:t>
            </a:fld>
            <a:endParaRPr lang="en-US"/>
          </a:p>
        </p:txBody>
      </p:sp>
    </p:spTree>
    <p:extLst>
      <p:ext uri="{BB962C8B-B14F-4D97-AF65-F5344CB8AC3E}">
        <p14:creationId xmlns:p14="http://schemas.microsoft.com/office/powerpoint/2010/main" val="232582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2325" y="466725"/>
            <a:ext cx="5365750" cy="3017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E855CD-0589-4289-BA38-A47418564AEE}" type="slidenum">
              <a:rPr lang="en-US" smtClean="0"/>
              <a:t>30</a:t>
            </a:fld>
            <a:endParaRPr lang="en-US"/>
          </a:p>
        </p:txBody>
      </p:sp>
    </p:spTree>
    <p:extLst>
      <p:ext uri="{BB962C8B-B14F-4D97-AF65-F5344CB8AC3E}">
        <p14:creationId xmlns:p14="http://schemas.microsoft.com/office/powerpoint/2010/main" val="262161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31</a:t>
            </a:fld>
            <a:endParaRPr lang="en-US"/>
          </a:p>
        </p:txBody>
      </p:sp>
    </p:spTree>
    <p:extLst>
      <p:ext uri="{BB962C8B-B14F-4D97-AF65-F5344CB8AC3E}">
        <p14:creationId xmlns:p14="http://schemas.microsoft.com/office/powerpoint/2010/main" val="3952975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C20E9-BA22-9F4A-9C80-C8506BA1CD9E}" type="slidenum">
              <a:rPr lang="en-US" smtClean="0"/>
              <a:t>32</a:t>
            </a:fld>
            <a:endParaRPr lang="en-US"/>
          </a:p>
        </p:txBody>
      </p:sp>
    </p:spTree>
    <p:extLst>
      <p:ext uri="{BB962C8B-B14F-4D97-AF65-F5344CB8AC3E}">
        <p14:creationId xmlns:p14="http://schemas.microsoft.com/office/powerpoint/2010/main" val="40850298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0773" b="11365"/>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userDrawn="1"/>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Rectangle 20">
            <a:extLst>
              <a:ext uri="{FF2B5EF4-FFF2-40B4-BE49-F238E27FC236}">
                <a16:creationId xmlns:a16="http://schemas.microsoft.com/office/drawing/2014/main" id="{F7EA37A3-48D6-4A57-94EC-5DF2E598F733}"/>
              </a:ext>
            </a:extLst>
          </p:cNvPr>
          <p:cNvSpPr/>
          <p:nvPr userDrawn="1"/>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224746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endParaRPr lang="en-US"/>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endParaRPr lang="en-US"/>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endParaRPr lang="en-US"/>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endParaRPr lang="en-US"/>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endParaRPr lang="en-US"/>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50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endParaRPr lang="en-US"/>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22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endParaRPr lang="en-US"/>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endParaRPr lang="en-US"/>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endParaRPr lang="en-US"/>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endParaRPr lang="en-US"/>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endParaRPr lang="en-US"/>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endParaRPr lang="en-US"/>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endParaRPr lang="en-US"/>
          </a:p>
        </p:txBody>
      </p:sp>
      <p:sp>
        <p:nvSpPr>
          <p:cNvPr id="23" name="Rectangle 22">
            <a:extLst>
              <a:ext uri="{FF2B5EF4-FFF2-40B4-BE49-F238E27FC236}">
                <a16:creationId xmlns:a16="http://schemas.microsoft.com/office/drawing/2014/main" id="{3AF2F04D-CE50-42FA-9B39-08369465246C}"/>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endParaRPr lang="en-US"/>
          </a:p>
        </p:txBody>
      </p:sp>
    </p:spTree>
    <p:extLst>
      <p:ext uri="{BB962C8B-B14F-4D97-AF65-F5344CB8AC3E}">
        <p14:creationId xmlns:p14="http://schemas.microsoft.com/office/powerpoint/2010/main" val="15877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3243" b="7133"/>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userDrawn="1"/>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44848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5717"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userDrawn="1"/>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userDrawn="1"/>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93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3096"/>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userDrawn="1"/>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userDrawn="1"/>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userDrawn="1"/>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334879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7813" b="7813"/>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userDrawn="1"/>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4525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6927"/>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userDrawn="1"/>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userDrawn="1"/>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3642" b="2095"/>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userDrawn="1"/>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userDrawn="1"/>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endParaRPr lang="en-US"/>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userDrawn="1"/>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endParaRPr lang="en-US"/>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endParaRPr lang="en-US"/>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31798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userDrawn="1"/>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userDrawn="1"/>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userDrawn="1"/>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userDrawn="1"/>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658" r:id="rId1"/>
    <p:sldLayoutId id="2147483674" r:id="rId2"/>
    <p:sldLayoutId id="2147483669" r:id="rId3"/>
    <p:sldLayoutId id="2147483670" r:id="rId4"/>
    <p:sldLayoutId id="2147483671" r:id="rId5"/>
    <p:sldLayoutId id="2147483678" r:id="rId6"/>
    <p:sldLayoutId id="2147483679" r:id="rId7"/>
    <p:sldLayoutId id="2147483681" r:id="rId8"/>
    <p:sldLayoutId id="2147483680" r:id="rId9"/>
    <p:sldLayoutId id="2147483684" r:id="rId10"/>
    <p:sldLayoutId id="2147483688" r:id="rId11"/>
    <p:sldLayoutId id="2147483689" r:id="rId12"/>
    <p:sldLayoutId id="2147483685" r:id="rId13"/>
    <p:sldLayoutId id="2147483682" r:id="rId14"/>
    <p:sldLayoutId id="2147483673" r:id="rId15"/>
    <p:sldLayoutId id="2147483683" r:id="rId16"/>
    <p:sldLayoutId id="2147483672" r:id="rId17"/>
    <p:sldLayoutId id="2147483675" r:id="rId18"/>
    <p:sldLayoutId id="2147483676" r:id="rId19"/>
    <p:sldLayoutId id="2147483677" r:id="rId20"/>
    <p:sldLayoutId id="2147483686" r:id="rId21"/>
    <p:sldLayoutId id="2147483687" r:id="rId22"/>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1">
            <a:extLst>
              <a:ext uri="{FF2B5EF4-FFF2-40B4-BE49-F238E27FC236}">
                <a16:creationId xmlns:a16="http://schemas.microsoft.com/office/drawing/2014/main" id="{9FD9F29F-C1B0-4EA4-AEDA-B2C7B4AA685F}"/>
              </a:ext>
            </a:extLst>
          </p:cNvPr>
          <p:cNvSpPr>
            <a:spLocks noGrp="1"/>
          </p:cNvSpPr>
          <p:nvPr>
            <p:ph type="title"/>
          </p:nvPr>
        </p:nvSpPr>
        <p:spPr/>
        <p:txBody>
          <a:bodyPr/>
          <a:lstStyle/>
          <a:p>
            <a:r>
              <a:rPr lang="en-US" dirty="0">
                <a:solidFill>
                  <a:srgbClr val="1F3B7A"/>
                </a:solidFill>
              </a:rPr>
              <a:t>Figure 1: With Inventories at Record Lows, Existing Home Prices Continue to Head Up</a:t>
            </a:r>
          </a:p>
        </p:txBody>
      </p:sp>
      <p:pic>
        <p:nvPicPr>
          <p:cNvPr id="5" name="Figure 1" descr="Home prices were declining in 2010-2012 as inventories were high, but prices have increased since as supply has become progressively constrained. In more recent months, prices rose as high as 12.0 percent in February 2021, as the months supply of existing homes held near historic lows of 2.0 months.">
            <a:extLst>
              <a:ext uri="{FF2B5EF4-FFF2-40B4-BE49-F238E27FC236}">
                <a16:creationId xmlns:a16="http://schemas.microsoft.com/office/drawing/2014/main" id="{2F5C1614-AD9D-489F-9668-845F67C16F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56" y="1781590"/>
            <a:ext cx="11973582" cy="4078577"/>
          </a:xfrm>
          <a:prstGeom prst="rect">
            <a:avLst/>
          </a:prstGeom>
        </p:spPr>
      </p:pic>
      <p:sp>
        <p:nvSpPr>
          <p:cNvPr id="3" name="Figure 1 Note and Source">
            <a:extLst>
              <a:ext uri="{FF2B5EF4-FFF2-40B4-BE49-F238E27FC236}">
                <a16:creationId xmlns:a16="http://schemas.microsoft.com/office/drawing/2014/main" id="{84E63AE1-99E7-42FA-93C9-4A1A4A9E41D1}"/>
              </a:ext>
            </a:extLst>
          </p:cNvPr>
          <p:cNvSpPr>
            <a:spLocks noGrp="1"/>
          </p:cNvSpPr>
          <p:nvPr>
            <p:ph type="body" sz="quarter" idx="10"/>
          </p:nvPr>
        </p:nvSpPr>
        <p:spPr/>
        <p:txBody>
          <a:bodyPr/>
          <a:lstStyle/>
          <a:p>
            <a:r>
              <a:rPr lang="en-US" dirty="0"/>
              <a:t>Note: Months of supply measures how long it would take the number of homes on the market to sell at the current rate, where six months is typically considered a balanced market. </a:t>
            </a:r>
          </a:p>
          <a:p>
            <a:r>
              <a:rPr lang="en-US" dirty="0"/>
              <a:t>Source: JCHS tabulations of National Association of Realtors (NAR), Existing Home Sales; S&amp;P CoreLogic Case-Shiller US National Home Price Index.</a:t>
            </a:r>
          </a:p>
        </p:txBody>
      </p:sp>
      <p:sp>
        <p:nvSpPr>
          <p:cNvPr id="7" name="TextBox 6">
            <a:extLst>
              <a:ext uri="{FF2B5EF4-FFF2-40B4-BE49-F238E27FC236}">
                <a16:creationId xmlns:a16="http://schemas.microsoft.com/office/drawing/2014/main" id="{2BFE966B-DE32-4FD8-82D9-B58D50E13137}"/>
              </a:ext>
              <a:ext uri="{C183D7F6-B498-43B3-948B-1728B52AA6E4}">
                <adec:decorative xmlns:adec="http://schemas.microsoft.com/office/drawing/2017/decorative" val="1"/>
              </a:ext>
            </a:extLst>
          </p:cNvPr>
          <p:cNvSpPr txBox="1"/>
          <p:nvPr/>
        </p:nvSpPr>
        <p:spPr>
          <a:xfrm>
            <a:off x="7782338" y="1448124"/>
            <a:ext cx="4052395" cy="338554"/>
          </a:xfrm>
          <a:prstGeom prst="rect">
            <a:avLst/>
          </a:prstGeom>
          <a:noFill/>
        </p:spPr>
        <p:txBody>
          <a:bodyPr wrap="square" rtlCol="0">
            <a:spAutoFit/>
          </a:bodyPr>
          <a:lstStyle/>
          <a:p>
            <a:pPr algn="r"/>
            <a:r>
              <a:rPr lang="en-US" sz="1600" b="1">
                <a:solidFill>
                  <a:schemeClr val="tx1">
                    <a:lumMod val="50000"/>
                  </a:schemeClr>
                </a:solidFill>
              </a:rPr>
              <a:t>Change in Prices (Percent)</a:t>
            </a:r>
          </a:p>
        </p:txBody>
      </p:sp>
      <p:sp>
        <p:nvSpPr>
          <p:cNvPr id="8" name="TextBox 7">
            <a:extLst>
              <a:ext uri="{FF2B5EF4-FFF2-40B4-BE49-F238E27FC236}">
                <a16:creationId xmlns:a16="http://schemas.microsoft.com/office/drawing/2014/main" id="{9D4A1F24-2258-421D-BAC2-92CEB928B7E4}"/>
              </a:ext>
              <a:ext uri="{C183D7F6-B498-43B3-948B-1728B52AA6E4}">
                <adec:decorative xmlns:adec="http://schemas.microsoft.com/office/drawing/2017/decorative" val="1"/>
              </a:ext>
            </a:extLst>
          </p:cNvPr>
          <p:cNvSpPr txBox="1"/>
          <p:nvPr/>
        </p:nvSpPr>
        <p:spPr>
          <a:xfrm>
            <a:off x="755299" y="1448124"/>
            <a:ext cx="2072220" cy="338554"/>
          </a:xfrm>
          <a:prstGeom prst="rect">
            <a:avLst/>
          </a:prstGeom>
          <a:noFill/>
        </p:spPr>
        <p:txBody>
          <a:bodyPr wrap="square" rtlCol="0">
            <a:spAutoFit/>
          </a:bodyPr>
          <a:lstStyle/>
          <a:p>
            <a:r>
              <a:rPr lang="en-US" sz="1600" b="1">
                <a:solidFill>
                  <a:schemeClr val="tx1">
                    <a:lumMod val="50000"/>
                  </a:schemeClr>
                </a:solidFill>
              </a:rPr>
              <a:t>Months of Supply</a:t>
            </a:r>
          </a:p>
        </p:txBody>
      </p:sp>
    </p:spTree>
    <p:extLst>
      <p:ext uri="{BB962C8B-B14F-4D97-AF65-F5344CB8AC3E}">
        <p14:creationId xmlns:p14="http://schemas.microsoft.com/office/powerpoint/2010/main" val="499956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10">
            <a:extLst>
              <a:ext uri="{FF2B5EF4-FFF2-40B4-BE49-F238E27FC236}">
                <a16:creationId xmlns:a16="http://schemas.microsoft.com/office/drawing/2014/main" id="{9FD9F29F-C1B0-4EA4-AEDA-B2C7B4AA685F}"/>
              </a:ext>
            </a:extLst>
          </p:cNvPr>
          <p:cNvSpPr>
            <a:spLocks noGrp="1"/>
          </p:cNvSpPr>
          <p:nvPr>
            <p:ph type="title"/>
          </p:nvPr>
        </p:nvSpPr>
        <p:spPr/>
        <p:txBody>
          <a:bodyPr/>
          <a:lstStyle/>
          <a:p>
            <a:r>
              <a:rPr lang="en-US" sz="2700" dirty="0">
                <a:solidFill>
                  <a:srgbClr val="1F3B7A"/>
                </a:solidFill>
              </a:rPr>
              <a:t>Figure 10: Sharply Rising Lumber Prices Have Driven Up the Materials Costs of Residential Construction Since the Start of the Pandemic</a:t>
            </a:r>
          </a:p>
        </p:txBody>
      </p:sp>
      <p:graphicFrame>
        <p:nvGraphicFramePr>
          <p:cNvPr id="13" name="Figure 10" descr="The figure shows the year-over-year change in prices for the inputs to residential construction, softwood lumber, and hardwood lumber from 2018 through early 2021. The price of softwood (83 percent) and hardwood (27 percent) lumber rose substantially this March, helping to drag the price of new residential construction up 14 percent.">
            <a:extLst>
              <a:ext uri="{FF2B5EF4-FFF2-40B4-BE49-F238E27FC236}">
                <a16:creationId xmlns:a16="http://schemas.microsoft.com/office/drawing/2014/main" id="{12F27A82-D943-41F0-BDCF-0ABB3BA2A790}"/>
              </a:ext>
            </a:extLst>
          </p:cNvPr>
          <p:cNvGraphicFramePr>
            <a:graphicFrameLocks/>
          </p:cNvGraphicFramePr>
          <p:nvPr>
            <p:extLst>
              <p:ext uri="{D42A27DB-BD31-4B8C-83A1-F6EECF244321}">
                <p14:modId xmlns:p14="http://schemas.microsoft.com/office/powerpoint/2010/main" val="2119589764"/>
              </p:ext>
            </p:extLst>
          </p:nvPr>
        </p:nvGraphicFramePr>
        <p:xfrm>
          <a:off x="229177" y="1786317"/>
          <a:ext cx="11733645" cy="4141517"/>
        </p:xfrm>
        <a:graphic>
          <a:graphicData uri="http://schemas.openxmlformats.org/drawingml/2006/chart">
            <c:chart xmlns:c="http://schemas.openxmlformats.org/drawingml/2006/chart" xmlns:r="http://schemas.openxmlformats.org/officeDocument/2006/relationships" r:id="rId2"/>
          </a:graphicData>
        </a:graphic>
      </p:graphicFrame>
      <p:sp>
        <p:nvSpPr>
          <p:cNvPr id="3" name="Figure 10 Note and Source">
            <a:extLst>
              <a:ext uri="{FF2B5EF4-FFF2-40B4-BE49-F238E27FC236}">
                <a16:creationId xmlns:a16="http://schemas.microsoft.com/office/drawing/2014/main" id="{84E63AE1-99E7-42FA-93C9-4A1A4A9E41D1}"/>
              </a:ext>
            </a:extLst>
          </p:cNvPr>
          <p:cNvSpPr>
            <a:spLocks noGrp="1"/>
          </p:cNvSpPr>
          <p:nvPr>
            <p:ph type="body" sz="quarter" idx="10"/>
          </p:nvPr>
        </p:nvSpPr>
        <p:spPr/>
        <p:txBody>
          <a:bodyPr/>
          <a:lstStyle/>
          <a:p>
            <a:r>
              <a:rPr lang="en-US" dirty="0"/>
              <a:t>Note: Inputs to new residential construction exclude capital, labor, and imports.</a:t>
            </a:r>
          </a:p>
          <a:p>
            <a:r>
              <a:rPr lang="en-US" dirty="0"/>
              <a:t>Source: JCHS tabulations of Bureau of Labor Statistics, Producer Price Indexes.</a:t>
            </a:r>
          </a:p>
        </p:txBody>
      </p:sp>
      <p:sp>
        <p:nvSpPr>
          <p:cNvPr id="7" name="TextBox 6">
            <a:extLst>
              <a:ext uri="{FF2B5EF4-FFF2-40B4-BE49-F238E27FC236}">
                <a16:creationId xmlns:a16="http://schemas.microsoft.com/office/drawing/2014/main" id="{2BFE966B-DE32-4FD8-82D9-B58D50E13137}"/>
              </a:ext>
              <a:ext uri="{C183D7F6-B498-43B3-948B-1728B52AA6E4}">
                <adec:decorative xmlns:adec="http://schemas.microsoft.com/office/drawing/2017/decorative" val="1"/>
              </a:ext>
            </a:extLst>
          </p:cNvPr>
          <p:cNvSpPr txBox="1"/>
          <p:nvPr/>
        </p:nvSpPr>
        <p:spPr>
          <a:xfrm>
            <a:off x="291681" y="1406700"/>
            <a:ext cx="4206577" cy="338554"/>
          </a:xfrm>
          <a:prstGeom prst="rect">
            <a:avLst/>
          </a:prstGeom>
          <a:noFill/>
        </p:spPr>
        <p:txBody>
          <a:bodyPr wrap="square" rtlCol="0">
            <a:spAutoFit/>
          </a:bodyPr>
          <a:lstStyle/>
          <a:p>
            <a:r>
              <a:rPr lang="en-US" sz="1600" b="1">
                <a:solidFill>
                  <a:schemeClr val="tx1">
                    <a:lumMod val="50000"/>
                  </a:schemeClr>
                </a:solidFill>
              </a:rPr>
              <a:t>Annual Change in Prices (Percent)</a:t>
            </a:r>
          </a:p>
        </p:txBody>
      </p:sp>
    </p:spTree>
    <p:extLst>
      <p:ext uri="{BB962C8B-B14F-4D97-AF65-F5344CB8AC3E}">
        <p14:creationId xmlns:p14="http://schemas.microsoft.com/office/powerpoint/2010/main" val="137349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11">
            <a:extLst>
              <a:ext uri="{FF2B5EF4-FFF2-40B4-BE49-F238E27FC236}">
                <a16:creationId xmlns:a16="http://schemas.microsoft.com/office/drawing/2014/main" id="{9FD9F29F-C1B0-4EA4-AEDA-B2C7B4AA685F}"/>
              </a:ext>
            </a:extLst>
          </p:cNvPr>
          <p:cNvSpPr>
            <a:spLocks noGrp="1"/>
          </p:cNvSpPr>
          <p:nvPr>
            <p:ph type="title"/>
          </p:nvPr>
        </p:nvSpPr>
        <p:spPr/>
        <p:txBody>
          <a:bodyPr/>
          <a:lstStyle/>
          <a:p>
            <a:r>
              <a:rPr lang="en-US" sz="2600" dirty="0">
                <a:solidFill>
                  <a:srgbClr val="1F3B7A"/>
                </a:solidFill>
              </a:rPr>
              <a:t>Figure 11: Real Home Prices Have Continued to Climb for Nearly a Decade</a:t>
            </a:r>
          </a:p>
        </p:txBody>
      </p:sp>
      <p:pic>
        <p:nvPicPr>
          <p:cNvPr id="9" name="Figure 11" descr="Real home prices have risen steadily since 2012, pushing up real prices to more than 60 percent above year 2000 levels. The annual change in prices has steadily increased since early 2020, approaching double-digits in 2021 for the first time in nearly a decade.">
            <a:extLst>
              <a:ext uri="{FF2B5EF4-FFF2-40B4-BE49-F238E27FC236}">
                <a16:creationId xmlns:a16="http://schemas.microsoft.com/office/drawing/2014/main" id="{4EADF908-E3B3-467A-B1D7-7D748A8409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968" y="1766728"/>
            <a:ext cx="12004064" cy="4145639"/>
          </a:xfrm>
          <a:prstGeom prst="rect">
            <a:avLst/>
          </a:prstGeom>
        </p:spPr>
      </p:pic>
      <p:sp>
        <p:nvSpPr>
          <p:cNvPr id="3" name="Figure 11 Note and Source">
            <a:extLst>
              <a:ext uri="{FF2B5EF4-FFF2-40B4-BE49-F238E27FC236}">
                <a16:creationId xmlns:a16="http://schemas.microsoft.com/office/drawing/2014/main" id="{84E63AE1-99E7-42FA-93C9-4A1A4A9E41D1}"/>
              </a:ext>
            </a:extLst>
          </p:cNvPr>
          <p:cNvSpPr>
            <a:spLocks noGrp="1"/>
          </p:cNvSpPr>
          <p:nvPr>
            <p:ph type="body" sz="quarter" idx="10"/>
          </p:nvPr>
        </p:nvSpPr>
        <p:spPr/>
        <p:txBody>
          <a:bodyPr/>
          <a:lstStyle/>
          <a:p>
            <a:r>
              <a:rPr lang="en-US" dirty="0"/>
              <a:t>Note: Real home prices are adjusted for inflation using the CPI-U for All Items less shelter.</a:t>
            </a:r>
          </a:p>
          <a:p>
            <a:r>
              <a:rPr lang="en-US" dirty="0"/>
              <a:t>Source: JCHS tabulations of S&amp;P CoreLogic Case-Shiller US National Home Price Index.</a:t>
            </a:r>
          </a:p>
        </p:txBody>
      </p:sp>
      <p:sp>
        <p:nvSpPr>
          <p:cNvPr id="7" name="TextBox 6">
            <a:extLst>
              <a:ext uri="{FF2B5EF4-FFF2-40B4-BE49-F238E27FC236}">
                <a16:creationId xmlns:a16="http://schemas.microsoft.com/office/drawing/2014/main" id="{2BFE966B-DE32-4FD8-82D9-B58D50E13137}"/>
              </a:ext>
              <a:ext uri="{C183D7F6-B498-43B3-948B-1728B52AA6E4}">
                <adec:decorative xmlns:adec="http://schemas.microsoft.com/office/drawing/2017/decorative" val="1"/>
              </a:ext>
            </a:extLst>
          </p:cNvPr>
          <p:cNvSpPr txBox="1"/>
          <p:nvPr/>
        </p:nvSpPr>
        <p:spPr>
          <a:xfrm>
            <a:off x="291681" y="1406700"/>
            <a:ext cx="2235619" cy="338554"/>
          </a:xfrm>
          <a:prstGeom prst="rect">
            <a:avLst/>
          </a:prstGeom>
          <a:noFill/>
        </p:spPr>
        <p:txBody>
          <a:bodyPr wrap="square" rtlCol="0">
            <a:spAutoFit/>
          </a:bodyPr>
          <a:lstStyle/>
          <a:p>
            <a:r>
              <a:rPr lang="en-US" sz="1600" b="1">
                <a:solidFill>
                  <a:schemeClr val="tx1">
                    <a:lumMod val="50000"/>
                  </a:schemeClr>
                </a:solidFill>
              </a:rPr>
              <a:t>Home Price Index</a:t>
            </a:r>
          </a:p>
        </p:txBody>
      </p:sp>
      <p:sp>
        <p:nvSpPr>
          <p:cNvPr id="6" name="TextBox 5">
            <a:extLst>
              <a:ext uri="{FF2B5EF4-FFF2-40B4-BE49-F238E27FC236}">
                <a16:creationId xmlns:a16="http://schemas.microsoft.com/office/drawing/2014/main" id="{EB768022-0830-404B-B327-39D3D177F3D9}"/>
              </a:ext>
              <a:ext uri="{C183D7F6-B498-43B3-948B-1728B52AA6E4}">
                <adec:decorative xmlns:adec="http://schemas.microsoft.com/office/drawing/2017/decorative" val="1"/>
              </a:ext>
            </a:extLst>
          </p:cNvPr>
          <p:cNvSpPr txBox="1"/>
          <p:nvPr/>
        </p:nvSpPr>
        <p:spPr>
          <a:xfrm>
            <a:off x="7924800" y="1406700"/>
            <a:ext cx="3975519" cy="349466"/>
          </a:xfrm>
          <a:prstGeom prst="rect">
            <a:avLst/>
          </a:prstGeom>
          <a:noFill/>
        </p:spPr>
        <p:txBody>
          <a:bodyPr wrap="square" rtlCol="0">
            <a:spAutoFit/>
          </a:bodyPr>
          <a:lstStyle/>
          <a:p>
            <a:pPr algn="r"/>
            <a:r>
              <a:rPr lang="en-US" sz="1600" b="1">
                <a:solidFill>
                  <a:schemeClr val="tx1">
                    <a:lumMod val="50000"/>
                  </a:schemeClr>
                </a:solidFill>
              </a:rPr>
              <a:t>Annual Change (Percent)</a:t>
            </a:r>
          </a:p>
        </p:txBody>
      </p:sp>
    </p:spTree>
    <p:extLst>
      <p:ext uri="{BB962C8B-B14F-4D97-AF65-F5344CB8AC3E}">
        <p14:creationId xmlns:p14="http://schemas.microsoft.com/office/powerpoint/2010/main" val="365674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12">
            <a:extLst>
              <a:ext uri="{FF2B5EF4-FFF2-40B4-BE49-F238E27FC236}">
                <a16:creationId xmlns:a16="http://schemas.microsoft.com/office/drawing/2014/main" id="{48303A02-858C-4316-8CD2-3F63EBEDF352}"/>
              </a:ext>
            </a:extLst>
          </p:cNvPr>
          <p:cNvSpPr>
            <a:spLocks noGrp="1"/>
          </p:cNvSpPr>
          <p:nvPr>
            <p:ph type="title"/>
          </p:nvPr>
        </p:nvSpPr>
        <p:spPr>
          <a:xfrm>
            <a:off x="267855" y="397396"/>
            <a:ext cx="11219563" cy="684186"/>
          </a:xfrm>
        </p:spPr>
        <p:txBody>
          <a:bodyPr/>
          <a:lstStyle/>
          <a:p>
            <a:r>
              <a:rPr lang="en-US" sz="2800" dirty="0">
                <a:solidFill>
                  <a:srgbClr val="1F3B7A"/>
                </a:solidFill>
              </a:rPr>
              <a:t>Figure 12: Early Evidence Points to a Consistent Pickup in Household Growth Despite the Pandemic</a:t>
            </a:r>
          </a:p>
        </p:txBody>
      </p:sp>
      <p:graphicFrame>
        <p:nvGraphicFramePr>
          <p:cNvPr id="8" name="Figure 12" descr="The figure shows that annual household growth has picked up steadily since 2010 according to two prominent surveys of households. Both the ACS and HVS show annual household growth averaged 1.3 million in 2016-2019, similar to the averages in 2000-2005. HVS data show continued growth since the start of the pandemic, with households increasing 1.5 million from the first quarter of 2020 to the first quarter of 2021.">
            <a:extLst>
              <a:ext uri="{FF2B5EF4-FFF2-40B4-BE49-F238E27FC236}">
                <a16:creationId xmlns:a16="http://schemas.microsoft.com/office/drawing/2014/main" id="{A71B36D4-7A7F-4D44-8583-6615E9656BDF}"/>
              </a:ext>
            </a:extLst>
          </p:cNvPr>
          <p:cNvGraphicFramePr>
            <a:graphicFrameLocks noGrp="1"/>
          </p:cNvGraphicFramePr>
          <p:nvPr>
            <p:ph idx="1"/>
            <p:extLst>
              <p:ext uri="{D42A27DB-BD31-4B8C-83A1-F6EECF244321}">
                <p14:modId xmlns:p14="http://schemas.microsoft.com/office/powerpoint/2010/main" val="2911294592"/>
              </p:ext>
            </p:extLst>
          </p:nvPr>
        </p:nvGraphicFramePr>
        <p:xfrm>
          <a:off x="268288" y="1537310"/>
          <a:ext cx="11566525" cy="459290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9F825289-C1EC-477A-9A42-A87871B8B21F}"/>
              </a:ext>
              <a:ext uri="{C183D7F6-B498-43B3-948B-1728B52AA6E4}">
                <adec:decorative xmlns:adec="http://schemas.microsoft.com/office/drawing/2017/decorative" val="1"/>
              </a:ext>
            </a:extLst>
          </p:cNvPr>
          <p:cNvSpPr>
            <a:spLocks noGrp="1"/>
          </p:cNvSpPr>
          <p:nvPr>
            <p:ph type="body" sz="quarter" idx="10"/>
          </p:nvPr>
        </p:nvSpPr>
        <p:spPr/>
        <p:txBody>
          <a:bodyPr/>
          <a:lstStyle/>
          <a:p>
            <a:pPr>
              <a:defRPr sz="1862" b="0" i="0" u="none" strike="noStrike" kern="1200" spc="0" baseline="0">
                <a:solidFill>
                  <a:srgbClr val="5A5A5A">
                    <a:lumMod val="65000"/>
                    <a:lumOff val="35000"/>
                  </a:srgbClr>
                </a:solidFill>
                <a:latin typeface="+mn-lt"/>
                <a:ea typeface="+mn-ea"/>
                <a:cs typeface="+mn-cs"/>
              </a:defRPr>
            </a:pPr>
            <a:r>
              <a:rPr lang="en-US" sz="1400" b="1" cap="none" dirty="0">
                <a:solidFill>
                  <a:schemeClr val="tx2">
                    <a:lumMod val="50000"/>
                  </a:schemeClr>
                </a:solidFill>
              </a:rPr>
              <a:t>Average Annual Increase in Households (Millions)</a:t>
            </a:r>
          </a:p>
        </p:txBody>
      </p:sp>
      <p:sp>
        <p:nvSpPr>
          <p:cNvPr id="5" name="Figure 12 Notes and Source">
            <a:extLst>
              <a:ext uri="{FF2B5EF4-FFF2-40B4-BE49-F238E27FC236}">
                <a16:creationId xmlns:a16="http://schemas.microsoft.com/office/drawing/2014/main" id="{6660B2FF-FC5A-47D0-A60B-0F8991EE26D5}"/>
              </a:ext>
            </a:extLst>
          </p:cNvPr>
          <p:cNvSpPr>
            <a:spLocks noGrp="1"/>
          </p:cNvSpPr>
          <p:nvPr>
            <p:ph type="body" sz="quarter" idx="11"/>
          </p:nvPr>
        </p:nvSpPr>
        <p:spPr>
          <a:xfrm>
            <a:off x="267855" y="6072407"/>
            <a:ext cx="10742349" cy="388938"/>
          </a:xfrm>
        </p:spPr>
        <p:txBody>
          <a:bodyPr/>
          <a:lstStyle/>
          <a:p>
            <a:r>
              <a:rPr lang="en-US" dirty="0"/>
              <a:t>Note: Estimate for 2021:1 is the year-over-year change in the first quarter.</a:t>
            </a:r>
          </a:p>
          <a:p>
            <a:r>
              <a:rPr lang="en-US" dirty="0"/>
              <a:t>Source: JCHS tabulations of US Census Bureau, Housing Vacancy Surveys and American Community Survey 1-Year Estimates.</a:t>
            </a:r>
          </a:p>
        </p:txBody>
      </p:sp>
    </p:spTree>
    <p:extLst>
      <p:ext uri="{BB962C8B-B14F-4D97-AF65-F5344CB8AC3E}">
        <p14:creationId xmlns:p14="http://schemas.microsoft.com/office/powerpoint/2010/main" val="4107873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13">
            <a:extLst>
              <a:ext uri="{FF2B5EF4-FFF2-40B4-BE49-F238E27FC236}">
                <a16:creationId xmlns:a16="http://schemas.microsoft.com/office/drawing/2014/main" id="{4C2CA476-50EA-459B-8AE3-22521826BD6B}"/>
              </a:ext>
            </a:extLst>
          </p:cNvPr>
          <p:cNvSpPr>
            <a:spLocks noGrp="1"/>
          </p:cNvSpPr>
          <p:nvPr>
            <p:ph type="title"/>
          </p:nvPr>
        </p:nvSpPr>
        <p:spPr/>
        <p:txBody>
          <a:bodyPr/>
          <a:lstStyle/>
          <a:p>
            <a:r>
              <a:rPr lang="en-US" dirty="0">
                <a:solidFill>
                  <a:srgbClr val="1F3B7A"/>
                </a:solidFill>
              </a:rPr>
              <a:t>Figure 13: Younger Adults Have Given an Increasingly Large Lift to Household Growth</a:t>
            </a:r>
          </a:p>
        </p:txBody>
      </p:sp>
      <p:graphicFrame>
        <p:nvGraphicFramePr>
          <p:cNvPr id="7" name="Figure 13" descr="Adults under age 35 and aged 35-44 contributed almost nothing to household growth in 2017, but added 250,000 and 200,000 households on net, respectively, in 2019 (on a 3-year rolling basis), as household growth among adults age 45 and over was steady or declining.">
            <a:extLst>
              <a:ext uri="{FF2B5EF4-FFF2-40B4-BE49-F238E27FC236}">
                <a16:creationId xmlns:a16="http://schemas.microsoft.com/office/drawing/2014/main" id="{20CEC022-C123-4646-BFE7-94096C982B94}"/>
              </a:ext>
            </a:extLst>
          </p:cNvPr>
          <p:cNvGraphicFramePr>
            <a:graphicFrameLocks noGrp="1"/>
          </p:cNvGraphicFramePr>
          <p:nvPr>
            <p:ph idx="1"/>
            <p:extLst>
              <p:ext uri="{D42A27DB-BD31-4B8C-83A1-F6EECF244321}">
                <p14:modId xmlns:p14="http://schemas.microsoft.com/office/powerpoint/2010/main" val="223941238"/>
              </p:ext>
            </p:extLst>
          </p:nvPr>
        </p:nvGraphicFramePr>
        <p:xfrm>
          <a:off x="267855" y="1489756"/>
          <a:ext cx="10992188" cy="4438078"/>
        </p:xfrm>
        <a:graphic>
          <a:graphicData uri="http://schemas.openxmlformats.org/drawingml/2006/chart">
            <c:chart xmlns:c="http://schemas.openxmlformats.org/drawingml/2006/chart" xmlns:r="http://schemas.openxmlformats.org/officeDocument/2006/relationships" r:id="rId2"/>
          </a:graphicData>
        </a:graphic>
      </p:graphicFrame>
      <p:sp>
        <p:nvSpPr>
          <p:cNvPr id="4" name="Figure 13 Note and Source">
            <a:extLst>
              <a:ext uri="{FF2B5EF4-FFF2-40B4-BE49-F238E27FC236}">
                <a16:creationId xmlns:a16="http://schemas.microsoft.com/office/drawing/2014/main" id="{76F2AC2E-320D-4CD0-B735-11CBC353CE16}"/>
              </a:ext>
            </a:extLst>
          </p:cNvPr>
          <p:cNvSpPr>
            <a:spLocks noGrp="1"/>
          </p:cNvSpPr>
          <p:nvPr>
            <p:ph type="body" sz="quarter" idx="10"/>
          </p:nvPr>
        </p:nvSpPr>
        <p:spPr/>
        <p:txBody>
          <a:bodyPr/>
          <a:lstStyle/>
          <a:p>
            <a:r>
              <a:rPr lang="en-US" dirty="0"/>
              <a:t>Note: Data are 3-year rolling annual averages to reduce volatility.</a:t>
            </a:r>
          </a:p>
          <a:p>
            <a:r>
              <a:rPr lang="en-US" dirty="0"/>
              <a:t>Source: JCHS tabulations of US Census Bureau, American Community Survey 1-Year Estimates.</a:t>
            </a:r>
          </a:p>
        </p:txBody>
      </p:sp>
    </p:spTree>
    <p:extLst>
      <p:ext uri="{BB962C8B-B14F-4D97-AF65-F5344CB8AC3E}">
        <p14:creationId xmlns:p14="http://schemas.microsoft.com/office/powerpoint/2010/main" val="49167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 Figure 14">
            <a:extLst>
              <a:ext uri="{FF2B5EF4-FFF2-40B4-BE49-F238E27FC236}">
                <a16:creationId xmlns:a16="http://schemas.microsoft.com/office/drawing/2014/main" id="{0A851CCD-AEDF-4C47-B7FD-1ADD311F1DFC}"/>
              </a:ext>
            </a:extLst>
          </p:cNvPr>
          <p:cNvSpPr>
            <a:spLocks noGrp="1"/>
          </p:cNvSpPr>
          <p:nvPr>
            <p:ph type="title"/>
          </p:nvPr>
        </p:nvSpPr>
        <p:spPr>
          <a:xfrm>
            <a:off x="267855" y="365125"/>
            <a:ext cx="11566879" cy="890253"/>
          </a:xfrm>
        </p:spPr>
        <p:txBody>
          <a:bodyPr/>
          <a:lstStyle/>
          <a:p>
            <a:r>
              <a:rPr lang="en-US" sz="2800" dirty="0">
                <a:solidFill>
                  <a:srgbClr val="1F3B7A"/>
                </a:solidFill>
              </a:rPr>
              <a:t>Figure 14: After Retreating to Their Parents’ Homes Last Summer, Many Young Adults Were Living on Their Own Again by Early 2021</a:t>
            </a:r>
          </a:p>
        </p:txBody>
      </p:sp>
      <p:sp>
        <p:nvSpPr>
          <p:cNvPr id="8" name="Placeholder">
            <a:extLst>
              <a:ext uri="{FF2B5EF4-FFF2-40B4-BE49-F238E27FC236}">
                <a16:creationId xmlns:a16="http://schemas.microsoft.com/office/drawing/2014/main" id="{DB013356-E09D-4E56-9620-E2BB23F2158D}"/>
              </a:ext>
              <a:ext uri="{C183D7F6-B498-43B3-948B-1728B52AA6E4}">
                <adec:decorative xmlns:adec="http://schemas.microsoft.com/office/drawing/2017/decorative" val="1"/>
              </a:ext>
            </a:extLst>
          </p:cNvPr>
          <p:cNvSpPr/>
          <p:nvPr/>
        </p:nvSpPr>
        <p:spPr>
          <a:xfrm>
            <a:off x="9988826" y="1922055"/>
            <a:ext cx="1411357" cy="3146901"/>
          </a:xfrm>
          <a:prstGeom prst="rect">
            <a:avLst/>
          </a:prstGeom>
          <a:solidFill>
            <a:schemeClr val="tx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Figure 14" descr="The share of the non-student population aged 18-29 living in parents’ homes rose from 31.7 percent in March 2020 to a high of 40.1 percent in June 2020, before falling back to 31.2 percent by March 2021. Meanwhile, rates of heading a household for this group dropped from 35.4 percent in March 2020 to 29.7 percent in June 2020 then rebounded to 36.0 by March 2021.">
            <a:extLst>
              <a:ext uri="{FF2B5EF4-FFF2-40B4-BE49-F238E27FC236}">
                <a16:creationId xmlns:a16="http://schemas.microsoft.com/office/drawing/2014/main" id="{5FDD4510-3B06-4408-B505-FBDE85BBFD76}"/>
              </a:ext>
            </a:extLst>
          </p:cNvPr>
          <p:cNvGraphicFramePr>
            <a:graphicFrameLocks noGrp="1"/>
          </p:cNvGraphicFramePr>
          <p:nvPr>
            <p:ph idx="1"/>
            <p:extLst>
              <p:ext uri="{D42A27DB-BD31-4B8C-83A1-F6EECF244321}">
                <p14:modId xmlns:p14="http://schemas.microsoft.com/office/powerpoint/2010/main" val="600831843"/>
              </p:ext>
            </p:extLst>
          </p:nvPr>
        </p:nvGraphicFramePr>
        <p:xfrm>
          <a:off x="312737" y="1431168"/>
          <a:ext cx="11566525" cy="4496666"/>
        </p:xfrm>
        <a:graphic>
          <a:graphicData uri="http://schemas.openxmlformats.org/drawingml/2006/chart">
            <c:chart xmlns:c="http://schemas.openxmlformats.org/drawingml/2006/chart" xmlns:r="http://schemas.openxmlformats.org/officeDocument/2006/relationships" r:id="rId2"/>
          </a:graphicData>
        </a:graphic>
      </p:graphicFrame>
      <p:sp>
        <p:nvSpPr>
          <p:cNvPr id="4" name="Figure 14 Note and Source">
            <a:extLst>
              <a:ext uri="{FF2B5EF4-FFF2-40B4-BE49-F238E27FC236}">
                <a16:creationId xmlns:a16="http://schemas.microsoft.com/office/drawing/2014/main" id="{A57C47A8-3FF7-47E8-82D0-DE1EFA05DB9C}"/>
              </a:ext>
            </a:extLst>
          </p:cNvPr>
          <p:cNvSpPr>
            <a:spLocks noGrp="1"/>
          </p:cNvSpPr>
          <p:nvPr>
            <p:ph type="body" sz="quarter" idx="10"/>
          </p:nvPr>
        </p:nvSpPr>
        <p:spPr/>
        <p:txBody>
          <a:bodyPr/>
          <a:lstStyle/>
          <a:p>
            <a:r>
              <a:rPr lang="en-US" dirty="0"/>
              <a:t>Note: Data exclude people enrolled full time in college or university.</a:t>
            </a:r>
          </a:p>
          <a:p>
            <a:r>
              <a:rPr lang="en-US" dirty="0"/>
              <a:t>Source: JCHS tabulations of US Census Bureau, Current Population Survey via IPUMS CPS, University of Minnesota, www.ipums.org.</a:t>
            </a:r>
          </a:p>
        </p:txBody>
      </p:sp>
    </p:spTree>
    <p:extLst>
      <p:ext uri="{BB962C8B-B14F-4D97-AF65-F5344CB8AC3E}">
        <p14:creationId xmlns:p14="http://schemas.microsoft.com/office/powerpoint/2010/main" val="227038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 Figure 15">
            <a:extLst>
              <a:ext uri="{FF2B5EF4-FFF2-40B4-BE49-F238E27FC236}">
                <a16:creationId xmlns:a16="http://schemas.microsoft.com/office/drawing/2014/main" id="{21401DE6-23A3-4C90-9C13-DCB1625C86A8}"/>
              </a:ext>
            </a:extLst>
          </p:cNvPr>
          <p:cNvSpPr>
            <a:spLocks noGrp="1"/>
          </p:cNvSpPr>
          <p:nvPr>
            <p:ph type="title"/>
          </p:nvPr>
        </p:nvSpPr>
        <p:spPr/>
        <p:txBody>
          <a:bodyPr/>
          <a:lstStyle/>
          <a:p>
            <a:r>
              <a:rPr lang="en-US" dirty="0">
                <a:solidFill>
                  <a:srgbClr val="1F3B7A"/>
                </a:solidFill>
              </a:rPr>
              <a:t>Figure 15: Household Growth Outside the Cities of Large Metro Areas Was Accelerating Well Before the Pandemic</a:t>
            </a:r>
          </a:p>
        </p:txBody>
      </p:sp>
      <p:graphicFrame>
        <p:nvGraphicFramePr>
          <p:cNvPr id="9" name="Figure 15" descr="The figure shows the change in households from 2010 to 2019 in the cities and suburbs of large metro areas, small metros, and in non-metro areas. Household growth in suburbs of large metros has increased the most in recent years, from 980,000 in 2013-2016 to 1.3 million in 2016-2019. Meanwhile, household growth in small metros also increased from 630,000 in 2013-2016 to 980,000 in 2016-2019. Non-metro areas went from losing 61,000 households to gaining 145,000 households over the same period, while cities in large metros also grew from 560,000 to 640,000.">
            <a:extLst>
              <a:ext uri="{FF2B5EF4-FFF2-40B4-BE49-F238E27FC236}">
                <a16:creationId xmlns:a16="http://schemas.microsoft.com/office/drawing/2014/main" id="{1F38A496-096A-418E-8226-CB71ED42F91B}"/>
              </a:ext>
            </a:extLst>
          </p:cNvPr>
          <p:cNvGraphicFramePr>
            <a:graphicFrameLocks noGrp="1"/>
          </p:cNvGraphicFramePr>
          <p:nvPr>
            <p:ph idx="1"/>
            <p:extLst>
              <p:ext uri="{D42A27DB-BD31-4B8C-83A1-F6EECF244321}">
                <p14:modId xmlns:p14="http://schemas.microsoft.com/office/powerpoint/2010/main" val="2786255227"/>
              </p:ext>
            </p:extLst>
          </p:nvPr>
        </p:nvGraphicFramePr>
        <p:xfrm>
          <a:off x="268209" y="1573213"/>
          <a:ext cx="11566525" cy="4203700"/>
        </p:xfrm>
        <a:graphic>
          <a:graphicData uri="http://schemas.openxmlformats.org/drawingml/2006/chart">
            <c:chart xmlns:c="http://schemas.openxmlformats.org/drawingml/2006/chart" xmlns:r="http://schemas.openxmlformats.org/officeDocument/2006/relationships" r:id="rId2"/>
          </a:graphicData>
        </a:graphic>
      </p:graphicFrame>
      <p:sp>
        <p:nvSpPr>
          <p:cNvPr id="6" name="Figure 15 Notes and Source">
            <a:extLst>
              <a:ext uri="{FF2B5EF4-FFF2-40B4-BE49-F238E27FC236}">
                <a16:creationId xmlns:a16="http://schemas.microsoft.com/office/drawing/2014/main" id="{A120D485-BC68-4198-A626-F8DFB36606AE}"/>
              </a:ext>
            </a:extLst>
          </p:cNvPr>
          <p:cNvSpPr>
            <a:spLocks noGrp="1"/>
          </p:cNvSpPr>
          <p:nvPr>
            <p:ph type="body" sz="quarter" idx="10"/>
          </p:nvPr>
        </p:nvSpPr>
        <p:spPr/>
        <p:txBody>
          <a:bodyPr/>
          <a:lstStyle/>
          <a:p>
            <a:r>
              <a:rPr lang="en-US" dirty="0"/>
              <a:t>Notes: Large metro areas have at least one million residents. City tracts are either in the metro’s principal city or in cities with populations over 100,000. All non-city tracts in metro areas are suburban.</a:t>
            </a:r>
          </a:p>
          <a:p>
            <a:r>
              <a:rPr lang="en-US" dirty="0"/>
              <a:t>Source: JCHS tabulations of US Census Bureau, American Community Survey 5-Year Estimates.</a:t>
            </a:r>
          </a:p>
        </p:txBody>
      </p:sp>
    </p:spTree>
    <p:extLst>
      <p:ext uri="{BB962C8B-B14F-4D97-AF65-F5344CB8AC3E}">
        <p14:creationId xmlns:p14="http://schemas.microsoft.com/office/powerpoint/2010/main" val="368340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16">
            <a:extLst>
              <a:ext uri="{FF2B5EF4-FFF2-40B4-BE49-F238E27FC236}">
                <a16:creationId xmlns:a16="http://schemas.microsoft.com/office/drawing/2014/main" id="{A3FA2A24-F7B5-4F17-BE3B-468D369C59F3}"/>
              </a:ext>
            </a:extLst>
          </p:cNvPr>
          <p:cNvSpPr>
            <a:spLocks noGrp="1"/>
          </p:cNvSpPr>
          <p:nvPr>
            <p:ph type="title"/>
          </p:nvPr>
        </p:nvSpPr>
        <p:spPr>
          <a:xfrm>
            <a:off x="267855" y="547626"/>
            <a:ext cx="11566879" cy="684186"/>
          </a:xfrm>
        </p:spPr>
        <p:txBody>
          <a:bodyPr/>
          <a:lstStyle/>
          <a:p>
            <a:r>
              <a:rPr lang="en-US" dirty="0">
                <a:solidFill>
                  <a:srgbClr val="1F3B7A"/>
                </a:solidFill>
              </a:rPr>
              <a:t>Figure 16: Wide Disparities in Wealth Leave Renters at a Large Disadvantage in the Housing Market</a:t>
            </a:r>
          </a:p>
        </p:txBody>
      </p:sp>
      <p:graphicFrame>
        <p:nvGraphicFramePr>
          <p:cNvPr id="6" name="Figure 16" descr="The figure shows the median household wealth by tenure, race/ethnicity, and income quartile in 2019. The median wealth of homeowners ($254,900) is far greater than for the typical renter ($6,270). Wealth also differs substantially by race and income quartile, but within each of these groups the difference in wealth between owners and renters is very large.">
            <a:extLst>
              <a:ext uri="{FF2B5EF4-FFF2-40B4-BE49-F238E27FC236}">
                <a16:creationId xmlns:a16="http://schemas.microsoft.com/office/drawing/2014/main" id="{EBC90854-3FD9-47B5-AFE4-D7AA68C8FD1E}"/>
              </a:ext>
            </a:extLst>
          </p:cNvPr>
          <p:cNvGraphicFramePr>
            <a:graphicFrameLocks noGrp="1"/>
          </p:cNvGraphicFramePr>
          <p:nvPr>
            <p:ph idx="1"/>
            <p:extLst>
              <p:ext uri="{D42A27DB-BD31-4B8C-83A1-F6EECF244321}">
                <p14:modId xmlns:p14="http://schemas.microsoft.com/office/powerpoint/2010/main" val="1754161089"/>
              </p:ext>
            </p:extLst>
          </p:nvPr>
        </p:nvGraphicFramePr>
        <p:xfrm>
          <a:off x="1264211" y="1742357"/>
          <a:ext cx="8007539" cy="3674932"/>
        </p:xfrm>
        <a:graphic>
          <a:graphicData uri="http://schemas.openxmlformats.org/drawingml/2006/table">
            <a:tbl>
              <a:tblPr firstRow="1" bandRow="1">
                <a:tableStyleId>{5C22544A-7EE6-4342-B048-85BDC9FD1C3A}</a:tableStyleId>
              </a:tblPr>
              <a:tblGrid>
                <a:gridCol w="3450869">
                  <a:extLst>
                    <a:ext uri="{9D8B030D-6E8A-4147-A177-3AD203B41FA5}">
                      <a16:colId xmlns:a16="http://schemas.microsoft.com/office/drawing/2014/main" val="2392745279"/>
                    </a:ext>
                  </a:extLst>
                </a:gridCol>
                <a:gridCol w="1423634">
                  <a:extLst>
                    <a:ext uri="{9D8B030D-6E8A-4147-A177-3AD203B41FA5}">
                      <a16:colId xmlns:a16="http://schemas.microsoft.com/office/drawing/2014/main" val="1999728624"/>
                    </a:ext>
                  </a:extLst>
                </a:gridCol>
                <a:gridCol w="1443221">
                  <a:extLst>
                    <a:ext uri="{9D8B030D-6E8A-4147-A177-3AD203B41FA5}">
                      <a16:colId xmlns:a16="http://schemas.microsoft.com/office/drawing/2014/main" val="2440527894"/>
                    </a:ext>
                  </a:extLst>
                </a:gridCol>
                <a:gridCol w="1689815">
                  <a:extLst>
                    <a:ext uri="{9D8B030D-6E8A-4147-A177-3AD203B41FA5}">
                      <a16:colId xmlns:a16="http://schemas.microsoft.com/office/drawing/2014/main" val="1447262159"/>
                    </a:ext>
                  </a:extLst>
                </a:gridCol>
              </a:tblGrid>
              <a:tr h="837768">
                <a:tc>
                  <a:txBody>
                    <a:bodyPr/>
                    <a:lstStyle/>
                    <a:p>
                      <a:endParaRPr lang="en-US" sz="2400" dirty="0"/>
                    </a:p>
                  </a:txBody>
                  <a:tcPr>
                    <a:solidFill>
                      <a:srgbClr val="1F3B7A"/>
                    </a:solidFill>
                  </a:tcPr>
                </a:tc>
                <a:tc>
                  <a:txBody>
                    <a:bodyPr/>
                    <a:lstStyle/>
                    <a:p>
                      <a:pPr algn="ctr"/>
                      <a:r>
                        <a:rPr lang="en-US" sz="1800" dirty="0"/>
                        <a:t>Owners</a:t>
                      </a:r>
                    </a:p>
                  </a:txBody>
                  <a:tcPr anchor="ctr">
                    <a:solidFill>
                      <a:srgbClr val="1F3B7A"/>
                    </a:solidFill>
                  </a:tcPr>
                </a:tc>
                <a:tc>
                  <a:txBody>
                    <a:bodyPr/>
                    <a:lstStyle/>
                    <a:p>
                      <a:pPr algn="ctr"/>
                      <a:r>
                        <a:rPr lang="en-US" sz="1800" dirty="0"/>
                        <a:t>Renters</a:t>
                      </a:r>
                    </a:p>
                  </a:txBody>
                  <a:tcPr anchor="ctr">
                    <a:solidFill>
                      <a:srgbClr val="1F3B7A"/>
                    </a:solidFill>
                  </a:tcPr>
                </a:tc>
                <a:tc>
                  <a:txBody>
                    <a:bodyPr/>
                    <a:lstStyle/>
                    <a:p>
                      <a:pPr algn="ctr"/>
                      <a:r>
                        <a:rPr lang="en-US" sz="1800" dirty="0"/>
                        <a:t>All Households</a:t>
                      </a:r>
                    </a:p>
                  </a:txBody>
                  <a:tcPr anchor="ctr">
                    <a:solidFill>
                      <a:srgbClr val="1F3B7A"/>
                    </a:solidFill>
                  </a:tcPr>
                </a:tc>
                <a:extLst>
                  <a:ext uri="{0D108BD9-81ED-4DB2-BD59-A6C34878D82A}">
                    <a16:rowId xmlns:a16="http://schemas.microsoft.com/office/drawing/2014/main" val="1042193525"/>
                  </a:ext>
                </a:extLst>
              </a:tr>
              <a:tr h="257924">
                <a:tc>
                  <a:txBody>
                    <a:bodyPr/>
                    <a:lstStyle/>
                    <a:p>
                      <a:pPr algn="l" fontAlgn="b"/>
                      <a:r>
                        <a:rPr lang="en-US" sz="1600" b="1" i="0" u="none" strike="noStrike">
                          <a:solidFill>
                            <a:srgbClr val="000000"/>
                          </a:solidFill>
                          <a:effectLst/>
                          <a:latin typeface="Calibri" panose="020F0502020204030204" pitchFamily="34" charset="0"/>
                        </a:rPr>
                        <a:t>All Households</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254,900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6,270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121,760 </a:t>
                      </a:r>
                    </a:p>
                  </a:txBody>
                  <a:tcPr marL="9525" marR="9525" marT="9525" marB="0" anchor="b"/>
                </a:tc>
                <a:extLst>
                  <a:ext uri="{0D108BD9-81ED-4DB2-BD59-A6C34878D82A}">
                    <a16:rowId xmlns:a16="http://schemas.microsoft.com/office/drawing/2014/main" val="1583643032"/>
                  </a:ext>
                </a:extLst>
              </a:tr>
              <a:tr h="257924">
                <a:tc>
                  <a:txBody>
                    <a:bodyPr/>
                    <a:lstStyle/>
                    <a:p>
                      <a:pPr algn="l" fontAlgn="b"/>
                      <a:r>
                        <a:rPr lang="en-US" sz="1600" b="1" i="0" u="none" strike="noStrike">
                          <a:solidFill>
                            <a:srgbClr val="000000"/>
                          </a:solidFill>
                          <a:effectLst/>
                          <a:latin typeface="Calibri" panose="020F0502020204030204" pitchFamily="34" charset="0"/>
                        </a:rPr>
                        <a:t>Race/Ethnicity</a:t>
                      </a:r>
                    </a:p>
                  </a:txBody>
                  <a:tcPr marL="9525" marR="9525" marT="9525" marB="0" anchor="b"/>
                </a:tc>
                <a:tc>
                  <a:txBody>
                    <a:bodyPr/>
                    <a:lstStyle/>
                    <a:p>
                      <a:pPr lvl="0" algn="r" fontAlgn="b"/>
                      <a:r>
                        <a:rPr lang="en-US" sz="1600" b="1" i="0" u="none" strike="noStrike">
                          <a:solidFill>
                            <a:srgbClr val="000000"/>
                          </a:solidFill>
                          <a:effectLst/>
                          <a:latin typeface="Calibri" panose="020F0502020204030204" pitchFamily="34" charset="0"/>
                        </a:rPr>
                        <a:t> </a:t>
                      </a:r>
                    </a:p>
                  </a:txBody>
                  <a:tcPr marL="9525" marR="9525" marT="9525" marB="0" anchor="b"/>
                </a:tc>
                <a:tc>
                  <a:txBody>
                    <a:bodyPr/>
                    <a:lstStyle/>
                    <a:p>
                      <a:pPr lvl="0" algn="r" fontAlgn="b"/>
                      <a:r>
                        <a:rPr lang="en-US" sz="1600" b="1" i="0" u="none" strike="noStrike">
                          <a:solidFill>
                            <a:srgbClr val="000000"/>
                          </a:solidFill>
                          <a:effectLst/>
                          <a:latin typeface="Calibri" panose="020F0502020204030204" pitchFamily="34" charset="0"/>
                        </a:rPr>
                        <a:t> </a:t>
                      </a:r>
                    </a:p>
                  </a:txBody>
                  <a:tcPr marL="9525" marR="9525" marT="9525" marB="0" anchor="b"/>
                </a:tc>
                <a:tc>
                  <a:txBody>
                    <a:bodyPr/>
                    <a:lstStyle/>
                    <a:p>
                      <a:pPr lvl="0" algn="r" fontAlgn="b"/>
                      <a:r>
                        <a:rPr lang="en-US" sz="1600" b="1"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817810372"/>
                  </a:ext>
                </a:extLst>
              </a:tr>
              <a:tr h="257924">
                <a:tc>
                  <a:txBody>
                    <a:bodyPr/>
                    <a:lstStyle/>
                    <a:p>
                      <a:pPr algn="l" fontAlgn="b"/>
                      <a:r>
                        <a:rPr lang="en-US" sz="1600" b="0" i="0" u="none" strike="noStrike">
                          <a:solidFill>
                            <a:srgbClr val="000000"/>
                          </a:solidFill>
                          <a:effectLst/>
                          <a:latin typeface="Calibri" panose="020F0502020204030204" pitchFamily="34" charset="0"/>
                        </a:rPr>
                        <a:t>    Black</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113,130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1,830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24,100 </a:t>
                      </a:r>
                    </a:p>
                  </a:txBody>
                  <a:tcPr marL="9525" marR="9525" marT="9525" marB="0" anchor="b"/>
                </a:tc>
                <a:extLst>
                  <a:ext uri="{0D108BD9-81ED-4DB2-BD59-A6C34878D82A}">
                    <a16:rowId xmlns:a16="http://schemas.microsoft.com/office/drawing/2014/main" val="3507139773"/>
                  </a:ext>
                </a:extLst>
              </a:tr>
              <a:tr h="257924">
                <a:tc>
                  <a:txBody>
                    <a:bodyPr/>
                    <a:lstStyle/>
                    <a:p>
                      <a:pPr algn="l" fontAlgn="b"/>
                      <a:r>
                        <a:rPr lang="en-US" sz="1600" b="0" i="0" u="none" strike="noStrike">
                          <a:solidFill>
                            <a:srgbClr val="000000"/>
                          </a:solidFill>
                          <a:effectLst/>
                          <a:latin typeface="Calibri" panose="020F0502020204030204" pitchFamily="34" charset="0"/>
                        </a:rPr>
                        <a:t>    Hispanic</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164,800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5,800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36,050 </a:t>
                      </a:r>
                    </a:p>
                  </a:txBody>
                  <a:tcPr marL="9525" marR="9525" marT="9525" marB="0" anchor="b"/>
                </a:tc>
                <a:extLst>
                  <a:ext uri="{0D108BD9-81ED-4DB2-BD59-A6C34878D82A}">
                    <a16:rowId xmlns:a16="http://schemas.microsoft.com/office/drawing/2014/main" val="3500080167"/>
                  </a:ext>
                </a:extLst>
              </a:tr>
              <a:tr h="257924">
                <a:tc>
                  <a:txBody>
                    <a:bodyPr/>
                    <a:lstStyle/>
                    <a:p>
                      <a:pPr algn="l" fontAlgn="b"/>
                      <a:r>
                        <a:rPr lang="en-US" sz="1600" b="0" i="0" u="none" strike="noStrike">
                          <a:solidFill>
                            <a:srgbClr val="000000"/>
                          </a:solidFill>
                          <a:effectLst/>
                          <a:latin typeface="Calibri" panose="020F0502020204030204" pitchFamily="34" charset="0"/>
                        </a:rPr>
                        <a:t>    Asian and All Other Races</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299,000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6,710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74,500 </a:t>
                      </a:r>
                    </a:p>
                  </a:txBody>
                  <a:tcPr marL="9525" marR="9525" marT="9525" marB="0" anchor="b"/>
                </a:tc>
                <a:extLst>
                  <a:ext uri="{0D108BD9-81ED-4DB2-BD59-A6C34878D82A}">
                    <a16:rowId xmlns:a16="http://schemas.microsoft.com/office/drawing/2014/main" val="3844172618"/>
                  </a:ext>
                </a:extLst>
              </a:tr>
              <a:tr h="257924">
                <a:tc>
                  <a:txBody>
                    <a:bodyPr/>
                    <a:lstStyle/>
                    <a:p>
                      <a:pPr algn="l" fontAlgn="b"/>
                      <a:r>
                        <a:rPr lang="en-US" sz="1600" b="0" i="0" u="none" strike="noStrike">
                          <a:solidFill>
                            <a:srgbClr val="000000"/>
                          </a:solidFill>
                          <a:effectLst/>
                          <a:latin typeface="Calibri" panose="020F0502020204030204" pitchFamily="34" charset="0"/>
                        </a:rPr>
                        <a:t>    White</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299,900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8,900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189,100 </a:t>
                      </a:r>
                    </a:p>
                  </a:txBody>
                  <a:tcPr marL="9525" marR="9525" marT="9525" marB="0" anchor="b"/>
                </a:tc>
                <a:extLst>
                  <a:ext uri="{0D108BD9-81ED-4DB2-BD59-A6C34878D82A}">
                    <a16:rowId xmlns:a16="http://schemas.microsoft.com/office/drawing/2014/main" val="2442745447"/>
                  </a:ext>
                </a:extLst>
              </a:tr>
              <a:tr h="257924">
                <a:tc>
                  <a:txBody>
                    <a:bodyPr/>
                    <a:lstStyle/>
                    <a:p>
                      <a:pPr algn="l" fontAlgn="b"/>
                      <a:r>
                        <a:rPr lang="en-US" sz="1600" b="1" i="0" u="none" strike="noStrike">
                          <a:solidFill>
                            <a:srgbClr val="000000"/>
                          </a:solidFill>
                          <a:effectLst/>
                          <a:latin typeface="Calibri" panose="020F0502020204030204" pitchFamily="34" charset="0"/>
                        </a:rPr>
                        <a:t>Income Quartile</a:t>
                      </a:r>
                    </a:p>
                  </a:txBody>
                  <a:tcPr marL="9525" marR="9525" marT="9525" marB="0" anchor="b"/>
                </a:tc>
                <a:tc>
                  <a:txBody>
                    <a:bodyPr/>
                    <a:lstStyle/>
                    <a:p>
                      <a:pPr lvl="0" algn="r" fontAlgn="b"/>
                      <a:r>
                        <a:rPr lang="en-US" sz="1600" b="1" i="0" u="none" strike="noStrike">
                          <a:solidFill>
                            <a:srgbClr val="000000"/>
                          </a:solidFill>
                          <a:effectLst/>
                          <a:latin typeface="Calibri" panose="020F0502020204030204" pitchFamily="34" charset="0"/>
                        </a:rPr>
                        <a:t> </a:t>
                      </a:r>
                    </a:p>
                  </a:txBody>
                  <a:tcPr marL="9525" marR="9525" marT="9525" marB="0" anchor="b"/>
                </a:tc>
                <a:tc>
                  <a:txBody>
                    <a:bodyPr/>
                    <a:lstStyle/>
                    <a:p>
                      <a:pPr lvl="0" algn="r" fontAlgn="b"/>
                      <a:r>
                        <a:rPr lang="en-US" sz="1600" b="1" i="0" u="none" strike="noStrike">
                          <a:solidFill>
                            <a:srgbClr val="000000"/>
                          </a:solidFill>
                          <a:effectLst/>
                          <a:latin typeface="Calibri" panose="020F0502020204030204" pitchFamily="34" charset="0"/>
                        </a:rPr>
                        <a:t> </a:t>
                      </a:r>
                    </a:p>
                  </a:txBody>
                  <a:tcPr marL="9525" marR="9525" marT="9525" marB="0" anchor="b"/>
                </a:tc>
                <a:tc>
                  <a:txBody>
                    <a:bodyPr/>
                    <a:lstStyle/>
                    <a:p>
                      <a:pPr lvl="0" algn="r" fontAlgn="b"/>
                      <a:r>
                        <a:rPr lang="en-US" sz="1600" b="1"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3857736203"/>
                  </a:ext>
                </a:extLst>
              </a:tr>
              <a:tr h="257924">
                <a:tc>
                  <a:txBody>
                    <a:bodyPr/>
                    <a:lstStyle/>
                    <a:p>
                      <a:pPr algn="l" fontAlgn="b"/>
                      <a:r>
                        <a:rPr lang="en-US" sz="1600" b="0" i="0" u="none" strike="noStrike">
                          <a:solidFill>
                            <a:srgbClr val="000000"/>
                          </a:solidFill>
                          <a:effectLst/>
                          <a:latin typeface="Calibri" panose="020F0502020204030204" pitchFamily="34" charset="0"/>
                        </a:rPr>
                        <a:t>    Bottom</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108,100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1,900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10,700 </a:t>
                      </a:r>
                    </a:p>
                  </a:txBody>
                  <a:tcPr marL="9525" marR="9525" marT="9525" marB="0" anchor="b"/>
                </a:tc>
                <a:extLst>
                  <a:ext uri="{0D108BD9-81ED-4DB2-BD59-A6C34878D82A}">
                    <a16:rowId xmlns:a16="http://schemas.microsoft.com/office/drawing/2014/main" val="275800696"/>
                  </a:ext>
                </a:extLst>
              </a:tr>
              <a:tr h="257924">
                <a:tc>
                  <a:txBody>
                    <a:bodyPr/>
                    <a:lstStyle/>
                    <a:p>
                      <a:pPr algn="l" fontAlgn="b"/>
                      <a:r>
                        <a:rPr lang="en-US" sz="1600" b="0" i="0" u="none" strike="noStrike">
                          <a:solidFill>
                            <a:srgbClr val="000000"/>
                          </a:solidFill>
                          <a:effectLst/>
                          <a:latin typeface="Calibri" panose="020F0502020204030204" pitchFamily="34" charset="0"/>
                        </a:rPr>
                        <a:t>    Lower Middle</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161,000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8,300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64,800 </a:t>
                      </a:r>
                    </a:p>
                  </a:txBody>
                  <a:tcPr marL="9525" marR="9525" marT="9525" marB="0" anchor="b"/>
                </a:tc>
                <a:extLst>
                  <a:ext uri="{0D108BD9-81ED-4DB2-BD59-A6C34878D82A}">
                    <a16:rowId xmlns:a16="http://schemas.microsoft.com/office/drawing/2014/main" val="3309876223"/>
                  </a:ext>
                </a:extLst>
              </a:tr>
              <a:tr h="257924">
                <a:tc>
                  <a:txBody>
                    <a:bodyPr/>
                    <a:lstStyle/>
                    <a:p>
                      <a:pPr algn="l" fontAlgn="b"/>
                      <a:r>
                        <a:rPr lang="en-US" sz="1600" b="0" i="0" u="none" strike="noStrike">
                          <a:solidFill>
                            <a:srgbClr val="000000"/>
                          </a:solidFill>
                          <a:effectLst/>
                          <a:latin typeface="Calibri" panose="020F0502020204030204" pitchFamily="34" charset="0"/>
                        </a:rPr>
                        <a:t>    Upper Middle</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240,200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20,700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164,000 </a:t>
                      </a:r>
                    </a:p>
                  </a:txBody>
                  <a:tcPr marL="9525" marR="9525" marT="9525" marB="0" anchor="b"/>
                </a:tc>
                <a:extLst>
                  <a:ext uri="{0D108BD9-81ED-4DB2-BD59-A6C34878D82A}">
                    <a16:rowId xmlns:a16="http://schemas.microsoft.com/office/drawing/2014/main" val="3488782958"/>
                  </a:ext>
                </a:extLst>
              </a:tr>
              <a:tr h="257924">
                <a:tc>
                  <a:txBody>
                    <a:bodyPr/>
                    <a:lstStyle/>
                    <a:p>
                      <a:pPr algn="l" fontAlgn="b"/>
                      <a:r>
                        <a:rPr lang="en-US" sz="1600" b="0" i="0" u="none" strike="noStrike">
                          <a:solidFill>
                            <a:srgbClr val="000000"/>
                          </a:solidFill>
                          <a:effectLst/>
                          <a:latin typeface="Calibri" panose="020F0502020204030204" pitchFamily="34" charset="0"/>
                        </a:rPr>
                        <a:t>    Top</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703,000 </a:t>
                      </a:r>
                    </a:p>
                  </a:txBody>
                  <a:tcPr marL="9525" marR="9525" marT="9525" marB="0" anchor="b"/>
                </a:tc>
                <a:tc>
                  <a:txBody>
                    <a:bodyPr/>
                    <a:lstStyle/>
                    <a:p>
                      <a:pPr lvl="0" algn="r" fontAlgn="b"/>
                      <a:r>
                        <a:rPr lang="en-US" sz="1600" b="0" i="0" u="none" strike="noStrike">
                          <a:solidFill>
                            <a:srgbClr val="000000"/>
                          </a:solidFill>
                          <a:effectLst/>
                          <a:latin typeface="Calibri" panose="020F0502020204030204" pitchFamily="34" charset="0"/>
                        </a:rPr>
                        <a:t>       154,000 </a:t>
                      </a:r>
                    </a:p>
                  </a:txBody>
                  <a:tcPr marL="9525" marR="9525" marT="9525" marB="0" anchor="b"/>
                </a:tc>
                <a:tc>
                  <a:txBody>
                    <a:bodyPr/>
                    <a:lstStyle/>
                    <a:p>
                      <a:pPr lvl="0" algn="r" fontAlgn="b"/>
                      <a:r>
                        <a:rPr lang="en-US" sz="1600" b="0" i="0" u="none" strike="noStrike" dirty="0">
                          <a:solidFill>
                            <a:srgbClr val="000000"/>
                          </a:solidFill>
                          <a:effectLst/>
                          <a:latin typeface="Calibri" panose="020F0502020204030204" pitchFamily="34" charset="0"/>
                        </a:rPr>
                        <a:t>         627,000 </a:t>
                      </a:r>
                    </a:p>
                  </a:txBody>
                  <a:tcPr marL="9525" marR="9525" marT="9525" marB="0" anchor="b"/>
                </a:tc>
                <a:extLst>
                  <a:ext uri="{0D108BD9-81ED-4DB2-BD59-A6C34878D82A}">
                    <a16:rowId xmlns:a16="http://schemas.microsoft.com/office/drawing/2014/main" val="4139186007"/>
                  </a:ext>
                </a:extLst>
              </a:tr>
            </a:tbl>
          </a:graphicData>
        </a:graphic>
      </p:graphicFrame>
      <p:sp>
        <p:nvSpPr>
          <p:cNvPr id="4" name="Text Placeholder 3">
            <a:extLst>
              <a:ext uri="{FF2B5EF4-FFF2-40B4-BE49-F238E27FC236}">
                <a16:creationId xmlns:a16="http://schemas.microsoft.com/office/drawing/2014/main" id="{1231FC56-5D93-4A9A-8BA8-6DE984A66E14}"/>
              </a:ext>
              <a:ext uri="{C183D7F6-B498-43B3-948B-1728B52AA6E4}">
                <adec:decorative xmlns:adec="http://schemas.microsoft.com/office/drawing/2017/decorative" val="1"/>
              </a:ext>
            </a:extLst>
          </p:cNvPr>
          <p:cNvSpPr>
            <a:spLocks noGrp="1"/>
          </p:cNvSpPr>
          <p:nvPr>
            <p:ph type="body" sz="quarter" idx="10"/>
          </p:nvPr>
        </p:nvSpPr>
        <p:spPr>
          <a:xfrm>
            <a:off x="267856" y="1244956"/>
            <a:ext cx="4194416" cy="388938"/>
          </a:xfrm>
        </p:spPr>
        <p:txBody>
          <a:bodyPr/>
          <a:lstStyle/>
          <a:p>
            <a:r>
              <a:rPr lang="en-US" sz="1600" b="1" cap="none">
                <a:latin typeface="+mj-lt"/>
              </a:rPr>
              <a:t>Median Household Wealth (Dollars)</a:t>
            </a:r>
          </a:p>
        </p:txBody>
      </p:sp>
      <p:sp>
        <p:nvSpPr>
          <p:cNvPr id="5" name="Figure 16 Notes and Source">
            <a:extLst>
              <a:ext uri="{FF2B5EF4-FFF2-40B4-BE49-F238E27FC236}">
                <a16:creationId xmlns:a16="http://schemas.microsoft.com/office/drawing/2014/main" id="{786CC553-D30A-4898-92E1-37255BFDC880}"/>
              </a:ext>
            </a:extLst>
          </p:cNvPr>
          <p:cNvSpPr>
            <a:spLocks noGrp="1"/>
          </p:cNvSpPr>
          <p:nvPr>
            <p:ph type="body" sz="quarter" idx="11"/>
          </p:nvPr>
        </p:nvSpPr>
        <p:spPr/>
        <p:txBody>
          <a:bodyPr/>
          <a:lstStyle/>
          <a:p>
            <a:r>
              <a:rPr lang="en-US" dirty="0"/>
              <a:t>Notes: White, Black, and Asian and all other race households are non-Hispanic. Hispanic households may be of any race.</a:t>
            </a:r>
          </a:p>
          <a:p>
            <a:r>
              <a:rPr lang="en-US" dirty="0"/>
              <a:t>Source: JCHS tabulations of the Federal Reserve Board, 2019 Survey of Consumer Finances.</a:t>
            </a:r>
          </a:p>
        </p:txBody>
      </p:sp>
    </p:spTree>
    <p:extLst>
      <p:ext uri="{BB962C8B-B14F-4D97-AF65-F5344CB8AC3E}">
        <p14:creationId xmlns:p14="http://schemas.microsoft.com/office/powerpoint/2010/main" val="273898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17">
            <a:extLst>
              <a:ext uri="{FF2B5EF4-FFF2-40B4-BE49-F238E27FC236}">
                <a16:creationId xmlns:a16="http://schemas.microsoft.com/office/drawing/2014/main" id="{9DE77C93-C47C-4FEB-AE87-7E105C8AF391}"/>
              </a:ext>
            </a:extLst>
          </p:cNvPr>
          <p:cNvSpPr>
            <a:spLocks noGrp="1"/>
          </p:cNvSpPr>
          <p:nvPr>
            <p:ph type="title"/>
          </p:nvPr>
        </p:nvSpPr>
        <p:spPr>
          <a:xfrm>
            <a:off x="267855" y="332879"/>
            <a:ext cx="11566879" cy="890253"/>
          </a:xfrm>
        </p:spPr>
        <p:txBody>
          <a:bodyPr/>
          <a:lstStyle/>
          <a:p>
            <a:r>
              <a:rPr lang="en-US" sz="2400" dirty="0">
                <a:solidFill>
                  <a:srgbClr val="1F3B7A"/>
                </a:solidFill>
              </a:rPr>
              <a:t>Figure 17: Sharp Declines in Both Natural Increase and Immigration Left Population Growth in 2020 at Half Its Previously Projected Level</a:t>
            </a:r>
          </a:p>
        </p:txBody>
      </p:sp>
      <p:sp>
        <p:nvSpPr>
          <p:cNvPr id="5" name="TextBox 4">
            <a:extLst>
              <a:ext uri="{FF2B5EF4-FFF2-40B4-BE49-F238E27FC236}">
                <a16:creationId xmlns:a16="http://schemas.microsoft.com/office/drawing/2014/main" id="{4CEC060D-D512-4C4C-ACBE-68CB7B62D988}"/>
              </a:ext>
              <a:ext uri="{C183D7F6-B498-43B3-948B-1728B52AA6E4}">
                <adec:decorative xmlns:adec="http://schemas.microsoft.com/office/drawing/2017/decorative" val="1"/>
              </a:ext>
            </a:extLst>
          </p:cNvPr>
          <p:cNvSpPr txBox="1"/>
          <p:nvPr/>
        </p:nvSpPr>
        <p:spPr>
          <a:xfrm>
            <a:off x="8614880" y="5119055"/>
            <a:ext cx="1510301" cy="307777"/>
          </a:xfrm>
          <a:prstGeom prst="rect">
            <a:avLst/>
          </a:prstGeom>
          <a:noFill/>
        </p:spPr>
        <p:txBody>
          <a:bodyPr wrap="square" rtlCol="0">
            <a:spAutoFit/>
          </a:bodyPr>
          <a:lstStyle/>
          <a:p>
            <a:pPr algn="ctr"/>
            <a:r>
              <a:rPr lang="en-US" sz="1400" b="1">
                <a:solidFill>
                  <a:schemeClr val="tx1">
                    <a:lumMod val="50000"/>
                  </a:schemeClr>
                </a:solidFill>
              </a:rPr>
              <a:t>Projected</a:t>
            </a:r>
          </a:p>
        </p:txBody>
      </p:sp>
      <p:sp>
        <p:nvSpPr>
          <p:cNvPr id="8" name="Rectangle 7">
            <a:extLst>
              <a:ext uri="{FF2B5EF4-FFF2-40B4-BE49-F238E27FC236}">
                <a16:creationId xmlns:a16="http://schemas.microsoft.com/office/drawing/2014/main" id="{BB29B877-38D2-4E65-A136-F6D3A0975239}"/>
              </a:ext>
              <a:ext uri="{C183D7F6-B498-43B3-948B-1728B52AA6E4}">
                <adec:decorative xmlns:adec="http://schemas.microsoft.com/office/drawing/2017/decorative" val="1"/>
              </a:ext>
            </a:extLst>
          </p:cNvPr>
          <p:cNvSpPr/>
          <p:nvPr/>
        </p:nvSpPr>
        <p:spPr>
          <a:xfrm>
            <a:off x="7374836" y="2176670"/>
            <a:ext cx="4025348" cy="2633869"/>
          </a:xfrm>
          <a:prstGeom prst="rect">
            <a:avLst/>
          </a:prstGeom>
          <a:solidFill>
            <a:schemeClr val="tx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Figure 17" descr="The figure shows the year-over-year change in estimated population in 2016–2020, compared with the projected growth from a 2017 Census Bureau analysis. In 2017, the Census Bureau projected the population would grow by 2.3 million in 2020, but it grew by just 1.1 million according to last year’s estimate. Both immigration (470,000) and natural increase (680,000) grew by half that projected.">
            <a:extLst>
              <a:ext uri="{FF2B5EF4-FFF2-40B4-BE49-F238E27FC236}">
                <a16:creationId xmlns:a16="http://schemas.microsoft.com/office/drawing/2014/main" id="{5FDD4510-3B06-4408-B505-FBDE85BBFD76}"/>
              </a:ext>
            </a:extLst>
          </p:cNvPr>
          <p:cNvGraphicFramePr>
            <a:graphicFrameLocks noGrp="1"/>
          </p:cNvGraphicFramePr>
          <p:nvPr>
            <p:ph idx="1"/>
            <p:extLst>
              <p:ext uri="{D42A27DB-BD31-4B8C-83A1-F6EECF244321}">
                <p14:modId xmlns:p14="http://schemas.microsoft.com/office/powerpoint/2010/main" val="3808115240"/>
              </p:ext>
            </p:extLst>
          </p:nvPr>
        </p:nvGraphicFramePr>
        <p:xfrm>
          <a:off x="312737" y="1724134"/>
          <a:ext cx="11566525" cy="4203700"/>
        </p:xfrm>
        <a:graphic>
          <a:graphicData uri="http://schemas.openxmlformats.org/drawingml/2006/chart">
            <c:chart xmlns:c="http://schemas.openxmlformats.org/drawingml/2006/chart" xmlns:r="http://schemas.openxmlformats.org/officeDocument/2006/relationships" r:id="rId2"/>
          </a:graphicData>
        </a:graphic>
      </p:graphicFrame>
      <p:sp>
        <p:nvSpPr>
          <p:cNvPr id="4" name="Figure 17 Note and Source">
            <a:extLst>
              <a:ext uri="{FF2B5EF4-FFF2-40B4-BE49-F238E27FC236}">
                <a16:creationId xmlns:a16="http://schemas.microsoft.com/office/drawing/2014/main" id="{A57C47A8-3FF7-47E8-82D0-DE1EFA05DB9C}"/>
              </a:ext>
            </a:extLst>
          </p:cNvPr>
          <p:cNvSpPr>
            <a:spLocks noGrp="1"/>
          </p:cNvSpPr>
          <p:nvPr>
            <p:ph type="body" sz="quarter" idx="10"/>
          </p:nvPr>
        </p:nvSpPr>
        <p:spPr/>
        <p:txBody>
          <a:bodyPr/>
          <a:lstStyle/>
          <a:p>
            <a:r>
              <a:rPr lang="en-US" dirty="0"/>
              <a:t>Note: Natural increase is the difference between the number of births and the number of deaths in the resident population.</a:t>
            </a:r>
          </a:p>
          <a:p>
            <a:r>
              <a:rPr lang="en-US" dirty="0"/>
              <a:t>Source: JCHS tabulations of US Census Bureau, vintage 2020 Population Estimates and 2017 Population Projections.</a:t>
            </a:r>
          </a:p>
        </p:txBody>
      </p:sp>
    </p:spTree>
    <p:extLst>
      <p:ext uri="{BB962C8B-B14F-4D97-AF65-F5344CB8AC3E}">
        <p14:creationId xmlns:p14="http://schemas.microsoft.com/office/powerpoint/2010/main" val="4245278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18">
            <a:extLst>
              <a:ext uri="{FF2B5EF4-FFF2-40B4-BE49-F238E27FC236}">
                <a16:creationId xmlns:a16="http://schemas.microsoft.com/office/drawing/2014/main" id="{134CA093-A9AA-4394-ACB1-4C4AE122E63A}"/>
              </a:ext>
            </a:extLst>
          </p:cNvPr>
          <p:cNvSpPr>
            <a:spLocks noGrp="1"/>
          </p:cNvSpPr>
          <p:nvPr>
            <p:ph type="title"/>
          </p:nvPr>
        </p:nvSpPr>
        <p:spPr>
          <a:xfrm>
            <a:off x="267855" y="204105"/>
            <a:ext cx="11566879" cy="887964"/>
          </a:xfrm>
        </p:spPr>
        <p:txBody>
          <a:bodyPr/>
          <a:lstStyle/>
          <a:p>
            <a:r>
              <a:rPr lang="en-US" sz="2800" dirty="0">
                <a:solidFill>
                  <a:srgbClr val="1F3B7A"/>
                </a:solidFill>
              </a:rPr>
              <a:t>Figure 18: Despite the Pandemic, the National Homeownership Rate Remained on the Rise Over the Past Year</a:t>
            </a:r>
          </a:p>
        </p:txBody>
      </p:sp>
      <p:sp>
        <p:nvSpPr>
          <p:cNvPr id="14" name="TextBox 13">
            <a:extLst>
              <a:ext uri="{FF2B5EF4-FFF2-40B4-BE49-F238E27FC236}">
                <a16:creationId xmlns:a16="http://schemas.microsoft.com/office/drawing/2014/main" id="{92327D87-C46D-43AA-A8E0-88E1A4E68A47}"/>
              </a:ext>
              <a:ext uri="{C183D7F6-B498-43B3-948B-1728B52AA6E4}">
                <adec:decorative xmlns:adec="http://schemas.microsoft.com/office/drawing/2017/decorative" val="1"/>
              </a:ext>
            </a:extLst>
          </p:cNvPr>
          <p:cNvSpPr txBox="1"/>
          <p:nvPr/>
        </p:nvSpPr>
        <p:spPr>
          <a:xfrm>
            <a:off x="267855" y="1092069"/>
            <a:ext cx="4511409" cy="615553"/>
          </a:xfrm>
          <a:prstGeom prst="rect">
            <a:avLst/>
          </a:prstGeom>
          <a:noFill/>
        </p:spPr>
        <p:txBody>
          <a:bodyPr wrap="square" rtlCol="0">
            <a:spAutoFit/>
          </a:bodyPr>
          <a:lstStyle/>
          <a:p>
            <a:r>
              <a:rPr lang="en-US" sz="1600" b="1">
                <a:solidFill>
                  <a:srgbClr val="000000"/>
                </a:solidFill>
              </a:rPr>
              <a:t>Homeowner Households (Millions)</a:t>
            </a:r>
          </a:p>
          <a:p>
            <a:endParaRPr lang="en-US"/>
          </a:p>
        </p:txBody>
      </p:sp>
      <p:sp>
        <p:nvSpPr>
          <p:cNvPr id="15" name="TextBox 14">
            <a:extLst>
              <a:ext uri="{FF2B5EF4-FFF2-40B4-BE49-F238E27FC236}">
                <a16:creationId xmlns:a16="http://schemas.microsoft.com/office/drawing/2014/main" id="{2DBD2126-B12D-4B28-8D97-D6323D4E90B1}"/>
              </a:ext>
              <a:ext uri="{C183D7F6-B498-43B3-948B-1728B52AA6E4}">
                <adec:decorative xmlns:adec="http://schemas.microsoft.com/office/drawing/2017/decorative" val="1"/>
              </a:ext>
            </a:extLst>
          </p:cNvPr>
          <p:cNvSpPr txBox="1"/>
          <p:nvPr/>
        </p:nvSpPr>
        <p:spPr>
          <a:xfrm>
            <a:off x="8662330" y="1073316"/>
            <a:ext cx="3261815" cy="338554"/>
          </a:xfrm>
          <a:prstGeom prst="rect">
            <a:avLst/>
          </a:prstGeom>
          <a:noFill/>
        </p:spPr>
        <p:txBody>
          <a:bodyPr wrap="square" rtlCol="0">
            <a:spAutoFit/>
          </a:bodyPr>
          <a:lstStyle/>
          <a:p>
            <a:r>
              <a:rPr lang="en-US" sz="1600" b="1">
                <a:solidFill>
                  <a:srgbClr val="000000"/>
                </a:solidFill>
              </a:rPr>
              <a:t>Homeownership Rate (Percent)</a:t>
            </a:r>
            <a:endParaRPr lang="en-US" sz="1600"/>
          </a:p>
        </p:txBody>
      </p:sp>
      <p:graphicFrame>
        <p:nvGraphicFramePr>
          <p:cNvPr id="17" name="Figure 18" descr="The US homeownership rate has increased from 64.5 percentage points to 65.6 percentage points from 2014–Q1 2021. The number of homeowner households has coincided with the increase in homeownership rates, increasing from 74 million to 83 million from 2014-Q1 2021.">
            <a:extLst>
              <a:ext uri="{FF2B5EF4-FFF2-40B4-BE49-F238E27FC236}">
                <a16:creationId xmlns:a16="http://schemas.microsoft.com/office/drawing/2014/main" id="{C9F54D5A-2639-4A56-80B2-01D9E56C66B8}"/>
              </a:ext>
            </a:extLst>
          </p:cNvPr>
          <p:cNvGraphicFramePr>
            <a:graphicFrameLocks noGrp="1"/>
          </p:cNvGraphicFramePr>
          <p:nvPr>
            <p:ph idx="1"/>
            <p:extLst>
              <p:ext uri="{D42A27DB-BD31-4B8C-83A1-F6EECF244321}">
                <p14:modId xmlns:p14="http://schemas.microsoft.com/office/powerpoint/2010/main" val="456976660"/>
              </p:ext>
            </p:extLst>
          </p:nvPr>
        </p:nvGraphicFramePr>
        <p:xfrm>
          <a:off x="268288" y="1563342"/>
          <a:ext cx="11566525" cy="4594267"/>
        </p:xfrm>
        <a:graphic>
          <a:graphicData uri="http://schemas.openxmlformats.org/drawingml/2006/chart">
            <c:chart xmlns:c="http://schemas.openxmlformats.org/drawingml/2006/chart" xmlns:r="http://schemas.openxmlformats.org/officeDocument/2006/relationships" r:id="rId2"/>
          </a:graphicData>
        </a:graphic>
      </p:graphicFrame>
      <p:sp>
        <p:nvSpPr>
          <p:cNvPr id="5" name="Figure 18 Notes and Source">
            <a:extLst>
              <a:ext uri="{FF2B5EF4-FFF2-40B4-BE49-F238E27FC236}">
                <a16:creationId xmlns:a16="http://schemas.microsoft.com/office/drawing/2014/main" id="{588AC18F-37F7-4E52-9455-5FA8FBEF547B}"/>
              </a:ext>
            </a:extLst>
          </p:cNvPr>
          <p:cNvSpPr>
            <a:spLocks noGrp="1"/>
          </p:cNvSpPr>
          <p:nvPr>
            <p:ph type="body" sz="quarter" idx="11"/>
          </p:nvPr>
        </p:nvSpPr>
        <p:spPr>
          <a:xfrm>
            <a:off x="267855" y="6152909"/>
            <a:ext cx="10742349" cy="369332"/>
          </a:xfrm>
        </p:spPr>
        <p:txBody>
          <a:bodyPr/>
          <a:lstStyle/>
          <a:p>
            <a:r>
              <a:rPr lang="en-US" dirty="0"/>
              <a:t>Notes: Data for 2014–2019 are annual. Data for 2020 and 2021 are for the first quarter.</a:t>
            </a:r>
          </a:p>
          <a:p>
            <a:r>
              <a:rPr lang="en-US" dirty="0"/>
              <a:t>Source: JCHS tabulations of US Census Bureau, Housing Vacancy Surveys.</a:t>
            </a:r>
          </a:p>
        </p:txBody>
      </p:sp>
    </p:spTree>
    <p:extLst>
      <p:ext uri="{BB962C8B-B14F-4D97-AF65-F5344CB8AC3E}">
        <p14:creationId xmlns:p14="http://schemas.microsoft.com/office/powerpoint/2010/main" val="71296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19">
            <a:extLst>
              <a:ext uri="{FF2B5EF4-FFF2-40B4-BE49-F238E27FC236}">
                <a16:creationId xmlns:a16="http://schemas.microsoft.com/office/drawing/2014/main" id="{095E8E0A-84B6-452A-B217-85D4AD878621}"/>
              </a:ext>
            </a:extLst>
          </p:cNvPr>
          <p:cNvSpPr>
            <a:spLocks noGrp="1"/>
          </p:cNvSpPr>
          <p:nvPr>
            <p:ph type="title"/>
          </p:nvPr>
        </p:nvSpPr>
        <p:spPr>
          <a:xfrm>
            <a:off x="151701" y="407980"/>
            <a:ext cx="11888597" cy="684186"/>
          </a:xfrm>
        </p:spPr>
        <p:txBody>
          <a:bodyPr/>
          <a:lstStyle/>
          <a:p>
            <a:r>
              <a:rPr lang="en-US" sz="2800" dirty="0">
                <a:solidFill>
                  <a:srgbClr val="1F3B7A"/>
                </a:solidFill>
              </a:rPr>
              <a:t>Figure 19: Declining Interest Rates Have Offset the Rise in Home Prices, Preventing a Sharp Increase in the Real Monthly Cost of Homeownership</a:t>
            </a:r>
          </a:p>
        </p:txBody>
      </p:sp>
      <p:sp>
        <p:nvSpPr>
          <p:cNvPr id="9" name="TextBox 8">
            <a:extLst>
              <a:ext uri="{FF2B5EF4-FFF2-40B4-BE49-F238E27FC236}">
                <a16:creationId xmlns:a16="http://schemas.microsoft.com/office/drawing/2014/main" id="{5022CE9C-372C-4798-A5CA-300824539EAC}"/>
              </a:ext>
              <a:ext uri="{C183D7F6-B498-43B3-948B-1728B52AA6E4}">
                <adec:decorative xmlns:adec="http://schemas.microsoft.com/office/drawing/2017/decorative" val="1"/>
              </a:ext>
            </a:extLst>
          </p:cNvPr>
          <p:cNvSpPr txBox="1"/>
          <p:nvPr/>
        </p:nvSpPr>
        <p:spPr>
          <a:xfrm>
            <a:off x="267855" y="1285282"/>
            <a:ext cx="905608" cy="338554"/>
          </a:xfrm>
          <a:prstGeom prst="rect">
            <a:avLst/>
          </a:prstGeom>
          <a:noFill/>
        </p:spPr>
        <p:txBody>
          <a:bodyPr wrap="square" rtlCol="0">
            <a:spAutoFit/>
          </a:bodyPr>
          <a:lstStyle/>
          <a:p>
            <a:r>
              <a:rPr lang="en-US" sz="1600" b="1">
                <a:solidFill>
                  <a:schemeClr val="tx1">
                    <a:lumMod val="50000"/>
                  </a:schemeClr>
                </a:solidFill>
              </a:rPr>
              <a:t>Index</a:t>
            </a:r>
          </a:p>
        </p:txBody>
      </p:sp>
      <p:graphicFrame>
        <p:nvGraphicFramePr>
          <p:cNvPr id="10" name="Figure 19" descr="This figure shows an index of median home sales price, monthly homeowner costs, and mortgage interest rates from 1990–2020. By 2020, the median sales price had surpassed the mid-2000s high. However, interest rates declined to historic lows at the same time, keeping monthly homeowner costs flat after rising steadily from 2012–2018. Monthly homeowner costs as a result remained well under the highs of the mid-2000s.">
            <a:extLst>
              <a:ext uri="{FF2B5EF4-FFF2-40B4-BE49-F238E27FC236}">
                <a16:creationId xmlns:a16="http://schemas.microsoft.com/office/drawing/2014/main" id="{6E7339F9-2139-4686-83D8-158E04ACD792}"/>
              </a:ext>
            </a:extLst>
          </p:cNvPr>
          <p:cNvGraphicFramePr>
            <a:graphicFrameLocks noGrp="1"/>
          </p:cNvGraphicFramePr>
          <p:nvPr>
            <p:ph idx="1"/>
            <p:extLst>
              <p:ext uri="{D42A27DB-BD31-4B8C-83A1-F6EECF244321}">
                <p14:modId xmlns:p14="http://schemas.microsoft.com/office/powerpoint/2010/main" val="869147319"/>
              </p:ext>
            </p:extLst>
          </p:nvPr>
        </p:nvGraphicFramePr>
        <p:xfrm>
          <a:off x="268288" y="1623836"/>
          <a:ext cx="11566525" cy="4153077"/>
        </p:xfrm>
        <a:graphic>
          <a:graphicData uri="http://schemas.openxmlformats.org/drawingml/2006/chart">
            <c:chart xmlns:c="http://schemas.openxmlformats.org/drawingml/2006/chart" xmlns:r="http://schemas.openxmlformats.org/officeDocument/2006/relationships" r:id="rId2"/>
          </a:graphicData>
        </a:graphic>
      </p:graphicFrame>
      <p:sp>
        <p:nvSpPr>
          <p:cNvPr id="5" name="Figure 19 Notes and Source">
            <a:extLst>
              <a:ext uri="{FF2B5EF4-FFF2-40B4-BE49-F238E27FC236}">
                <a16:creationId xmlns:a16="http://schemas.microsoft.com/office/drawing/2014/main" id="{1FF03709-C562-4629-B37A-9486B45D63D1}"/>
              </a:ext>
            </a:extLst>
          </p:cNvPr>
          <p:cNvSpPr>
            <a:spLocks noGrp="1"/>
          </p:cNvSpPr>
          <p:nvPr>
            <p:ph type="body" sz="quarter" idx="11"/>
          </p:nvPr>
        </p:nvSpPr>
        <p:spPr>
          <a:xfrm>
            <a:off x="267855" y="5967590"/>
            <a:ext cx="10742349" cy="533511"/>
          </a:xfrm>
        </p:spPr>
        <p:txBody>
          <a:bodyPr/>
          <a:lstStyle/>
          <a:p>
            <a:r>
              <a:rPr lang="en-US" dirty="0"/>
              <a:t>Notes: House prices and monthly homeowner costs are adjusted to 2020 dollars using the CPI-U for All Items less shelter. Monthly homeowner costs assume a 3.5% </a:t>
            </a:r>
            <a:r>
              <a:rPr lang="en-US" dirty="0" err="1"/>
              <a:t>downpayment</a:t>
            </a:r>
            <a:r>
              <a:rPr lang="en-US" dirty="0"/>
              <a:t> on a median-priced, existing single-family home (including condos and coops); property taxes of 1.15%, property insurance of 0.35%, and mortgage insurance of 0.85%. </a:t>
            </a:r>
          </a:p>
          <a:p>
            <a:r>
              <a:rPr lang="en-US" dirty="0"/>
              <a:t>Source: JCHS tabulations of Moody’s Analytics estimates; US Census Bureau, Current Population Surveys; and Freddie Mac, Primary Mortgage Market Surveys. </a:t>
            </a:r>
            <a:endParaRPr lang="en-US" dirty="0">
              <a:cs typeface="Arial"/>
            </a:endParaRPr>
          </a:p>
        </p:txBody>
      </p:sp>
    </p:spTree>
    <p:extLst>
      <p:ext uri="{BB962C8B-B14F-4D97-AF65-F5344CB8AC3E}">
        <p14:creationId xmlns:p14="http://schemas.microsoft.com/office/powerpoint/2010/main" val="181129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2">
            <a:extLst>
              <a:ext uri="{FF2B5EF4-FFF2-40B4-BE49-F238E27FC236}">
                <a16:creationId xmlns:a16="http://schemas.microsoft.com/office/drawing/2014/main" id="{65801EA8-9E87-4E79-95D2-9E8FD47D0259}"/>
              </a:ext>
            </a:extLst>
          </p:cNvPr>
          <p:cNvSpPr>
            <a:spLocks noGrp="1"/>
          </p:cNvSpPr>
          <p:nvPr>
            <p:ph type="title"/>
          </p:nvPr>
        </p:nvSpPr>
        <p:spPr>
          <a:xfrm>
            <a:off x="267855" y="438825"/>
            <a:ext cx="11566879" cy="684186"/>
          </a:xfrm>
        </p:spPr>
        <p:txBody>
          <a:bodyPr/>
          <a:lstStyle/>
          <a:p>
            <a:r>
              <a:rPr lang="en-US" dirty="0">
                <a:solidFill>
                  <a:srgbClr val="1F3B7A"/>
                </a:solidFill>
              </a:rPr>
              <a:t>Figure 2: Home Price-to-Income Ratios in an Increasing Number of Metro Areas Are Back Near Mid-2000s Levels</a:t>
            </a:r>
          </a:p>
        </p:txBody>
      </p:sp>
      <p:graphicFrame>
        <p:nvGraphicFramePr>
          <p:cNvPr id="12" name="Figure 2" descr="The US price-to-income ratio peaked in 2005 before declining to 2011 lows, and has steadily risen since then with an uptick in 2020 approaching 2005 highs. Price-to-income ratios for the top 100 metros have steadily increased from 2000-2020. Indeed, 67 of the top 100 metros had price-to-income ratios below 3.0 in 2000; by 2020 that declined to just 16 metros.">
            <a:extLst>
              <a:ext uri="{FF2B5EF4-FFF2-40B4-BE49-F238E27FC236}">
                <a16:creationId xmlns:a16="http://schemas.microsoft.com/office/drawing/2014/main" id="{9DCB0203-9CCE-4E5B-936A-926DEAB07662}"/>
              </a:ext>
            </a:extLst>
          </p:cNvPr>
          <p:cNvGraphicFramePr>
            <a:graphicFrameLocks noGrp="1"/>
          </p:cNvGraphicFramePr>
          <p:nvPr>
            <p:ph idx="1"/>
            <p:extLst>
              <p:ext uri="{D42A27DB-BD31-4B8C-83A1-F6EECF244321}">
                <p14:modId xmlns:p14="http://schemas.microsoft.com/office/powerpoint/2010/main" val="2450859568"/>
              </p:ext>
            </p:extLst>
          </p:nvPr>
        </p:nvGraphicFramePr>
        <p:xfrm>
          <a:off x="267855" y="1496706"/>
          <a:ext cx="11566525" cy="4465440"/>
        </p:xfrm>
        <a:graphic>
          <a:graphicData uri="http://schemas.openxmlformats.org/drawingml/2006/chart">
            <c:chart xmlns:c="http://schemas.openxmlformats.org/drawingml/2006/chart" xmlns:r="http://schemas.openxmlformats.org/officeDocument/2006/relationships" r:id="rId2"/>
          </a:graphicData>
        </a:graphic>
      </p:graphicFrame>
      <p:sp>
        <p:nvSpPr>
          <p:cNvPr id="5" name="Figure 2 Notes and Source">
            <a:extLst>
              <a:ext uri="{FF2B5EF4-FFF2-40B4-BE49-F238E27FC236}">
                <a16:creationId xmlns:a16="http://schemas.microsoft.com/office/drawing/2014/main" id="{F7DB8C7A-B3EB-475C-9FF1-9C598854ED4D}"/>
              </a:ext>
            </a:extLst>
          </p:cNvPr>
          <p:cNvSpPr>
            <a:spLocks noGrp="1"/>
          </p:cNvSpPr>
          <p:nvPr>
            <p:ph type="body" sz="quarter" idx="11"/>
          </p:nvPr>
        </p:nvSpPr>
        <p:spPr/>
        <p:txBody>
          <a:bodyPr/>
          <a:lstStyle/>
          <a:p>
            <a:r>
              <a:rPr lang="en-US" dirty="0"/>
              <a:t>Notes: Price-to-income ratios are for the 100 largest metro areas by population. Income data for 2020 are based on Moody’s Analytics forecasts.</a:t>
            </a:r>
          </a:p>
          <a:p>
            <a:r>
              <a:rPr lang="en-US" dirty="0"/>
              <a:t>Source: JCHS tabulations of NAR, Metropolitan Median Area Prices; Moody’s Analytics estimates.</a:t>
            </a:r>
          </a:p>
        </p:txBody>
      </p:sp>
      <p:sp>
        <p:nvSpPr>
          <p:cNvPr id="9" name="TextBox 8">
            <a:extLst>
              <a:ext uri="{FF2B5EF4-FFF2-40B4-BE49-F238E27FC236}">
                <a16:creationId xmlns:a16="http://schemas.microsoft.com/office/drawing/2014/main" id="{A2DA64C7-3C0A-4E75-88A6-8036E08CA1D1}"/>
              </a:ext>
              <a:ext uri="{C183D7F6-B498-43B3-948B-1728B52AA6E4}">
                <adec:decorative xmlns:adec="http://schemas.microsoft.com/office/drawing/2017/decorative" val="1"/>
              </a:ext>
            </a:extLst>
          </p:cNvPr>
          <p:cNvSpPr txBox="1"/>
          <p:nvPr/>
        </p:nvSpPr>
        <p:spPr>
          <a:xfrm>
            <a:off x="267855" y="1123839"/>
            <a:ext cx="3075709" cy="338554"/>
          </a:xfrm>
          <a:prstGeom prst="rect">
            <a:avLst/>
          </a:prstGeom>
          <a:noFill/>
        </p:spPr>
        <p:txBody>
          <a:bodyPr wrap="square" rtlCol="0">
            <a:spAutoFit/>
          </a:bodyPr>
          <a:lstStyle/>
          <a:p>
            <a:r>
              <a:rPr lang="en-US" sz="1600" b="1">
                <a:solidFill>
                  <a:schemeClr val="tx1">
                    <a:lumMod val="50000"/>
                  </a:schemeClr>
                </a:solidFill>
              </a:rPr>
              <a:t>Number of Metro Areas</a:t>
            </a:r>
            <a:r>
              <a:rPr lang="en-US" sz="1600">
                <a:solidFill>
                  <a:schemeClr val="tx1">
                    <a:lumMod val="50000"/>
                  </a:schemeClr>
                </a:solidFill>
              </a:rPr>
              <a:t>	</a:t>
            </a:r>
          </a:p>
        </p:txBody>
      </p:sp>
      <p:sp>
        <p:nvSpPr>
          <p:cNvPr id="10" name="TextBox 9">
            <a:extLst>
              <a:ext uri="{FF2B5EF4-FFF2-40B4-BE49-F238E27FC236}">
                <a16:creationId xmlns:a16="http://schemas.microsoft.com/office/drawing/2014/main" id="{E08B6F04-93C5-442A-A04D-E503C0A59B11}"/>
              </a:ext>
              <a:ext uri="{C183D7F6-B498-43B3-948B-1728B52AA6E4}">
                <adec:decorative xmlns:adec="http://schemas.microsoft.com/office/drawing/2017/decorative" val="1"/>
              </a:ext>
            </a:extLst>
          </p:cNvPr>
          <p:cNvSpPr txBox="1"/>
          <p:nvPr/>
        </p:nvSpPr>
        <p:spPr>
          <a:xfrm>
            <a:off x="10654328" y="1174362"/>
            <a:ext cx="1180406" cy="338554"/>
          </a:xfrm>
          <a:prstGeom prst="rect">
            <a:avLst/>
          </a:prstGeom>
          <a:noFill/>
        </p:spPr>
        <p:txBody>
          <a:bodyPr wrap="square" rtlCol="0">
            <a:spAutoFit/>
          </a:bodyPr>
          <a:lstStyle/>
          <a:p>
            <a:pPr algn="r"/>
            <a:r>
              <a:rPr lang="en-US" sz="1600" b="1">
                <a:solidFill>
                  <a:schemeClr val="tx1">
                    <a:lumMod val="50000"/>
                  </a:schemeClr>
                </a:solidFill>
              </a:rPr>
              <a:t>US Ratio</a:t>
            </a:r>
          </a:p>
        </p:txBody>
      </p:sp>
    </p:spTree>
    <p:extLst>
      <p:ext uri="{BB962C8B-B14F-4D97-AF65-F5344CB8AC3E}">
        <p14:creationId xmlns:p14="http://schemas.microsoft.com/office/powerpoint/2010/main" val="1279456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20">
            <a:extLst>
              <a:ext uri="{FF2B5EF4-FFF2-40B4-BE49-F238E27FC236}">
                <a16:creationId xmlns:a16="http://schemas.microsoft.com/office/drawing/2014/main" id="{375AF0C2-0EBC-4EF9-81A3-FC4A32FB3B35}"/>
              </a:ext>
            </a:extLst>
          </p:cNvPr>
          <p:cNvSpPr>
            <a:spLocks noGrp="1"/>
          </p:cNvSpPr>
          <p:nvPr>
            <p:ph type="title"/>
          </p:nvPr>
        </p:nvSpPr>
        <p:spPr>
          <a:xfrm>
            <a:off x="292859" y="181654"/>
            <a:ext cx="11566525" cy="889887"/>
          </a:xfrm>
        </p:spPr>
        <p:txBody>
          <a:bodyPr/>
          <a:lstStyle/>
          <a:p>
            <a:r>
              <a:rPr lang="en-US" sz="2400" dirty="0">
                <a:solidFill>
                  <a:srgbClr val="1F3B7A"/>
                </a:solidFill>
              </a:rPr>
              <a:t>Figure 20: Large Shares of Low-Income Homeowners and Households of Color Were Behind on Their Mortgages in Early 2021</a:t>
            </a:r>
          </a:p>
        </p:txBody>
      </p:sp>
      <p:graphicFrame>
        <p:nvGraphicFramePr>
          <p:cNvPr id="8" name="Figure 20" descr="This figure shows the share of homeowners behind on their mortgage payments in Q1 2021, by household income, race/ethnicity, and age. Homeowners with lower incomes in 2019 were more likely to be behind on mortgage payments. Black, Asian, and Hispanic homeowners (16–17 percent) were more than twice as likely to struggle with payments compared to white homeowners (7 percent). Homeowners between 45-54 and under 35 years of age had the highest shares by age, especially when compared to older adult homeowners.">
            <a:extLst>
              <a:ext uri="{FF2B5EF4-FFF2-40B4-BE49-F238E27FC236}">
                <a16:creationId xmlns:a16="http://schemas.microsoft.com/office/drawing/2014/main" id="{8BCAFE9A-7FD6-4966-9D06-E3896CCC0FE3}"/>
              </a:ext>
            </a:extLst>
          </p:cNvPr>
          <p:cNvGraphicFramePr>
            <a:graphicFrameLocks noGrp="1"/>
          </p:cNvGraphicFramePr>
          <p:nvPr>
            <p:ph idx="1"/>
            <p:extLst>
              <p:ext uri="{D42A27DB-BD31-4B8C-83A1-F6EECF244321}">
                <p14:modId xmlns:p14="http://schemas.microsoft.com/office/powerpoint/2010/main" val="2523631143"/>
              </p:ext>
            </p:extLst>
          </p:nvPr>
        </p:nvGraphicFramePr>
        <p:xfrm>
          <a:off x="1682496" y="1440873"/>
          <a:ext cx="1015231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Figure 20 Notes and Source">
            <a:extLst>
              <a:ext uri="{FF2B5EF4-FFF2-40B4-BE49-F238E27FC236}">
                <a16:creationId xmlns:a16="http://schemas.microsoft.com/office/drawing/2014/main" id="{31654E92-C032-4805-9C5B-93FFA25C1225}"/>
              </a:ext>
            </a:extLst>
          </p:cNvPr>
          <p:cNvSpPr>
            <a:spLocks noGrp="1"/>
          </p:cNvSpPr>
          <p:nvPr>
            <p:ph type="body" sz="quarter" idx="11"/>
          </p:nvPr>
        </p:nvSpPr>
        <p:spPr/>
        <p:txBody>
          <a:bodyPr/>
          <a:lstStyle/>
          <a:p>
            <a:endParaRPr lang="en-US" dirty="0"/>
          </a:p>
          <a:p>
            <a:r>
              <a:rPr lang="en-US" dirty="0"/>
              <a:t>Notes: Households behind on their mortgages reported that they were not caught up at the time of the survey. Household income is for 2019. Black, Asian, and white households are non-Hispanic. Hispanic households may be of any race.</a:t>
            </a:r>
          </a:p>
          <a:p>
            <a:r>
              <a:rPr lang="en-US" dirty="0"/>
              <a:t>Source: JCHS tabulations of US Census Bureau, Household Pulse Surveys, January–March 2021.</a:t>
            </a:r>
          </a:p>
        </p:txBody>
      </p:sp>
      <p:sp>
        <p:nvSpPr>
          <p:cNvPr id="11" name="TextBox 10">
            <a:extLst>
              <a:ext uri="{FF2B5EF4-FFF2-40B4-BE49-F238E27FC236}">
                <a16:creationId xmlns:a16="http://schemas.microsoft.com/office/drawing/2014/main" id="{4B126553-E183-4E18-9403-36EA5AB34D9F}"/>
              </a:ext>
              <a:ext uri="{C183D7F6-B498-43B3-948B-1728B52AA6E4}">
                <adec:decorative xmlns:adec="http://schemas.microsoft.com/office/drawing/2017/decorative" val="1"/>
              </a:ext>
            </a:extLst>
          </p:cNvPr>
          <p:cNvSpPr txBox="1"/>
          <p:nvPr/>
        </p:nvSpPr>
        <p:spPr>
          <a:xfrm>
            <a:off x="267855" y="1071541"/>
            <a:ext cx="11277600" cy="338554"/>
          </a:xfrm>
          <a:prstGeom prst="rect">
            <a:avLst/>
          </a:prstGeom>
          <a:noFill/>
        </p:spPr>
        <p:txBody>
          <a:bodyPr wrap="square" rtlCol="0">
            <a:spAutoFit/>
          </a:bodyPr>
          <a:lstStyle/>
          <a:p>
            <a:r>
              <a:rPr lang="en-US" sz="1600" b="1">
                <a:solidFill>
                  <a:srgbClr val="000000"/>
                </a:solidFill>
              </a:rPr>
              <a:t>Share of Homeowners Behind on Mortgage Payments in 2021:1 (Percent)</a:t>
            </a:r>
          </a:p>
        </p:txBody>
      </p:sp>
      <p:sp>
        <p:nvSpPr>
          <p:cNvPr id="6" name="TextBox 1">
            <a:extLst>
              <a:ext uri="{FF2B5EF4-FFF2-40B4-BE49-F238E27FC236}">
                <a16:creationId xmlns:a16="http://schemas.microsoft.com/office/drawing/2014/main" id="{9E3E026F-6FE3-417D-A65C-49C58644F5EF}"/>
              </a:ext>
              <a:ext uri="{C183D7F6-B498-43B3-948B-1728B52AA6E4}">
                <adec:decorative xmlns:adec="http://schemas.microsoft.com/office/drawing/2017/decorative" val="1"/>
              </a:ext>
            </a:extLst>
          </p:cNvPr>
          <p:cNvSpPr txBox="1"/>
          <p:nvPr/>
        </p:nvSpPr>
        <p:spPr>
          <a:xfrm>
            <a:off x="267855" y="4747073"/>
            <a:ext cx="1826416" cy="3385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a:solidFill>
                  <a:schemeClr val="tx1">
                    <a:lumMod val="50000"/>
                  </a:schemeClr>
                </a:solidFill>
              </a:rPr>
              <a:t>Age of Household Head </a:t>
            </a:r>
          </a:p>
        </p:txBody>
      </p:sp>
      <p:sp>
        <p:nvSpPr>
          <p:cNvPr id="7" name="TextBox 1">
            <a:extLst>
              <a:ext uri="{FF2B5EF4-FFF2-40B4-BE49-F238E27FC236}">
                <a16:creationId xmlns:a16="http://schemas.microsoft.com/office/drawing/2014/main" id="{6628FE16-4A7A-428C-B253-7F865E2EC938}"/>
              </a:ext>
              <a:ext uri="{C183D7F6-B498-43B3-948B-1728B52AA6E4}">
                <adec:decorative xmlns:adec="http://schemas.microsoft.com/office/drawing/2017/decorative" val="1"/>
              </a:ext>
            </a:extLst>
          </p:cNvPr>
          <p:cNvSpPr txBox="1"/>
          <p:nvPr/>
        </p:nvSpPr>
        <p:spPr>
          <a:xfrm>
            <a:off x="267855" y="3486160"/>
            <a:ext cx="1414641" cy="3385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a:solidFill>
                  <a:schemeClr val="tx1">
                    <a:lumMod val="50000"/>
                  </a:schemeClr>
                </a:solidFill>
              </a:rPr>
              <a:t>Race/Ethnicity</a:t>
            </a:r>
          </a:p>
        </p:txBody>
      </p:sp>
      <p:sp>
        <p:nvSpPr>
          <p:cNvPr id="9" name="TextBox 1">
            <a:extLst>
              <a:ext uri="{FF2B5EF4-FFF2-40B4-BE49-F238E27FC236}">
                <a16:creationId xmlns:a16="http://schemas.microsoft.com/office/drawing/2014/main" id="{10C80A32-218D-4CD1-B5FF-D708F6359D4A}"/>
              </a:ext>
              <a:ext uri="{C183D7F6-B498-43B3-948B-1728B52AA6E4}">
                <adec:decorative xmlns:adec="http://schemas.microsoft.com/office/drawing/2017/decorative" val="1"/>
              </a:ext>
            </a:extLst>
          </p:cNvPr>
          <p:cNvSpPr txBox="1"/>
          <p:nvPr/>
        </p:nvSpPr>
        <p:spPr>
          <a:xfrm>
            <a:off x="267855" y="1970742"/>
            <a:ext cx="1414641" cy="3385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a:solidFill>
                  <a:schemeClr val="tx1">
                    <a:lumMod val="50000"/>
                  </a:schemeClr>
                </a:solidFill>
              </a:rPr>
              <a:t>Household Income</a:t>
            </a:r>
          </a:p>
        </p:txBody>
      </p:sp>
    </p:spTree>
    <p:extLst>
      <p:ext uri="{BB962C8B-B14F-4D97-AF65-F5344CB8AC3E}">
        <p14:creationId xmlns:p14="http://schemas.microsoft.com/office/powerpoint/2010/main" val="2229798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21">
            <a:extLst>
              <a:ext uri="{FF2B5EF4-FFF2-40B4-BE49-F238E27FC236}">
                <a16:creationId xmlns:a16="http://schemas.microsoft.com/office/drawing/2014/main" id="{F248A761-1240-429C-967B-7897B58B9F42}"/>
              </a:ext>
            </a:extLst>
          </p:cNvPr>
          <p:cNvSpPr>
            <a:spLocks noGrp="1"/>
          </p:cNvSpPr>
          <p:nvPr>
            <p:ph type="title"/>
          </p:nvPr>
        </p:nvSpPr>
        <p:spPr/>
        <p:txBody>
          <a:bodyPr/>
          <a:lstStyle/>
          <a:p>
            <a:r>
              <a:rPr lang="en-US" sz="2800" dirty="0">
                <a:solidFill>
                  <a:srgbClr val="1F3B7A"/>
                </a:solidFill>
              </a:rPr>
              <a:t>Figure 21: Homeowners of Color and Borrowers with Little Equity Were Especially Likely to Be in Forbearance in Early 2021</a:t>
            </a:r>
          </a:p>
        </p:txBody>
      </p:sp>
      <p:graphicFrame>
        <p:nvGraphicFramePr>
          <p:cNvPr id="8" name="Figure 21" descr="This figure shows the share of mortgage holders in forbearance in March 2021 by race/ethnicity and home equity share. Among all homeowners with mortgages, 5.4 percent were in forbearance. Black homeowners with a mortgage were more likely to be in forbearance at 9.2 percent, compared with 8.4 percent of Hispanic and 3.7 percent of white homeowners. Homeowners with less than 5 percent of home equity had the largest share of forbearance at 15.3 percentage points. ">
            <a:extLst>
              <a:ext uri="{FF2B5EF4-FFF2-40B4-BE49-F238E27FC236}">
                <a16:creationId xmlns:a16="http://schemas.microsoft.com/office/drawing/2014/main" id="{C272C648-5A11-4A70-9297-1542675AD58C}"/>
              </a:ext>
            </a:extLst>
          </p:cNvPr>
          <p:cNvGraphicFramePr>
            <a:graphicFrameLocks noGrp="1"/>
          </p:cNvGraphicFramePr>
          <p:nvPr>
            <p:ph idx="1"/>
            <p:extLst>
              <p:ext uri="{D42A27DB-BD31-4B8C-83A1-F6EECF244321}">
                <p14:modId xmlns:p14="http://schemas.microsoft.com/office/powerpoint/2010/main" val="4243213982"/>
              </p:ext>
            </p:extLst>
          </p:nvPr>
        </p:nvGraphicFramePr>
        <p:xfrm>
          <a:off x="267854" y="1426245"/>
          <a:ext cx="11566525" cy="4005509"/>
        </p:xfrm>
        <a:graphic>
          <a:graphicData uri="http://schemas.openxmlformats.org/drawingml/2006/chart">
            <c:chart xmlns:c="http://schemas.openxmlformats.org/drawingml/2006/chart" xmlns:r="http://schemas.openxmlformats.org/officeDocument/2006/relationships" r:id="rId2"/>
          </a:graphicData>
        </a:graphic>
      </p:graphicFrame>
      <p:sp>
        <p:nvSpPr>
          <p:cNvPr id="5" name="Figure 21 Notes and Source">
            <a:extLst>
              <a:ext uri="{FF2B5EF4-FFF2-40B4-BE49-F238E27FC236}">
                <a16:creationId xmlns:a16="http://schemas.microsoft.com/office/drawing/2014/main" id="{03A8F75A-A671-4632-B09E-7765867D6A2D}"/>
              </a:ext>
            </a:extLst>
          </p:cNvPr>
          <p:cNvSpPr>
            <a:spLocks noGrp="1"/>
          </p:cNvSpPr>
          <p:nvPr>
            <p:ph type="body" sz="quarter" idx="11"/>
          </p:nvPr>
        </p:nvSpPr>
        <p:spPr>
          <a:xfrm>
            <a:off x="267855" y="6092013"/>
            <a:ext cx="10742349" cy="369332"/>
          </a:xfrm>
        </p:spPr>
        <p:txBody>
          <a:bodyPr/>
          <a:lstStyle/>
          <a:p>
            <a:r>
              <a:rPr lang="en-US" dirty="0"/>
              <a:t>Notes: Data exclude first liens on manufactured homes. White, Black, and all other race borrowers are non-Hispanic. Hispanic households may be of any race. Equity share is the homeowner’s equity as a share of home value. All mortgages in forbearance include loans only on single-family homes. </a:t>
            </a:r>
          </a:p>
          <a:p>
            <a:r>
              <a:rPr lang="en-US" dirty="0"/>
              <a:t>Source: Consumer Finance Protection Bureau, Characteristics of Mortgage Borrowers During the COVID-19 Pandemic, March 2021.</a:t>
            </a:r>
          </a:p>
        </p:txBody>
      </p:sp>
      <p:sp>
        <p:nvSpPr>
          <p:cNvPr id="9" name="TextBox 8">
            <a:extLst>
              <a:ext uri="{FF2B5EF4-FFF2-40B4-BE49-F238E27FC236}">
                <a16:creationId xmlns:a16="http://schemas.microsoft.com/office/drawing/2014/main" id="{76FDD739-F444-4766-8757-F10D70F3FAA3}"/>
              </a:ext>
              <a:ext uri="{C183D7F6-B498-43B3-948B-1728B52AA6E4}">
                <adec:decorative xmlns:adec="http://schemas.microsoft.com/office/drawing/2017/decorative" val="1"/>
              </a:ext>
            </a:extLst>
          </p:cNvPr>
          <p:cNvSpPr txBox="1"/>
          <p:nvPr/>
        </p:nvSpPr>
        <p:spPr>
          <a:xfrm>
            <a:off x="267854" y="1087675"/>
            <a:ext cx="10273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Share of Mortgage Holders in Forbearance (Percent)</a:t>
            </a:r>
          </a:p>
        </p:txBody>
      </p:sp>
    </p:spTree>
    <p:extLst>
      <p:ext uri="{BB962C8B-B14F-4D97-AF65-F5344CB8AC3E}">
        <p14:creationId xmlns:p14="http://schemas.microsoft.com/office/powerpoint/2010/main" val="3341179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22">
            <a:extLst>
              <a:ext uri="{FF2B5EF4-FFF2-40B4-BE49-F238E27FC236}">
                <a16:creationId xmlns:a16="http://schemas.microsoft.com/office/drawing/2014/main" id="{696E0639-52CA-4897-9FEF-EE60E88310AB}"/>
              </a:ext>
            </a:extLst>
          </p:cNvPr>
          <p:cNvSpPr>
            <a:spLocks noGrp="1"/>
          </p:cNvSpPr>
          <p:nvPr>
            <p:ph type="title"/>
          </p:nvPr>
        </p:nvSpPr>
        <p:spPr>
          <a:xfrm>
            <a:off x="267855" y="252248"/>
            <a:ext cx="11566525" cy="880060"/>
          </a:xfrm>
        </p:spPr>
        <p:txBody>
          <a:bodyPr/>
          <a:lstStyle/>
          <a:p>
            <a:r>
              <a:rPr lang="en-US" dirty="0">
                <a:solidFill>
                  <a:srgbClr val="1F3B7A"/>
                </a:solidFill>
              </a:rPr>
              <a:t>Figure 22: Mortgage Refinancing Activity Surged Last Year, Spurred by Record-Low Interest Rates</a:t>
            </a:r>
          </a:p>
        </p:txBody>
      </p:sp>
      <p:sp>
        <p:nvSpPr>
          <p:cNvPr id="7" name="TextBox 6">
            <a:extLst>
              <a:ext uri="{FF2B5EF4-FFF2-40B4-BE49-F238E27FC236}">
                <a16:creationId xmlns:a16="http://schemas.microsoft.com/office/drawing/2014/main" id="{73C55E7B-A84A-469E-BCDC-D5EA47954A23}"/>
              </a:ext>
              <a:ext uri="{C183D7F6-B498-43B3-948B-1728B52AA6E4}">
                <adec:decorative xmlns:adec="http://schemas.microsoft.com/office/drawing/2017/decorative" val="1"/>
              </a:ext>
            </a:extLst>
          </p:cNvPr>
          <p:cNvSpPr txBox="1"/>
          <p:nvPr/>
        </p:nvSpPr>
        <p:spPr>
          <a:xfrm>
            <a:off x="303237" y="1163143"/>
            <a:ext cx="4445744" cy="307777"/>
          </a:xfrm>
          <a:prstGeom prst="rect">
            <a:avLst/>
          </a:prstGeom>
          <a:noFill/>
        </p:spPr>
        <p:txBody>
          <a:bodyPr wrap="square" rtlCol="0">
            <a:spAutoFit/>
          </a:bodyPr>
          <a:lstStyle/>
          <a:p>
            <a:r>
              <a:rPr lang="en-US" sz="1400" b="1">
                <a:solidFill>
                  <a:srgbClr val="000000"/>
                </a:solidFill>
              </a:rPr>
              <a:t>Volume (Billions of dollars)</a:t>
            </a:r>
          </a:p>
        </p:txBody>
      </p:sp>
      <p:graphicFrame>
        <p:nvGraphicFramePr>
          <p:cNvPr id="12" name="Figure 22" descr="There was an especially sharp increase in refinancing activity in 2020, with mortgage refinances increasing from 1.0 to 2.4 trillion. Purchase mortgage originations have steadily increased from 588 billion to 1.4 trillion from 2012-2020. ">
            <a:extLst>
              <a:ext uri="{FF2B5EF4-FFF2-40B4-BE49-F238E27FC236}">
                <a16:creationId xmlns:a16="http://schemas.microsoft.com/office/drawing/2014/main" id="{A7E3C8F1-9443-4FD9-AB5E-AA9B6B64CF61}"/>
              </a:ext>
            </a:extLst>
          </p:cNvPr>
          <p:cNvGraphicFramePr>
            <a:graphicFrameLocks noGrp="1"/>
          </p:cNvGraphicFramePr>
          <p:nvPr>
            <p:ph idx="1"/>
            <p:extLst>
              <p:ext uri="{D42A27DB-BD31-4B8C-83A1-F6EECF244321}">
                <p14:modId xmlns:p14="http://schemas.microsoft.com/office/powerpoint/2010/main" val="3513422517"/>
              </p:ext>
            </p:extLst>
          </p:nvPr>
        </p:nvGraphicFramePr>
        <p:xfrm>
          <a:off x="268288" y="1501756"/>
          <a:ext cx="11566525" cy="4538826"/>
        </p:xfrm>
        <a:graphic>
          <a:graphicData uri="http://schemas.openxmlformats.org/drawingml/2006/chart">
            <c:chart xmlns:c="http://schemas.openxmlformats.org/drawingml/2006/chart" xmlns:r="http://schemas.openxmlformats.org/officeDocument/2006/relationships" r:id="rId2"/>
          </a:graphicData>
        </a:graphic>
      </p:graphicFrame>
      <p:sp>
        <p:nvSpPr>
          <p:cNvPr id="5" name="Figure 22 Notes and Source">
            <a:extLst>
              <a:ext uri="{FF2B5EF4-FFF2-40B4-BE49-F238E27FC236}">
                <a16:creationId xmlns:a16="http://schemas.microsoft.com/office/drawing/2014/main" id="{436A14A9-2FF8-45C5-9A85-1C33922108E8}"/>
              </a:ext>
            </a:extLst>
          </p:cNvPr>
          <p:cNvSpPr>
            <a:spLocks noGrp="1"/>
          </p:cNvSpPr>
          <p:nvPr>
            <p:ph type="body" sz="quarter" idx="11"/>
          </p:nvPr>
        </p:nvSpPr>
        <p:spPr/>
        <p:txBody>
          <a:bodyPr/>
          <a:lstStyle/>
          <a:p>
            <a:r>
              <a:rPr lang="en-US" dirty="0"/>
              <a:t>Note: Data are benchmarked to annual Home Mortgage Disclosure Act (HMDA) data, adjusted for market coverage.</a:t>
            </a:r>
          </a:p>
          <a:p>
            <a:r>
              <a:rPr lang="en-US" dirty="0"/>
              <a:t>Source: JCHS tabulations of Mortgage Bankers Association data.</a:t>
            </a:r>
          </a:p>
        </p:txBody>
      </p:sp>
    </p:spTree>
    <p:extLst>
      <p:ext uri="{BB962C8B-B14F-4D97-AF65-F5344CB8AC3E}">
        <p14:creationId xmlns:p14="http://schemas.microsoft.com/office/powerpoint/2010/main" val="374940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23">
            <a:extLst>
              <a:ext uri="{FF2B5EF4-FFF2-40B4-BE49-F238E27FC236}">
                <a16:creationId xmlns:a16="http://schemas.microsoft.com/office/drawing/2014/main" id="{20D7B748-CD58-42AE-9853-962EE5647735}"/>
              </a:ext>
            </a:extLst>
          </p:cNvPr>
          <p:cNvSpPr>
            <a:spLocks noGrp="1"/>
          </p:cNvSpPr>
          <p:nvPr>
            <p:ph type="title"/>
          </p:nvPr>
        </p:nvSpPr>
        <p:spPr/>
        <p:txBody>
          <a:bodyPr/>
          <a:lstStyle/>
          <a:p>
            <a:r>
              <a:rPr lang="en-US" dirty="0">
                <a:solidFill>
                  <a:srgbClr val="1F3B7A"/>
                </a:solidFill>
              </a:rPr>
              <a:t>Figure 23: Homeownership Gaps for Households of Color Persist Across All Age Groups</a:t>
            </a:r>
          </a:p>
        </p:txBody>
      </p:sp>
      <p:sp>
        <p:nvSpPr>
          <p:cNvPr id="9" name="TextBox 8">
            <a:extLst>
              <a:ext uri="{FF2B5EF4-FFF2-40B4-BE49-F238E27FC236}">
                <a16:creationId xmlns:a16="http://schemas.microsoft.com/office/drawing/2014/main" id="{E223412B-A7B9-4292-A948-19D4EAD0BA18}"/>
              </a:ext>
              <a:ext uri="{C183D7F6-B498-43B3-948B-1728B52AA6E4}">
                <adec:decorative xmlns:adec="http://schemas.microsoft.com/office/drawing/2017/decorative" val="1"/>
              </a:ext>
            </a:extLst>
          </p:cNvPr>
          <p:cNvSpPr txBox="1"/>
          <p:nvPr/>
        </p:nvSpPr>
        <p:spPr>
          <a:xfrm>
            <a:off x="267854" y="1081087"/>
            <a:ext cx="6648335" cy="338554"/>
          </a:xfrm>
          <a:prstGeom prst="rect">
            <a:avLst/>
          </a:prstGeom>
          <a:noFill/>
        </p:spPr>
        <p:txBody>
          <a:bodyPr wrap="square" rtlCol="0">
            <a:spAutoFit/>
          </a:bodyPr>
          <a:lstStyle/>
          <a:p>
            <a:r>
              <a:rPr lang="en-US" sz="1600" b="1">
                <a:solidFill>
                  <a:srgbClr val="000000"/>
                </a:solidFill>
              </a:rPr>
              <a:t>Homeownership Rate (Percent)</a:t>
            </a:r>
          </a:p>
        </p:txBody>
      </p:sp>
      <p:sp>
        <p:nvSpPr>
          <p:cNvPr id="7" name="Rectangle 6">
            <a:extLst>
              <a:ext uri="{FF2B5EF4-FFF2-40B4-BE49-F238E27FC236}">
                <a16:creationId xmlns:a16="http://schemas.microsoft.com/office/drawing/2014/main" id="{23E97B5B-C38F-4F44-B6C5-00E26AE5F5CE}"/>
              </a:ext>
              <a:ext uri="{C183D7F6-B498-43B3-948B-1728B52AA6E4}">
                <adec:decorative xmlns:adec="http://schemas.microsoft.com/office/drawing/2017/decorative" val="1"/>
              </a:ext>
            </a:extLst>
          </p:cNvPr>
          <p:cNvSpPr/>
          <p:nvPr/>
        </p:nvSpPr>
        <p:spPr>
          <a:xfrm>
            <a:off x="9839738" y="1669774"/>
            <a:ext cx="1848679" cy="3160643"/>
          </a:xfrm>
          <a:prstGeom prst="rect">
            <a:avLst/>
          </a:prstGeom>
          <a:solidFill>
            <a:schemeClr val="tx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Figure 23" descr="Across age categories, households of color have lower homeownership rates than white households. Among households of color and across most age categories Asians have the highest levels of homeownership followed by Native Americans, Hispanics, then Black households. This pattern is more defined when aggregating the data across all age categories. ">
            <a:extLst>
              <a:ext uri="{FF2B5EF4-FFF2-40B4-BE49-F238E27FC236}">
                <a16:creationId xmlns:a16="http://schemas.microsoft.com/office/drawing/2014/main" id="{B747EDA6-B1C5-4103-BA11-0B8AC814B485}"/>
              </a:ext>
            </a:extLst>
          </p:cNvPr>
          <p:cNvGraphicFramePr>
            <a:graphicFrameLocks noGrp="1"/>
          </p:cNvGraphicFramePr>
          <p:nvPr>
            <p:ph idx="1"/>
            <p:extLst>
              <p:ext uri="{D42A27DB-BD31-4B8C-83A1-F6EECF244321}">
                <p14:modId xmlns:p14="http://schemas.microsoft.com/office/powerpoint/2010/main" val="754442008"/>
              </p:ext>
            </p:extLst>
          </p:nvPr>
        </p:nvGraphicFramePr>
        <p:xfrm>
          <a:off x="267854" y="1505528"/>
          <a:ext cx="11566525" cy="4422306"/>
        </p:xfrm>
        <a:graphic>
          <a:graphicData uri="http://schemas.openxmlformats.org/drawingml/2006/chart">
            <c:chart xmlns:c="http://schemas.openxmlformats.org/drawingml/2006/chart" xmlns:r="http://schemas.openxmlformats.org/officeDocument/2006/relationships" r:id="rId2"/>
          </a:graphicData>
        </a:graphic>
      </p:graphicFrame>
      <p:sp>
        <p:nvSpPr>
          <p:cNvPr id="5" name="Figure 23 Notes and Source">
            <a:extLst>
              <a:ext uri="{FF2B5EF4-FFF2-40B4-BE49-F238E27FC236}">
                <a16:creationId xmlns:a16="http://schemas.microsoft.com/office/drawing/2014/main" id="{DEE72B64-4868-4FB9-98C3-902D6C276C80}"/>
              </a:ext>
            </a:extLst>
          </p:cNvPr>
          <p:cNvSpPr>
            <a:spLocks noGrp="1"/>
          </p:cNvSpPr>
          <p:nvPr>
            <p:ph type="body" sz="quarter" idx="11"/>
          </p:nvPr>
        </p:nvSpPr>
        <p:spPr/>
        <p:txBody>
          <a:bodyPr/>
          <a:lstStyle/>
          <a:p>
            <a:r>
              <a:rPr lang="en-US" dirty="0"/>
              <a:t>Notes: White, Asian, Native American, and Black households are non-Hispanic. Hispanics may be of any race.</a:t>
            </a:r>
          </a:p>
          <a:p>
            <a:r>
              <a:rPr lang="en-US" dirty="0"/>
              <a:t>Source: JCHS tabulations of US Census Bureau, 2019 American Community Survey 1-Year Estimates.</a:t>
            </a:r>
          </a:p>
        </p:txBody>
      </p:sp>
    </p:spTree>
    <p:extLst>
      <p:ext uri="{BB962C8B-B14F-4D97-AF65-F5344CB8AC3E}">
        <p14:creationId xmlns:p14="http://schemas.microsoft.com/office/powerpoint/2010/main" val="1855376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24">
            <a:extLst>
              <a:ext uri="{FF2B5EF4-FFF2-40B4-BE49-F238E27FC236}">
                <a16:creationId xmlns:a16="http://schemas.microsoft.com/office/drawing/2014/main" id="{9AA7B4F5-8FB3-433F-A7CA-AD1121BDE739}"/>
              </a:ext>
            </a:extLst>
          </p:cNvPr>
          <p:cNvSpPr>
            <a:spLocks noGrp="1"/>
          </p:cNvSpPr>
          <p:nvPr>
            <p:ph type="title"/>
          </p:nvPr>
        </p:nvSpPr>
        <p:spPr/>
        <p:txBody>
          <a:bodyPr/>
          <a:lstStyle/>
          <a:p>
            <a:r>
              <a:rPr lang="en-US" dirty="0">
                <a:solidFill>
                  <a:srgbClr val="1F3B7A"/>
                </a:solidFill>
              </a:rPr>
              <a:t>Figure 24: More than a Fifth of Households in Several States Struggled to Pay Rent in Early 2021</a:t>
            </a:r>
          </a:p>
        </p:txBody>
      </p:sp>
      <p:pic>
        <p:nvPicPr>
          <p:cNvPr id="6" name="Figure 24" descr="This map shows the share of renter households behind on rent in the first quarter of 2021, by state. The share of renter households behind on rent reached 20 percent and over in 10 states: Mississippi, Delaware, Louisiana, Alabama, Georgia, West Virginia, New York, Illinois, Indiana, and Maryland. The share of renter households behind on housing payments was below 12 percent in Idaho, North Dakota, Utah, Montana, Vermont, and Arizona.">
            <a:extLst>
              <a:ext uri="{FF2B5EF4-FFF2-40B4-BE49-F238E27FC236}">
                <a16:creationId xmlns:a16="http://schemas.microsoft.com/office/drawing/2014/main" id="{578F585B-78EF-4CB8-A313-665987BC63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8863" y="1228495"/>
            <a:ext cx="7143750" cy="5520171"/>
          </a:xfrm>
          <a:prstGeom prst="rect">
            <a:avLst/>
          </a:prstGeom>
        </p:spPr>
      </p:pic>
      <p:sp>
        <p:nvSpPr>
          <p:cNvPr id="4" name="Figure 24 Notes and Source">
            <a:extLst>
              <a:ext uri="{FF2B5EF4-FFF2-40B4-BE49-F238E27FC236}">
                <a16:creationId xmlns:a16="http://schemas.microsoft.com/office/drawing/2014/main" id="{C14F47ED-0D65-4505-A3AD-82636E0D0785}"/>
              </a:ext>
            </a:extLst>
          </p:cNvPr>
          <p:cNvSpPr>
            <a:spLocks noGrp="1"/>
          </p:cNvSpPr>
          <p:nvPr>
            <p:ph type="body" sz="quarter" idx="10"/>
          </p:nvPr>
        </p:nvSpPr>
        <p:spPr/>
        <p:txBody>
          <a:bodyPr/>
          <a:lstStyle/>
          <a:p>
            <a:r>
              <a:rPr lang="en-US" dirty="0"/>
              <a:t>Note: Households behind on rent reported that they were not caught up at the time of survey.</a:t>
            </a:r>
          </a:p>
          <a:p>
            <a:r>
              <a:rPr lang="en-US" dirty="0"/>
              <a:t>Source: JCHS tabulations of US Census Bureau, Household Pulse Surveys, January–March 2021.</a:t>
            </a:r>
          </a:p>
        </p:txBody>
      </p:sp>
      <p:pic>
        <p:nvPicPr>
          <p:cNvPr id="8" name="Picture 7">
            <a:extLst>
              <a:ext uri="{FF2B5EF4-FFF2-40B4-BE49-F238E27FC236}">
                <a16:creationId xmlns:a16="http://schemas.microsoft.com/office/drawing/2014/main" id="{5B525A5D-047A-4B37-862D-C7E0E85CF5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24862" y="4305524"/>
            <a:ext cx="523875" cy="1190625"/>
          </a:xfrm>
          <a:prstGeom prst="rect">
            <a:avLst/>
          </a:prstGeom>
        </p:spPr>
      </p:pic>
      <p:sp>
        <p:nvSpPr>
          <p:cNvPr id="9" name="TextBox 8">
            <a:extLst>
              <a:ext uri="{FF2B5EF4-FFF2-40B4-BE49-F238E27FC236}">
                <a16:creationId xmlns:a16="http://schemas.microsoft.com/office/drawing/2014/main" id="{1C9BE137-7262-4DC7-B2BF-7C121C06773C}"/>
              </a:ext>
              <a:ext uri="{C183D7F6-B498-43B3-948B-1728B52AA6E4}">
                <adec:decorative xmlns:adec="http://schemas.microsoft.com/office/drawing/2017/decorative" val="1"/>
              </a:ext>
            </a:extLst>
          </p:cNvPr>
          <p:cNvSpPr txBox="1"/>
          <p:nvPr/>
        </p:nvSpPr>
        <p:spPr>
          <a:xfrm>
            <a:off x="8424862" y="3758478"/>
            <a:ext cx="2323405" cy="1754326"/>
          </a:xfrm>
          <a:prstGeom prst="rect">
            <a:avLst/>
          </a:prstGeom>
          <a:noFill/>
        </p:spPr>
        <p:txBody>
          <a:bodyPr wrap="square" rtlCol="0">
            <a:spAutoFit/>
          </a:bodyPr>
          <a:lstStyle/>
          <a:p>
            <a:r>
              <a:rPr lang="en-US" b="1" dirty="0"/>
              <a:t>Share of Renters (Percent)</a:t>
            </a:r>
          </a:p>
          <a:p>
            <a:r>
              <a:rPr lang="en-US" dirty="0"/>
              <a:t>         Less Than 12</a:t>
            </a:r>
          </a:p>
          <a:p>
            <a:r>
              <a:rPr lang="en-US" dirty="0"/>
              <a:t>         12-15</a:t>
            </a:r>
          </a:p>
          <a:p>
            <a:r>
              <a:rPr lang="en-US" dirty="0"/>
              <a:t>         16-19</a:t>
            </a:r>
          </a:p>
          <a:p>
            <a:r>
              <a:rPr lang="en-US" dirty="0"/>
              <a:t>         20 and Over</a:t>
            </a:r>
          </a:p>
        </p:txBody>
      </p:sp>
    </p:spTree>
    <p:extLst>
      <p:ext uri="{BB962C8B-B14F-4D97-AF65-F5344CB8AC3E}">
        <p14:creationId xmlns:p14="http://schemas.microsoft.com/office/powerpoint/2010/main" val="4249060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25">
            <a:extLst>
              <a:ext uri="{FF2B5EF4-FFF2-40B4-BE49-F238E27FC236}">
                <a16:creationId xmlns:a16="http://schemas.microsoft.com/office/drawing/2014/main" id="{EB48D8B5-4E29-4261-AD53-0BBE66621E42}"/>
              </a:ext>
            </a:extLst>
          </p:cNvPr>
          <p:cNvSpPr>
            <a:spLocks noGrp="1"/>
          </p:cNvSpPr>
          <p:nvPr>
            <p:ph type="title"/>
          </p:nvPr>
        </p:nvSpPr>
        <p:spPr/>
        <p:txBody>
          <a:bodyPr/>
          <a:lstStyle/>
          <a:p>
            <a:r>
              <a:rPr lang="en-US" dirty="0">
                <a:solidFill>
                  <a:srgbClr val="1F3B7A"/>
                </a:solidFill>
              </a:rPr>
              <a:t>Figure 25: Additions to the Rental Supply Ramped Up During the Pandemic Even as Lease Rates Fell</a:t>
            </a:r>
          </a:p>
        </p:txBody>
      </p:sp>
      <p:pic>
        <p:nvPicPr>
          <p:cNvPr id="8" name="Figure 25" descr="This figure compares new completions with net change in leases for professionally managed apartments on a quarterly basis from the first quarter of 2012 to the first quarter of 2021. Completions continued to increase during the pandemic, rising from 296,000 units in the first quarter of 2020 to 353,000 units in the first quarter of 2021. Net change in leases, measured as the year-over-year growth in the number of occupied apartments, fell sharply from Q1 to Q2, from 333,000 to 176,000 units, before rebounding to 316,000 net new renters in the first quarter of 2021.">
            <a:extLst>
              <a:ext uri="{FF2B5EF4-FFF2-40B4-BE49-F238E27FC236}">
                <a16:creationId xmlns:a16="http://schemas.microsoft.com/office/drawing/2014/main" id="{D6792296-B571-437D-9C55-C728B32DF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443" y="1504599"/>
            <a:ext cx="11565114" cy="4206605"/>
          </a:xfrm>
          <a:prstGeom prst="rect">
            <a:avLst/>
          </a:prstGeom>
        </p:spPr>
      </p:pic>
      <p:sp>
        <p:nvSpPr>
          <p:cNvPr id="4" name="Figure 25 Notes and Source">
            <a:extLst>
              <a:ext uri="{FF2B5EF4-FFF2-40B4-BE49-F238E27FC236}">
                <a16:creationId xmlns:a16="http://schemas.microsoft.com/office/drawing/2014/main" id="{E02F578E-BE98-4CA1-807E-56E8A6B392E5}"/>
              </a:ext>
            </a:extLst>
          </p:cNvPr>
          <p:cNvSpPr>
            <a:spLocks noGrp="1"/>
          </p:cNvSpPr>
          <p:nvPr>
            <p:ph type="body" sz="quarter" idx="10"/>
          </p:nvPr>
        </p:nvSpPr>
        <p:spPr/>
        <p:txBody>
          <a:bodyPr/>
          <a:lstStyle/>
          <a:p>
            <a:r>
              <a:rPr lang="en-US" dirty="0"/>
              <a:t>Note: Data are four-quarter rolling averages for professionally managed apartment properties.</a:t>
            </a:r>
          </a:p>
          <a:p>
            <a:r>
              <a:rPr lang="en-US" dirty="0"/>
              <a:t>Source: JCHS tabulations of RealPage data.</a:t>
            </a:r>
          </a:p>
        </p:txBody>
      </p:sp>
    </p:spTree>
    <p:extLst>
      <p:ext uri="{BB962C8B-B14F-4D97-AF65-F5344CB8AC3E}">
        <p14:creationId xmlns:p14="http://schemas.microsoft.com/office/powerpoint/2010/main" val="890470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26">
            <a:extLst>
              <a:ext uri="{FF2B5EF4-FFF2-40B4-BE49-F238E27FC236}">
                <a16:creationId xmlns:a16="http://schemas.microsoft.com/office/drawing/2014/main" id="{033DFC4F-E35C-4AC2-B9E7-64A06A7E53FC}"/>
              </a:ext>
            </a:extLst>
          </p:cNvPr>
          <p:cNvSpPr>
            <a:spLocks noGrp="1"/>
          </p:cNvSpPr>
          <p:nvPr>
            <p:ph type="title"/>
          </p:nvPr>
        </p:nvSpPr>
        <p:spPr>
          <a:xfrm>
            <a:off x="312560" y="296562"/>
            <a:ext cx="11566525" cy="934940"/>
          </a:xfrm>
        </p:spPr>
        <p:txBody>
          <a:bodyPr/>
          <a:lstStyle/>
          <a:p>
            <a:r>
              <a:rPr lang="en-US" dirty="0">
                <a:solidFill>
                  <a:srgbClr val="1F3B7A"/>
                </a:solidFill>
              </a:rPr>
              <a:t>Figure 26: Vacancy Rates Soared in High-Rent Urban Areas Last Year, But Fell Steadily in Prime Suburban Markets</a:t>
            </a:r>
          </a:p>
        </p:txBody>
      </p:sp>
      <p:pic>
        <p:nvPicPr>
          <p:cNvPr id="7" name="Figure 26" descr="This figure shows the vacancy rates for different submarket types from 2016 Q1 to 2021 Q1. Since the start of the pandemic, vacancies increased the most in prime urban submarkets, peaking at 10.0 percent in late 2020 and declining slightly to 9.6 percent in early 2021. Vacancies increased somewhat in other urban areas too, from 6.0 percent in early 2020 to 6.4 percent in early 2021. In contrast, vacancies declined modestly in suburban submarkets, standing at 6.0 percent in prime suburban areas and 6.3 percent in all other suburban areas in early 2021.">
            <a:extLst>
              <a:ext uri="{FF2B5EF4-FFF2-40B4-BE49-F238E27FC236}">
                <a16:creationId xmlns:a16="http://schemas.microsoft.com/office/drawing/2014/main" id="{87E7F1A8-1417-421D-94FD-E0AFC7CEE5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443" y="1359614"/>
            <a:ext cx="11565114" cy="4377307"/>
          </a:xfrm>
          <a:prstGeom prst="rect">
            <a:avLst/>
          </a:prstGeom>
        </p:spPr>
      </p:pic>
      <p:sp>
        <p:nvSpPr>
          <p:cNvPr id="5" name="Figure 26 Notes and Source">
            <a:extLst>
              <a:ext uri="{FF2B5EF4-FFF2-40B4-BE49-F238E27FC236}">
                <a16:creationId xmlns:a16="http://schemas.microsoft.com/office/drawing/2014/main" id="{C2382837-B685-42AF-8D21-6253C2004074}"/>
              </a:ext>
            </a:extLst>
          </p:cNvPr>
          <p:cNvSpPr>
            <a:spLocks noGrp="1"/>
          </p:cNvSpPr>
          <p:nvPr>
            <p:ph type="body" sz="quarter" idx="11"/>
          </p:nvPr>
        </p:nvSpPr>
        <p:spPr>
          <a:xfrm>
            <a:off x="267855" y="5926595"/>
            <a:ext cx="10742349" cy="533511"/>
          </a:xfrm>
        </p:spPr>
        <p:txBody>
          <a:bodyPr/>
          <a:lstStyle/>
          <a:p>
            <a:r>
              <a:rPr lang="en-US" dirty="0"/>
              <a:t>Notes: Urban/suburban areas are defined based on density in the 54 largest markets that CoStar tracks. Prime submarkets are those with the highest rents.</a:t>
            </a:r>
          </a:p>
          <a:p>
            <a:r>
              <a:rPr lang="en-US" dirty="0"/>
              <a:t>Source: JCHS tabulations of CoStar data.</a:t>
            </a:r>
          </a:p>
        </p:txBody>
      </p:sp>
    </p:spTree>
    <p:extLst>
      <p:ext uri="{BB962C8B-B14F-4D97-AF65-F5344CB8AC3E}">
        <p14:creationId xmlns:p14="http://schemas.microsoft.com/office/powerpoint/2010/main" val="1827107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27">
            <a:extLst>
              <a:ext uri="{FF2B5EF4-FFF2-40B4-BE49-F238E27FC236}">
                <a16:creationId xmlns:a16="http://schemas.microsoft.com/office/drawing/2014/main" id="{ECB18B0D-201B-4272-9C25-365138C3AC1F}"/>
              </a:ext>
            </a:extLst>
          </p:cNvPr>
          <p:cNvSpPr>
            <a:spLocks noGrp="1"/>
          </p:cNvSpPr>
          <p:nvPr>
            <p:ph type="title"/>
          </p:nvPr>
        </p:nvSpPr>
        <p:spPr/>
        <p:txBody>
          <a:bodyPr/>
          <a:lstStyle/>
          <a:p>
            <a:r>
              <a:rPr lang="en-US" dirty="0">
                <a:solidFill>
                  <a:srgbClr val="1F3B7A"/>
                </a:solidFill>
              </a:rPr>
              <a:t>Figure 27: Rents in the Nation’s Eight Largest Markets Were Down Sharply in Early 2021 </a:t>
            </a:r>
          </a:p>
        </p:txBody>
      </p:sp>
      <p:pic>
        <p:nvPicPr>
          <p:cNvPr id="12" name="Figure 27" descr="In the eight largest metros, rent growth was down in 2021 compared with 2020, and in seven of the eight rents were declining in the first quarter of 2021. Rents were down the most in New York City (down 14.6 percent year-over-year), followed by Washington, DC, Los Angeles, Chicago, Houston, Miami, and Dallas. Rent growth was positive in Philadelphia, at 1.4 percent year over year in the first quarter, but even that was down from 3.7 percent growth the year earlier.">
            <a:extLst>
              <a:ext uri="{FF2B5EF4-FFF2-40B4-BE49-F238E27FC236}">
                <a16:creationId xmlns:a16="http://schemas.microsoft.com/office/drawing/2014/main" id="{59B0398B-AB6B-4A15-AC46-4752EA41E1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443" y="1395270"/>
            <a:ext cx="11565114" cy="4206605"/>
          </a:xfrm>
          <a:prstGeom prst="rect">
            <a:avLst/>
          </a:prstGeom>
        </p:spPr>
      </p:pic>
      <p:sp>
        <p:nvSpPr>
          <p:cNvPr id="4" name="Figure 27 Notes and Source">
            <a:extLst>
              <a:ext uri="{FF2B5EF4-FFF2-40B4-BE49-F238E27FC236}">
                <a16:creationId xmlns:a16="http://schemas.microsoft.com/office/drawing/2014/main" id="{9E871931-05FE-475F-B8ED-D7705D7058B4}"/>
              </a:ext>
            </a:extLst>
          </p:cNvPr>
          <p:cNvSpPr>
            <a:spLocks noGrp="1"/>
          </p:cNvSpPr>
          <p:nvPr>
            <p:ph type="body" sz="quarter" idx="10"/>
          </p:nvPr>
        </p:nvSpPr>
        <p:spPr/>
        <p:txBody>
          <a:bodyPr/>
          <a:lstStyle/>
          <a:p>
            <a:r>
              <a:rPr lang="en-US" dirty="0"/>
              <a:t>Note: Rent changes are for the eight largest metro areas by population in 2019.</a:t>
            </a:r>
          </a:p>
          <a:p>
            <a:r>
              <a:rPr lang="en-US" dirty="0"/>
              <a:t>Source: JCHS tabulations of RealPage data.</a:t>
            </a:r>
          </a:p>
        </p:txBody>
      </p:sp>
    </p:spTree>
    <p:extLst>
      <p:ext uri="{BB962C8B-B14F-4D97-AF65-F5344CB8AC3E}">
        <p14:creationId xmlns:p14="http://schemas.microsoft.com/office/powerpoint/2010/main" val="3977195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Figure 28" descr="This map shows the share of renter households living in units built before 1970 within each of 933 core-based statistical areas (CBSAs) in the United States. The share of renter households living in these older units ranges from 6 percent to 83 percent by CBSA, with higher shares of renters in older units in the Northeast and Midwest. In 71 of these areas, less than 20 percent of renter households live in pre-1970 units, and in 191 CBSAs, 50 percent or more of renter households live in these older units.">
            <a:extLst>
              <a:ext uri="{FF2B5EF4-FFF2-40B4-BE49-F238E27FC236}">
                <a16:creationId xmlns:a16="http://schemas.microsoft.com/office/drawing/2014/main" id="{1E3D4C83-F2D2-49DF-BFEB-9D80B9B5324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79120" y="929956"/>
            <a:ext cx="7158268" cy="5531389"/>
          </a:xfrm>
        </p:spPr>
      </p:pic>
      <p:sp>
        <p:nvSpPr>
          <p:cNvPr id="2" name="Title - Figure 28">
            <a:extLst>
              <a:ext uri="{FF2B5EF4-FFF2-40B4-BE49-F238E27FC236}">
                <a16:creationId xmlns:a16="http://schemas.microsoft.com/office/drawing/2014/main" id="{0BC6963A-5DCE-4E01-8743-7F6A3F054AE7}"/>
              </a:ext>
            </a:extLst>
          </p:cNvPr>
          <p:cNvSpPr>
            <a:spLocks noGrp="1"/>
          </p:cNvSpPr>
          <p:nvPr>
            <p:ph type="title"/>
          </p:nvPr>
        </p:nvSpPr>
        <p:spPr/>
        <p:txBody>
          <a:bodyPr/>
          <a:lstStyle/>
          <a:p>
            <a:r>
              <a:rPr lang="en-US" dirty="0">
                <a:solidFill>
                  <a:srgbClr val="1F3B7A"/>
                </a:solidFill>
              </a:rPr>
              <a:t>Figure 28: In Parts of the Northeast and Midwest, More than Half of Renter Households Live in Housing Built Before 1970 </a:t>
            </a:r>
          </a:p>
        </p:txBody>
      </p:sp>
      <p:sp>
        <p:nvSpPr>
          <p:cNvPr id="4" name="Figure 28 Notes and Source">
            <a:extLst>
              <a:ext uri="{FF2B5EF4-FFF2-40B4-BE49-F238E27FC236}">
                <a16:creationId xmlns:a16="http://schemas.microsoft.com/office/drawing/2014/main" id="{0B20CB87-5803-4A3F-9521-60C63241A5C8}"/>
              </a:ext>
            </a:extLst>
          </p:cNvPr>
          <p:cNvSpPr>
            <a:spLocks noGrp="1"/>
          </p:cNvSpPr>
          <p:nvPr>
            <p:ph type="body" sz="quarter" idx="10"/>
          </p:nvPr>
        </p:nvSpPr>
        <p:spPr/>
        <p:txBody>
          <a:bodyPr/>
          <a:lstStyle/>
          <a:p>
            <a:r>
              <a:rPr lang="en-US" dirty="0"/>
              <a:t>Note: The share of renter households living in housing units built before 1970 is measured at the core-based statistical area (CBSA) level.</a:t>
            </a:r>
          </a:p>
          <a:p>
            <a:r>
              <a:rPr lang="en-US" dirty="0"/>
              <a:t>Source: JCHS tabulations of US Census Bureau, 2019 American Community Survey 1-Year Estimates and Missouri Census Data Center </a:t>
            </a:r>
            <a:r>
              <a:rPr lang="en-US" dirty="0" err="1"/>
              <a:t>Geocorr</a:t>
            </a:r>
            <a:r>
              <a:rPr lang="en-US" dirty="0"/>
              <a:t> 2018.</a:t>
            </a:r>
          </a:p>
        </p:txBody>
      </p:sp>
      <p:pic>
        <p:nvPicPr>
          <p:cNvPr id="16" name="Picture 15">
            <a:extLst>
              <a:ext uri="{FF2B5EF4-FFF2-40B4-BE49-F238E27FC236}">
                <a16:creationId xmlns:a16="http://schemas.microsoft.com/office/drawing/2014/main" id="{B2F66E6D-7B0A-4E71-A4A0-9C1C3FBA98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26798" y="4253954"/>
            <a:ext cx="514350" cy="1228725"/>
          </a:xfrm>
          <a:prstGeom prst="rect">
            <a:avLst/>
          </a:prstGeom>
        </p:spPr>
      </p:pic>
      <p:sp>
        <p:nvSpPr>
          <p:cNvPr id="17" name="Rectangle 16">
            <a:extLst>
              <a:ext uri="{FF2B5EF4-FFF2-40B4-BE49-F238E27FC236}">
                <a16:creationId xmlns:a16="http://schemas.microsoft.com/office/drawing/2014/main" id="{B3349A77-DCAC-4FCE-AC54-CAAA4ABF981D}"/>
              </a:ext>
              <a:ext uri="{C183D7F6-B498-43B3-948B-1728B52AA6E4}">
                <adec:decorative xmlns:adec="http://schemas.microsoft.com/office/drawing/2017/decorative" val="1"/>
              </a:ext>
            </a:extLst>
          </p:cNvPr>
          <p:cNvSpPr/>
          <p:nvPr/>
        </p:nvSpPr>
        <p:spPr>
          <a:xfrm>
            <a:off x="8226798" y="3695650"/>
            <a:ext cx="3812802" cy="1754326"/>
          </a:xfrm>
          <a:prstGeom prst="rect">
            <a:avLst/>
          </a:prstGeom>
        </p:spPr>
        <p:txBody>
          <a:bodyPr wrap="square">
            <a:spAutoFit/>
          </a:bodyPr>
          <a:lstStyle/>
          <a:p>
            <a:r>
              <a:rPr lang="en-US" b="1" dirty="0"/>
              <a:t>Share of Renters Living in </a:t>
            </a:r>
          </a:p>
          <a:p>
            <a:r>
              <a:rPr lang="en-US" b="1" dirty="0"/>
              <a:t>Pre-1970 Units (Percent)</a:t>
            </a:r>
          </a:p>
          <a:p>
            <a:r>
              <a:rPr lang="en-US" dirty="0"/>
              <a:t>         Under 20</a:t>
            </a:r>
          </a:p>
          <a:p>
            <a:r>
              <a:rPr lang="en-US" dirty="0"/>
              <a:t>         20-34</a:t>
            </a:r>
          </a:p>
          <a:p>
            <a:r>
              <a:rPr lang="en-US" dirty="0"/>
              <a:t>         35-49</a:t>
            </a:r>
          </a:p>
          <a:p>
            <a:r>
              <a:rPr lang="en-US" dirty="0"/>
              <a:t>         50 and Over</a:t>
            </a:r>
          </a:p>
        </p:txBody>
      </p:sp>
    </p:spTree>
    <p:extLst>
      <p:ext uri="{BB962C8B-B14F-4D97-AF65-F5344CB8AC3E}">
        <p14:creationId xmlns:p14="http://schemas.microsoft.com/office/powerpoint/2010/main" val="3353822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29">
            <a:extLst>
              <a:ext uri="{FF2B5EF4-FFF2-40B4-BE49-F238E27FC236}">
                <a16:creationId xmlns:a16="http://schemas.microsoft.com/office/drawing/2014/main" id="{E71979DD-07C3-8F4D-AE42-1C6D72F95028}"/>
              </a:ext>
            </a:extLst>
          </p:cNvPr>
          <p:cNvSpPr>
            <a:spLocks noGrp="1"/>
          </p:cNvSpPr>
          <p:nvPr>
            <p:ph type="title"/>
          </p:nvPr>
        </p:nvSpPr>
        <p:spPr/>
        <p:txBody>
          <a:bodyPr/>
          <a:lstStyle/>
          <a:p>
            <a:r>
              <a:rPr lang="en-US" sz="2400" dirty="0">
                <a:solidFill>
                  <a:srgbClr val="1F3B7A"/>
                </a:solidFill>
              </a:rPr>
              <a:t>Figure 29: Disproportionately Large Shares of Low-Income Households of Color Were Unable to Cover Their Housing Costs in Early 2021</a:t>
            </a:r>
          </a:p>
        </p:txBody>
      </p:sp>
      <p:graphicFrame>
        <p:nvGraphicFramePr>
          <p:cNvPr id="7" name="Figure 29" descr="This figure shows the shares of households who earned less than $25,000 in 2019 who reported being behind on their housing payments in Q1 2021, by race and tenure. Low-income households of color are much more likely to be behind on housing payments than white households, and low-income renters and homeowners in each racial category have similar rates of being behind on housing payments.">
            <a:extLst>
              <a:ext uri="{FF2B5EF4-FFF2-40B4-BE49-F238E27FC236}">
                <a16:creationId xmlns:a16="http://schemas.microsoft.com/office/drawing/2014/main" id="{CE4E5070-5ACB-E346-984F-C4630AF79A7C}"/>
              </a:ext>
            </a:extLst>
          </p:cNvPr>
          <p:cNvGraphicFramePr>
            <a:graphicFrameLocks noGrp="1"/>
          </p:cNvGraphicFramePr>
          <p:nvPr>
            <p:ph type="chart" sz="quarter" idx="11"/>
            <p:extLst>
              <p:ext uri="{D42A27DB-BD31-4B8C-83A1-F6EECF244321}">
                <p14:modId xmlns:p14="http://schemas.microsoft.com/office/powerpoint/2010/main" val="800731803"/>
              </p:ext>
            </p:extLst>
          </p:nvPr>
        </p:nvGraphicFramePr>
        <p:xfrm>
          <a:off x="267855" y="1255378"/>
          <a:ext cx="11566525"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3" name="Figure 29 Notes and Source">
            <a:extLst>
              <a:ext uri="{FF2B5EF4-FFF2-40B4-BE49-F238E27FC236}">
                <a16:creationId xmlns:a16="http://schemas.microsoft.com/office/drawing/2014/main" id="{9667FD93-BBBE-8B45-B0C4-3933E9D21B52}"/>
              </a:ext>
            </a:extLst>
          </p:cNvPr>
          <p:cNvSpPr>
            <a:spLocks noGrp="1"/>
          </p:cNvSpPr>
          <p:nvPr>
            <p:ph type="body" sz="quarter" idx="10"/>
          </p:nvPr>
        </p:nvSpPr>
        <p:spPr>
          <a:xfrm>
            <a:off x="267855" y="5854148"/>
            <a:ext cx="10742349" cy="665321"/>
          </a:xfrm>
        </p:spPr>
        <p:txBody>
          <a:bodyPr/>
          <a:lstStyle/>
          <a:p>
            <a:r>
              <a:rPr lang="en-US" dirty="0"/>
              <a:t>Notes: Low-income households earned less than $25,000 in 2019. Black, white, and Asian households are non-Hispanic. Hispanic households may be of any race.</a:t>
            </a:r>
          </a:p>
          <a:p>
            <a:r>
              <a:rPr lang="en-US" dirty="0"/>
              <a:t>Source: JCHS tabulations of US Census Bureau, Household Pulse Surveys, January–March 2021.</a:t>
            </a:r>
          </a:p>
        </p:txBody>
      </p:sp>
    </p:spTree>
    <p:extLst>
      <p:ext uri="{BB962C8B-B14F-4D97-AF65-F5344CB8AC3E}">
        <p14:creationId xmlns:p14="http://schemas.microsoft.com/office/powerpoint/2010/main" val="135263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3">
            <a:extLst>
              <a:ext uri="{FF2B5EF4-FFF2-40B4-BE49-F238E27FC236}">
                <a16:creationId xmlns:a16="http://schemas.microsoft.com/office/drawing/2014/main" id="{FD782932-0D29-480F-8869-FEFE38656211}"/>
              </a:ext>
            </a:extLst>
          </p:cNvPr>
          <p:cNvSpPr>
            <a:spLocks noGrp="1"/>
          </p:cNvSpPr>
          <p:nvPr>
            <p:ph type="title"/>
          </p:nvPr>
        </p:nvSpPr>
        <p:spPr/>
        <p:txBody>
          <a:bodyPr/>
          <a:lstStyle/>
          <a:p>
            <a:r>
              <a:rPr lang="en-US" dirty="0">
                <a:solidFill>
                  <a:srgbClr val="1F3B7A"/>
                </a:solidFill>
              </a:rPr>
              <a:t>Figure 3: Following a Dip Early in the Pandemic, Rents for High-Quality Apartments Are Again on the Rise</a:t>
            </a:r>
          </a:p>
        </p:txBody>
      </p:sp>
      <p:pic>
        <p:nvPicPr>
          <p:cNvPr id="7" name="Figure 3" descr="The figure shows the annual change in nominal rents from the first quarter of 2008 through the first quarter of 2021, nationally and by apartment quality level. Rents in apartment units declined annually in the second, third, and fourth quarters of 2020, with especially sharp declines for higher-quality apartments. By the first quarter of 2021, rents were on the rise in all apartment types, at 1.8 percent in lower-quality apartments, 3.0 percent in mid-quality units, and 0.8 percent in high quality units.">
            <a:extLst>
              <a:ext uri="{FF2B5EF4-FFF2-40B4-BE49-F238E27FC236}">
                <a16:creationId xmlns:a16="http://schemas.microsoft.com/office/drawing/2014/main" id="{FF39EBD7-BEBE-478B-99C6-13E8686D8933}"/>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443" y="1375392"/>
            <a:ext cx="11565114" cy="4206605"/>
          </a:xfrm>
          <a:prstGeom prst="rect">
            <a:avLst/>
          </a:prstGeom>
        </p:spPr>
      </p:pic>
      <p:sp>
        <p:nvSpPr>
          <p:cNvPr id="4" name="Figure 3 Note and Source">
            <a:extLst>
              <a:ext uri="{FF2B5EF4-FFF2-40B4-BE49-F238E27FC236}">
                <a16:creationId xmlns:a16="http://schemas.microsoft.com/office/drawing/2014/main" id="{2017B3B5-3652-410D-B6B8-B06D8D84ECE4}"/>
              </a:ext>
            </a:extLst>
          </p:cNvPr>
          <p:cNvSpPr>
            <a:spLocks noGrp="1"/>
          </p:cNvSpPr>
          <p:nvPr>
            <p:ph type="body" sz="quarter" idx="10"/>
          </p:nvPr>
        </p:nvSpPr>
        <p:spPr/>
        <p:txBody>
          <a:bodyPr/>
          <a:lstStyle/>
          <a:p>
            <a:r>
              <a:rPr lang="en-US" dirty="0"/>
              <a:t>Note: Apartment quality is based on the CoStar Building Rating System for professionally managed market-rate apartments in buildings with five or more units.</a:t>
            </a:r>
          </a:p>
          <a:p>
            <a:r>
              <a:rPr lang="en-US" dirty="0"/>
              <a:t>Source: JCHS tabulations of CoStar data.</a:t>
            </a:r>
          </a:p>
        </p:txBody>
      </p:sp>
    </p:spTree>
    <p:extLst>
      <p:ext uri="{BB962C8B-B14F-4D97-AF65-F5344CB8AC3E}">
        <p14:creationId xmlns:p14="http://schemas.microsoft.com/office/powerpoint/2010/main" val="2500166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30">
            <a:extLst>
              <a:ext uri="{FF2B5EF4-FFF2-40B4-BE49-F238E27FC236}">
                <a16:creationId xmlns:a16="http://schemas.microsoft.com/office/drawing/2014/main" id="{13C10D22-6E0D-4745-AFEA-FE7DB6FA413E}"/>
              </a:ext>
            </a:extLst>
          </p:cNvPr>
          <p:cNvSpPr>
            <a:spLocks noGrp="1"/>
          </p:cNvSpPr>
          <p:nvPr>
            <p:ph type="title"/>
          </p:nvPr>
        </p:nvSpPr>
        <p:spPr/>
        <p:txBody>
          <a:bodyPr/>
          <a:lstStyle/>
          <a:p>
            <a:r>
              <a:rPr lang="en-US" sz="2800" dirty="0">
                <a:solidFill>
                  <a:srgbClr val="1F3B7A"/>
                </a:solidFill>
              </a:rPr>
              <a:t>Figure 30: Most Low-Income Households Spent Their Economic Impact Payments on Essentials Like Food, Utilities, and Housing</a:t>
            </a:r>
          </a:p>
        </p:txBody>
      </p:sp>
      <p:graphicFrame>
        <p:nvGraphicFramePr>
          <p:cNvPr id="9" name="Figure 30" descr="This figure shows the primary ways that households spent their economic impact payments in Q1 2021, broken down by low-income households (who earned less than $25,000 in 2019) and all other households (who earned $25,000 or more in 2019). It shows that food, utilities, and housing payments were the most common choices of spending for all households, and that higher shares of low-income households reported spending in those categories compared to all other households.">
            <a:extLst>
              <a:ext uri="{FF2B5EF4-FFF2-40B4-BE49-F238E27FC236}">
                <a16:creationId xmlns:a16="http://schemas.microsoft.com/office/drawing/2014/main" id="{649C3FDE-5F29-E043-80BC-A1252B5AD763}"/>
              </a:ext>
            </a:extLst>
          </p:cNvPr>
          <p:cNvGraphicFramePr>
            <a:graphicFrameLocks noGrp="1"/>
          </p:cNvGraphicFramePr>
          <p:nvPr>
            <p:ph idx="1"/>
            <p:extLst>
              <p:ext uri="{D42A27DB-BD31-4B8C-83A1-F6EECF244321}">
                <p14:modId xmlns:p14="http://schemas.microsoft.com/office/powerpoint/2010/main" val="768642958"/>
              </p:ext>
            </p:extLst>
          </p:nvPr>
        </p:nvGraphicFramePr>
        <p:xfrm>
          <a:off x="267855" y="1488558"/>
          <a:ext cx="11240654" cy="4362274"/>
        </p:xfrm>
        <a:graphic>
          <a:graphicData uri="http://schemas.openxmlformats.org/drawingml/2006/chart">
            <c:chart xmlns:c="http://schemas.openxmlformats.org/drawingml/2006/chart" xmlns:r="http://schemas.openxmlformats.org/officeDocument/2006/relationships" r:id="rId3"/>
          </a:graphicData>
        </a:graphic>
      </p:graphicFrame>
      <p:sp>
        <p:nvSpPr>
          <p:cNvPr id="4" name="Figure 30 Notes and Source">
            <a:extLst>
              <a:ext uri="{FF2B5EF4-FFF2-40B4-BE49-F238E27FC236}">
                <a16:creationId xmlns:a16="http://schemas.microsoft.com/office/drawing/2014/main" id="{4F336D8F-8EDD-9D48-8AF7-C983483200BD}"/>
              </a:ext>
            </a:extLst>
          </p:cNvPr>
          <p:cNvSpPr>
            <a:spLocks noGrp="1"/>
          </p:cNvSpPr>
          <p:nvPr>
            <p:ph type="body" sz="quarter" idx="10"/>
          </p:nvPr>
        </p:nvSpPr>
        <p:spPr>
          <a:xfrm>
            <a:off x="267855" y="5850832"/>
            <a:ext cx="11383818" cy="533511"/>
          </a:xfrm>
        </p:spPr>
        <p:txBody>
          <a:bodyPr/>
          <a:lstStyle/>
          <a:p>
            <a:r>
              <a:rPr lang="en-US" dirty="0"/>
              <a:t>Notes: Low-income households earned less than $25,000 in 2019. Data only include households that received an economic impact payment during the seven days prior to the survey. Responses are not mutually exclusive. Debt includes credit card debt, student loans, and other liabilities.</a:t>
            </a:r>
          </a:p>
          <a:p>
            <a:r>
              <a:rPr lang="en-US" dirty="0"/>
              <a:t>Source: JCHS tabulations of US Census Bureau, Household Pulse Surveys, January–March 2021.</a:t>
            </a:r>
          </a:p>
        </p:txBody>
      </p:sp>
    </p:spTree>
    <p:extLst>
      <p:ext uri="{BB962C8B-B14F-4D97-AF65-F5344CB8AC3E}">
        <p14:creationId xmlns:p14="http://schemas.microsoft.com/office/powerpoint/2010/main" val="2797096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31">
            <a:extLst>
              <a:ext uri="{FF2B5EF4-FFF2-40B4-BE49-F238E27FC236}">
                <a16:creationId xmlns:a16="http://schemas.microsoft.com/office/drawing/2014/main" id="{E71979DD-07C3-8F4D-AE42-1C6D72F95028}"/>
              </a:ext>
            </a:extLst>
          </p:cNvPr>
          <p:cNvSpPr>
            <a:spLocks noGrp="1"/>
          </p:cNvSpPr>
          <p:nvPr>
            <p:ph type="title"/>
          </p:nvPr>
        </p:nvSpPr>
        <p:spPr>
          <a:xfrm>
            <a:off x="357187" y="0"/>
            <a:ext cx="11566525" cy="1357187"/>
          </a:xfrm>
        </p:spPr>
        <p:txBody>
          <a:bodyPr/>
          <a:lstStyle/>
          <a:p>
            <a:r>
              <a:rPr lang="en-US" dirty="0">
                <a:solidFill>
                  <a:srgbClr val="1F3B7A"/>
                </a:solidFill>
              </a:rPr>
              <a:t>Figure 31: A Large Majority of Low-Income Renters Were Severely Cost Burdened Even Before the Pandemic</a:t>
            </a:r>
          </a:p>
        </p:txBody>
      </p:sp>
      <p:graphicFrame>
        <p:nvGraphicFramePr>
          <p:cNvPr id="5" name="Figure 31" descr="This figure shows moderate and severe cost burdens in 2019 by income and tenure. It shows that most low-income renters and homeowners were severely cost burdened before the pandemic, and that cost burden shares decreased with income but always remained higher for renters than for homeowners.">
            <a:extLst>
              <a:ext uri="{FF2B5EF4-FFF2-40B4-BE49-F238E27FC236}">
                <a16:creationId xmlns:a16="http://schemas.microsoft.com/office/drawing/2014/main" id="{0B3EB892-953F-614F-AC9D-F720FE27A921}"/>
              </a:ext>
            </a:extLst>
          </p:cNvPr>
          <p:cNvGraphicFramePr>
            <a:graphicFrameLocks noGrp="1"/>
          </p:cNvGraphicFramePr>
          <p:nvPr>
            <p:ph type="chart" sz="quarter" idx="11"/>
            <p:extLst>
              <p:ext uri="{D42A27DB-BD31-4B8C-83A1-F6EECF244321}">
                <p14:modId xmlns:p14="http://schemas.microsoft.com/office/powerpoint/2010/main" val="1475882233"/>
              </p:ext>
            </p:extLst>
          </p:nvPr>
        </p:nvGraphicFramePr>
        <p:xfrm>
          <a:off x="268288" y="1285786"/>
          <a:ext cx="11566525"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3" name="Figure 31 Notes and Source">
            <a:extLst>
              <a:ext uri="{FF2B5EF4-FFF2-40B4-BE49-F238E27FC236}">
                <a16:creationId xmlns:a16="http://schemas.microsoft.com/office/drawing/2014/main" id="{9667FD93-BBBE-8B45-B0C4-3933E9D21B52}"/>
              </a:ext>
            </a:extLst>
          </p:cNvPr>
          <p:cNvSpPr>
            <a:spLocks noGrp="1"/>
          </p:cNvSpPr>
          <p:nvPr>
            <p:ph type="body" sz="quarter" idx="10"/>
          </p:nvPr>
        </p:nvSpPr>
        <p:spPr/>
        <p:txBody>
          <a:bodyPr/>
          <a:lstStyle/>
          <a:p>
            <a:r>
              <a:rPr lang="en-US" dirty="0"/>
              <a:t>Notes: Cost-burdened (severely cost-burdened) households pay more than 30% (more than 50%) of income for housing. Households with zero or negative income are assumed to have burdens, while households paying no cash rent are assumed to be without burdens.</a:t>
            </a:r>
          </a:p>
          <a:p>
            <a:r>
              <a:rPr lang="en-US" dirty="0"/>
              <a:t>Source: JCHS tabulations of US Census Bureau, 2019 American Community Survey 1-Year Estimates.</a:t>
            </a:r>
            <a:endParaRPr lang="en-US" b="1" dirty="0"/>
          </a:p>
        </p:txBody>
      </p:sp>
    </p:spTree>
    <p:extLst>
      <p:ext uri="{BB962C8B-B14F-4D97-AF65-F5344CB8AC3E}">
        <p14:creationId xmlns:p14="http://schemas.microsoft.com/office/powerpoint/2010/main" val="3827123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32">
            <a:extLst>
              <a:ext uri="{FF2B5EF4-FFF2-40B4-BE49-F238E27FC236}">
                <a16:creationId xmlns:a16="http://schemas.microsoft.com/office/drawing/2014/main" id="{0296793C-5AF3-4B79-A6F0-25CFA8756BC1}"/>
              </a:ext>
            </a:extLst>
          </p:cNvPr>
          <p:cNvSpPr>
            <a:spLocks noGrp="1"/>
          </p:cNvSpPr>
          <p:nvPr>
            <p:ph type="title"/>
          </p:nvPr>
        </p:nvSpPr>
        <p:spPr/>
        <p:txBody>
          <a:bodyPr/>
          <a:lstStyle/>
          <a:p>
            <a:r>
              <a:rPr lang="en-US" sz="2800" dirty="0">
                <a:solidFill>
                  <a:srgbClr val="1F3B7A"/>
                </a:solidFill>
              </a:rPr>
              <a:t>Figure 32: The Number of People Experiencing Unsheltered Homelessness Climbed Again in 2020</a:t>
            </a:r>
          </a:p>
        </p:txBody>
      </p:sp>
      <p:graphicFrame>
        <p:nvGraphicFramePr>
          <p:cNvPr id="7" name="Figure 32" descr="This figure shows the number of people experiencing unsheltered homelessness, broken down by those experiencing homelessness as individuals and those experiencing homelessness as part of a family with children. It shows that there has been an upward trend in the overall number of people experiencing unsheltered homelessness in recent years, driven by an increase in individuals.">
            <a:extLst>
              <a:ext uri="{FF2B5EF4-FFF2-40B4-BE49-F238E27FC236}">
                <a16:creationId xmlns:a16="http://schemas.microsoft.com/office/drawing/2014/main" id="{DBBE2806-A8C2-4823-A7EB-1E2206FDDA3A}"/>
              </a:ext>
            </a:extLst>
          </p:cNvPr>
          <p:cNvGraphicFramePr>
            <a:graphicFrameLocks noGrp="1"/>
          </p:cNvGraphicFramePr>
          <p:nvPr>
            <p:ph type="chart" sz="quarter" idx="11"/>
            <p:extLst>
              <p:ext uri="{D42A27DB-BD31-4B8C-83A1-F6EECF244321}">
                <p14:modId xmlns:p14="http://schemas.microsoft.com/office/powerpoint/2010/main" val="2531025116"/>
              </p:ext>
            </p:extLst>
          </p:nvPr>
        </p:nvGraphicFramePr>
        <p:xfrm>
          <a:off x="268209" y="1272144"/>
          <a:ext cx="11566525"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3" name="Figure 32 Notes and Source">
            <a:extLst>
              <a:ext uri="{FF2B5EF4-FFF2-40B4-BE49-F238E27FC236}">
                <a16:creationId xmlns:a16="http://schemas.microsoft.com/office/drawing/2014/main" id="{C66D0813-3497-4792-9098-32AEA3263474}"/>
              </a:ext>
            </a:extLst>
          </p:cNvPr>
          <p:cNvSpPr>
            <a:spLocks noGrp="1"/>
          </p:cNvSpPr>
          <p:nvPr>
            <p:ph type="body" sz="quarter" idx="10"/>
          </p:nvPr>
        </p:nvSpPr>
        <p:spPr>
          <a:xfrm>
            <a:off x="267855" y="5722938"/>
            <a:ext cx="10742349" cy="738407"/>
          </a:xfrm>
        </p:spPr>
        <p:txBody>
          <a:bodyPr/>
          <a:lstStyle/>
          <a:p>
            <a:r>
              <a:rPr lang="en-US" dirty="0"/>
              <a:t>Notes: Data are point-in-time estimates for late January in each year. People experiencing unsheltered homelessness are defined as sleeping in places not ordinarily used or meant for sleeping, including streets, parks, and vehicles. People in families with children are defined as members of a household with at least one adult and one child experiencing homelessness.</a:t>
            </a:r>
          </a:p>
          <a:p>
            <a:r>
              <a:rPr lang="en-US" dirty="0"/>
              <a:t>Source: JCHS tabulations of US Department of Housing and Urban Development, Annual Homeless Assessment Report Point-in-Time Estimates.</a:t>
            </a:r>
          </a:p>
        </p:txBody>
      </p:sp>
    </p:spTree>
    <p:extLst>
      <p:ext uri="{BB962C8B-B14F-4D97-AF65-F5344CB8AC3E}">
        <p14:creationId xmlns:p14="http://schemas.microsoft.com/office/powerpoint/2010/main" val="226365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33">
            <a:extLst>
              <a:ext uri="{FF2B5EF4-FFF2-40B4-BE49-F238E27FC236}">
                <a16:creationId xmlns:a16="http://schemas.microsoft.com/office/drawing/2014/main" id="{E71979DD-07C3-8F4D-AE42-1C6D72F95028}"/>
              </a:ext>
            </a:extLst>
          </p:cNvPr>
          <p:cNvSpPr>
            <a:spLocks noGrp="1"/>
          </p:cNvSpPr>
          <p:nvPr>
            <p:ph type="title"/>
          </p:nvPr>
        </p:nvSpPr>
        <p:spPr/>
        <p:txBody>
          <a:bodyPr/>
          <a:lstStyle/>
          <a:p>
            <a:r>
              <a:rPr lang="en-US" sz="2800" dirty="0">
                <a:solidFill>
                  <a:srgbClr val="1F3B7A"/>
                </a:solidFill>
              </a:rPr>
              <a:t>Figure 33: Households Behind on Rent or Mortgage Payments Often Face Other Hardships as Well</a:t>
            </a:r>
          </a:p>
        </p:txBody>
      </p:sp>
      <p:graphicFrame>
        <p:nvGraphicFramePr>
          <p:cNvPr id="8" name="Figure 33" descr="This table shows the shares of households who reported experiencing six different hardships in Q1 2021, broken down by housing payment status (whether caught up on housing payments or not). It shows that for all six hardships, higher shares of households who were behind on payments reported experiencing that hardship compared to shares of households who were up to date on their housing payments.">
            <a:extLst>
              <a:ext uri="{FF2B5EF4-FFF2-40B4-BE49-F238E27FC236}">
                <a16:creationId xmlns:a16="http://schemas.microsoft.com/office/drawing/2014/main" id="{14911011-9895-C641-9AAF-445551434883}"/>
              </a:ext>
            </a:extLst>
          </p:cNvPr>
          <p:cNvGraphicFramePr>
            <a:graphicFrameLocks noGrp="1"/>
          </p:cNvGraphicFramePr>
          <p:nvPr>
            <p:extLst>
              <p:ext uri="{D42A27DB-BD31-4B8C-83A1-F6EECF244321}">
                <p14:modId xmlns:p14="http://schemas.microsoft.com/office/powerpoint/2010/main" val="2279083601"/>
              </p:ext>
            </p:extLst>
          </p:nvPr>
        </p:nvGraphicFramePr>
        <p:xfrm>
          <a:off x="355600" y="1779638"/>
          <a:ext cx="11479134" cy="3877371"/>
        </p:xfrm>
        <a:graphic>
          <a:graphicData uri="http://schemas.openxmlformats.org/drawingml/2006/table">
            <a:tbl>
              <a:tblPr firstRow="1" bandRow="1">
                <a:tableStyleId>{5C22544A-7EE6-4342-B048-85BDC9FD1C3A}</a:tableStyleId>
              </a:tblPr>
              <a:tblGrid>
                <a:gridCol w="4733235">
                  <a:extLst>
                    <a:ext uri="{9D8B030D-6E8A-4147-A177-3AD203B41FA5}">
                      <a16:colId xmlns:a16="http://schemas.microsoft.com/office/drawing/2014/main" val="2297798634"/>
                    </a:ext>
                  </a:extLst>
                </a:gridCol>
                <a:gridCol w="3409122">
                  <a:extLst>
                    <a:ext uri="{9D8B030D-6E8A-4147-A177-3AD203B41FA5}">
                      <a16:colId xmlns:a16="http://schemas.microsoft.com/office/drawing/2014/main" val="3990721548"/>
                    </a:ext>
                  </a:extLst>
                </a:gridCol>
                <a:gridCol w="3336777">
                  <a:extLst>
                    <a:ext uri="{9D8B030D-6E8A-4147-A177-3AD203B41FA5}">
                      <a16:colId xmlns:a16="http://schemas.microsoft.com/office/drawing/2014/main" val="4186240688"/>
                    </a:ext>
                  </a:extLst>
                </a:gridCol>
              </a:tblGrid>
              <a:tr h="494382">
                <a:tc>
                  <a:txBody>
                    <a:bodyPr/>
                    <a:lstStyle/>
                    <a:p>
                      <a:pPr algn="ctr"/>
                      <a:r>
                        <a:rPr lang="en-US" dirty="0"/>
                        <a:t>Hardship</a:t>
                      </a:r>
                      <a:endParaRPr lang="en-US" dirty="0">
                        <a:latin typeface="+mn-lt"/>
                      </a:endParaRPr>
                    </a:p>
                  </a:txBody>
                  <a:tcPr anchor="ctr">
                    <a:solidFill>
                      <a:srgbClr val="1F3B7A"/>
                    </a:solidFill>
                  </a:tcPr>
                </a:tc>
                <a:tc>
                  <a:txBody>
                    <a:bodyPr/>
                    <a:lstStyle/>
                    <a:p>
                      <a:pPr algn="ctr"/>
                      <a:r>
                        <a:rPr lang="en-US" dirty="0"/>
                        <a:t>Behind on Payments</a:t>
                      </a:r>
                      <a:endParaRPr lang="en-US" dirty="0">
                        <a:latin typeface="+mn-lt"/>
                      </a:endParaRPr>
                    </a:p>
                  </a:txBody>
                  <a:tcPr anchor="ctr">
                    <a:solidFill>
                      <a:srgbClr val="1F3B7A"/>
                    </a:solidFill>
                  </a:tcPr>
                </a:tc>
                <a:tc>
                  <a:txBody>
                    <a:bodyPr/>
                    <a:lstStyle/>
                    <a:p>
                      <a:pPr algn="ctr"/>
                      <a:r>
                        <a:rPr lang="en-US" dirty="0"/>
                        <a:t>Up-to-Date on Payments</a:t>
                      </a:r>
                      <a:endParaRPr lang="en-US" dirty="0">
                        <a:latin typeface="+mn-lt"/>
                      </a:endParaRPr>
                    </a:p>
                  </a:txBody>
                  <a:tcPr anchor="ctr">
                    <a:solidFill>
                      <a:srgbClr val="1F3B7A"/>
                    </a:solidFill>
                  </a:tcPr>
                </a:tc>
                <a:extLst>
                  <a:ext uri="{0D108BD9-81ED-4DB2-BD59-A6C34878D82A}">
                    <a16:rowId xmlns:a16="http://schemas.microsoft.com/office/drawing/2014/main" val="2634306317"/>
                  </a:ext>
                </a:extLst>
              </a:tr>
              <a:tr h="633281">
                <a:tc>
                  <a:txBody>
                    <a:bodyPr/>
                    <a:lstStyle/>
                    <a:p>
                      <a:r>
                        <a:rPr lang="en-US" dirty="0"/>
                        <a:t>Difficulty Paying Expenses in the Past Week</a:t>
                      </a:r>
                      <a:endParaRPr lang="en-US" dirty="0">
                        <a:solidFill>
                          <a:schemeClr val="tx1">
                            <a:lumMod val="50000"/>
                          </a:schemeClr>
                        </a:solidFill>
                        <a:latin typeface="+mn-lt"/>
                      </a:endParaRPr>
                    </a:p>
                  </a:txBody>
                  <a:tcPr anchor="ctr"/>
                </a:tc>
                <a:tc>
                  <a:txBody>
                    <a:bodyPr/>
                    <a:lstStyle/>
                    <a:p>
                      <a:pPr algn="ctr" fontAlgn="b"/>
                      <a:r>
                        <a:rPr lang="en-US" sz="2000" u="none" strike="noStrike">
                          <a:effectLst/>
                        </a:rPr>
                        <a:t>77</a:t>
                      </a:r>
                      <a:endParaRPr lang="en-US" sz="2000" b="0" i="0" u="none" strike="noStrike">
                        <a:solidFill>
                          <a:schemeClr val="tx1">
                            <a:lumMod val="50000"/>
                          </a:schemeClr>
                        </a:solidFill>
                        <a:effectLst/>
                        <a:latin typeface="+mn-lt"/>
                      </a:endParaRPr>
                    </a:p>
                  </a:txBody>
                  <a:tcPr marL="0" marR="0" marT="0" marB="0" anchor="ctr"/>
                </a:tc>
                <a:tc>
                  <a:txBody>
                    <a:bodyPr/>
                    <a:lstStyle/>
                    <a:p>
                      <a:pPr algn="ctr" fontAlgn="b"/>
                      <a:r>
                        <a:rPr lang="en-US" sz="2000" u="none" strike="noStrike" dirty="0">
                          <a:effectLst/>
                        </a:rPr>
                        <a:t>29</a:t>
                      </a:r>
                      <a:endParaRPr lang="en-US" sz="2000" b="0" i="0" u="none" strike="noStrike" dirty="0">
                        <a:solidFill>
                          <a:schemeClr val="tx1">
                            <a:lumMod val="50000"/>
                          </a:schemeClr>
                        </a:solidFill>
                        <a:effectLst/>
                        <a:latin typeface="+mn-lt"/>
                      </a:endParaRPr>
                    </a:p>
                  </a:txBody>
                  <a:tcPr marL="0" marR="0" marT="0" marB="0" anchor="ctr"/>
                </a:tc>
                <a:extLst>
                  <a:ext uri="{0D108BD9-81ED-4DB2-BD59-A6C34878D82A}">
                    <a16:rowId xmlns:a16="http://schemas.microsoft.com/office/drawing/2014/main" val="1505590296"/>
                  </a:ext>
                </a:extLst>
              </a:tr>
              <a:tr h="494382">
                <a:tc>
                  <a:txBody>
                    <a:bodyPr/>
                    <a:lstStyle/>
                    <a:p>
                      <a:r>
                        <a:rPr lang="en-US"/>
                        <a:t>Symptoms of Depression or Anxiety</a:t>
                      </a:r>
                      <a:endParaRPr lang="en-US">
                        <a:solidFill>
                          <a:schemeClr val="tx1">
                            <a:lumMod val="50000"/>
                          </a:schemeClr>
                        </a:solidFill>
                        <a:latin typeface="+mn-lt"/>
                      </a:endParaRPr>
                    </a:p>
                  </a:txBody>
                  <a:tcPr anchor="ctr"/>
                </a:tc>
                <a:tc>
                  <a:txBody>
                    <a:bodyPr/>
                    <a:lstStyle/>
                    <a:p>
                      <a:pPr algn="ctr" fontAlgn="b"/>
                      <a:r>
                        <a:rPr lang="en-US" sz="2000" u="none" strike="noStrike">
                          <a:effectLst/>
                        </a:rPr>
                        <a:t>60</a:t>
                      </a:r>
                      <a:endParaRPr lang="en-US" sz="2000" b="0" i="0" u="none" strike="noStrike">
                        <a:solidFill>
                          <a:schemeClr val="tx1">
                            <a:lumMod val="50000"/>
                          </a:schemeClr>
                        </a:solidFill>
                        <a:effectLst/>
                        <a:latin typeface="+mn-lt"/>
                      </a:endParaRPr>
                    </a:p>
                  </a:txBody>
                  <a:tcPr marL="0" marR="0" marT="0" marB="0" anchor="ctr"/>
                </a:tc>
                <a:tc>
                  <a:txBody>
                    <a:bodyPr/>
                    <a:lstStyle/>
                    <a:p>
                      <a:pPr algn="ctr" fontAlgn="b"/>
                      <a:r>
                        <a:rPr lang="en-US" sz="2000" u="none" strike="noStrike">
                          <a:effectLst/>
                        </a:rPr>
                        <a:t>38</a:t>
                      </a:r>
                      <a:endParaRPr lang="en-US" sz="2000" b="0" i="0" u="none" strike="noStrike">
                        <a:solidFill>
                          <a:schemeClr val="tx1">
                            <a:lumMod val="50000"/>
                          </a:schemeClr>
                        </a:solidFill>
                        <a:effectLst/>
                        <a:latin typeface="+mn-lt"/>
                      </a:endParaRPr>
                    </a:p>
                  </a:txBody>
                  <a:tcPr marL="0" marR="0" marT="0" marB="0" anchor="ctr"/>
                </a:tc>
                <a:extLst>
                  <a:ext uri="{0D108BD9-81ED-4DB2-BD59-A6C34878D82A}">
                    <a16:rowId xmlns:a16="http://schemas.microsoft.com/office/drawing/2014/main" val="2555118450"/>
                  </a:ext>
                </a:extLst>
              </a:tr>
              <a:tr h="633281">
                <a:tc>
                  <a:txBody>
                    <a:bodyPr/>
                    <a:lstStyle/>
                    <a:p>
                      <a:r>
                        <a:rPr lang="en-US"/>
                        <a:t>Moderate or Severe Food Insufficiency</a:t>
                      </a:r>
                      <a:endParaRPr lang="en-US">
                        <a:solidFill>
                          <a:schemeClr val="tx1">
                            <a:lumMod val="50000"/>
                          </a:schemeClr>
                        </a:solidFill>
                        <a:latin typeface="+mn-lt"/>
                      </a:endParaRPr>
                    </a:p>
                  </a:txBody>
                  <a:tcPr anchor="ctr"/>
                </a:tc>
                <a:tc>
                  <a:txBody>
                    <a:bodyPr/>
                    <a:lstStyle/>
                    <a:p>
                      <a:pPr algn="ctr" fontAlgn="b"/>
                      <a:r>
                        <a:rPr lang="en-US" sz="2000" u="none" strike="noStrike">
                          <a:effectLst/>
                        </a:rPr>
                        <a:t>37</a:t>
                      </a:r>
                      <a:endParaRPr lang="en-US" sz="2000" b="0" i="0" u="none" strike="noStrike">
                        <a:solidFill>
                          <a:schemeClr val="tx1">
                            <a:lumMod val="50000"/>
                          </a:schemeClr>
                        </a:solidFill>
                        <a:effectLst/>
                        <a:latin typeface="+mn-lt"/>
                      </a:endParaRPr>
                    </a:p>
                  </a:txBody>
                  <a:tcPr marL="0" marR="0" marT="0" marB="0" anchor="ctr"/>
                </a:tc>
                <a:tc>
                  <a:txBody>
                    <a:bodyPr/>
                    <a:lstStyle/>
                    <a:p>
                      <a:pPr algn="ctr" fontAlgn="b"/>
                      <a:r>
                        <a:rPr lang="en-US" sz="2000" u="none" strike="noStrike">
                          <a:effectLst/>
                        </a:rPr>
                        <a:t>8</a:t>
                      </a:r>
                      <a:endParaRPr lang="en-US" sz="2000" b="0" i="0" u="none" strike="noStrike">
                        <a:solidFill>
                          <a:schemeClr val="tx1">
                            <a:lumMod val="50000"/>
                          </a:schemeClr>
                        </a:solidFill>
                        <a:effectLst/>
                        <a:latin typeface="+mn-lt"/>
                      </a:endParaRPr>
                    </a:p>
                  </a:txBody>
                  <a:tcPr marL="0" marR="0" marT="0" marB="0" anchor="ctr"/>
                </a:tc>
                <a:extLst>
                  <a:ext uri="{0D108BD9-81ED-4DB2-BD59-A6C34878D82A}">
                    <a16:rowId xmlns:a16="http://schemas.microsoft.com/office/drawing/2014/main" val="1603836325"/>
                  </a:ext>
                </a:extLst>
              </a:tr>
              <a:tr h="494382">
                <a:tc>
                  <a:txBody>
                    <a:bodyPr/>
                    <a:lstStyle/>
                    <a:p>
                      <a:r>
                        <a:rPr lang="en-US"/>
                        <a:t>Fair or Poor Health</a:t>
                      </a:r>
                      <a:endParaRPr lang="en-US">
                        <a:solidFill>
                          <a:schemeClr val="tx1">
                            <a:lumMod val="50000"/>
                          </a:schemeClr>
                        </a:solidFill>
                        <a:latin typeface="+mn-lt"/>
                      </a:endParaRPr>
                    </a:p>
                  </a:txBody>
                  <a:tcPr anchor="ctr"/>
                </a:tc>
                <a:tc>
                  <a:txBody>
                    <a:bodyPr/>
                    <a:lstStyle/>
                    <a:p>
                      <a:pPr algn="ctr" fontAlgn="b"/>
                      <a:r>
                        <a:rPr lang="en-US" sz="2000" u="none" strike="noStrike">
                          <a:effectLst/>
                        </a:rPr>
                        <a:t>35</a:t>
                      </a:r>
                      <a:endParaRPr lang="en-US" sz="2000" b="0" i="0" u="none" strike="noStrike">
                        <a:solidFill>
                          <a:schemeClr val="tx1">
                            <a:lumMod val="50000"/>
                          </a:schemeClr>
                        </a:solidFill>
                        <a:effectLst/>
                        <a:latin typeface="+mn-lt"/>
                      </a:endParaRPr>
                    </a:p>
                  </a:txBody>
                  <a:tcPr marL="0" marR="0" marT="0" marB="0" anchor="ctr"/>
                </a:tc>
                <a:tc>
                  <a:txBody>
                    <a:bodyPr/>
                    <a:lstStyle/>
                    <a:p>
                      <a:pPr algn="ctr" fontAlgn="b"/>
                      <a:r>
                        <a:rPr lang="en-US" sz="2000" u="none" strike="noStrike">
                          <a:effectLst/>
                        </a:rPr>
                        <a:t>19</a:t>
                      </a:r>
                      <a:endParaRPr lang="en-US" sz="2000" b="0" i="0" u="none" strike="noStrike">
                        <a:solidFill>
                          <a:schemeClr val="tx1">
                            <a:lumMod val="50000"/>
                          </a:schemeClr>
                        </a:solidFill>
                        <a:effectLst/>
                        <a:latin typeface="+mn-lt"/>
                      </a:endParaRPr>
                    </a:p>
                  </a:txBody>
                  <a:tcPr marL="0" marR="0" marT="0" marB="0" anchor="ctr"/>
                </a:tc>
                <a:extLst>
                  <a:ext uri="{0D108BD9-81ED-4DB2-BD59-A6C34878D82A}">
                    <a16:rowId xmlns:a16="http://schemas.microsoft.com/office/drawing/2014/main" val="4203169914"/>
                  </a:ext>
                </a:extLst>
              </a:tr>
              <a:tr h="633281">
                <a:tc>
                  <a:txBody>
                    <a:bodyPr/>
                    <a:lstStyle/>
                    <a:p>
                      <a:r>
                        <a:rPr lang="en-US"/>
                        <a:t>No Work in Past Week Due to COVID</a:t>
                      </a:r>
                      <a:endParaRPr lang="en-US">
                        <a:solidFill>
                          <a:schemeClr val="tx1">
                            <a:lumMod val="50000"/>
                          </a:schemeClr>
                        </a:solidFill>
                        <a:latin typeface="+mn-lt"/>
                      </a:endParaRPr>
                    </a:p>
                  </a:txBody>
                  <a:tcPr anchor="ctr"/>
                </a:tc>
                <a:tc>
                  <a:txBody>
                    <a:bodyPr/>
                    <a:lstStyle/>
                    <a:p>
                      <a:pPr algn="ctr" fontAlgn="b"/>
                      <a:r>
                        <a:rPr lang="en-US" sz="2000" u="none" strike="noStrike">
                          <a:effectLst/>
                        </a:rPr>
                        <a:t>24</a:t>
                      </a:r>
                      <a:endParaRPr lang="en-US" sz="2000" b="0" i="0" u="none" strike="noStrike">
                        <a:solidFill>
                          <a:schemeClr val="tx1">
                            <a:lumMod val="50000"/>
                          </a:schemeClr>
                        </a:solidFill>
                        <a:effectLst/>
                        <a:latin typeface="+mn-lt"/>
                      </a:endParaRPr>
                    </a:p>
                  </a:txBody>
                  <a:tcPr marL="0" marR="0" marT="0" marB="0" anchor="ctr"/>
                </a:tc>
                <a:tc>
                  <a:txBody>
                    <a:bodyPr/>
                    <a:lstStyle/>
                    <a:p>
                      <a:pPr algn="ctr" fontAlgn="b"/>
                      <a:r>
                        <a:rPr lang="en-US" sz="2000" u="none" strike="noStrike">
                          <a:effectLst/>
                        </a:rPr>
                        <a:t>9</a:t>
                      </a:r>
                      <a:endParaRPr lang="en-US" sz="2000" b="0" i="0" u="none" strike="noStrike">
                        <a:solidFill>
                          <a:schemeClr val="tx1">
                            <a:lumMod val="50000"/>
                          </a:schemeClr>
                        </a:solidFill>
                        <a:effectLst/>
                        <a:latin typeface="+mn-lt"/>
                      </a:endParaRPr>
                    </a:p>
                  </a:txBody>
                  <a:tcPr marL="0" marR="0" marT="0" marB="0" anchor="ctr"/>
                </a:tc>
                <a:extLst>
                  <a:ext uri="{0D108BD9-81ED-4DB2-BD59-A6C34878D82A}">
                    <a16:rowId xmlns:a16="http://schemas.microsoft.com/office/drawing/2014/main" val="3659175050"/>
                  </a:ext>
                </a:extLst>
              </a:tr>
              <a:tr h="494382">
                <a:tc>
                  <a:txBody>
                    <a:bodyPr/>
                    <a:lstStyle/>
                    <a:p>
                      <a:r>
                        <a:rPr lang="en-US"/>
                        <a:t>No Public/Private Health Insurance</a:t>
                      </a:r>
                      <a:endParaRPr lang="en-US">
                        <a:solidFill>
                          <a:schemeClr val="tx1">
                            <a:lumMod val="50000"/>
                          </a:schemeClr>
                        </a:solidFill>
                        <a:latin typeface="+mn-lt"/>
                      </a:endParaRPr>
                    </a:p>
                  </a:txBody>
                  <a:tcPr anchor="ctr"/>
                </a:tc>
                <a:tc>
                  <a:txBody>
                    <a:bodyPr/>
                    <a:lstStyle/>
                    <a:p>
                      <a:pPr algn="ctr" fontAlgn="b"/>
                      <a:r>
                        <a:rPr lang="en-US" sz="2000" u="none" strike="noStrike">
                          <a:effectLst/>
                        </a:rPr>
                        <a:t>21</a:t>
                      </a:r>
                      <a:endParaRPr lang="en-US" sz="2000" b="0" i="0" u="none" strike="noStrike">
                        <a:solidFill>
                          <a:schemeClr val="tx1">
                            <a:lumMod val="50000"/>
                          </a:schemeClr>
                        </a:solidFill>
                        <a:effectLst/>
                        <a:latin typeface="+mn-lt"/>
                      </a:endParaRPr>
                    </a:p>
                  </a:txBody>
                  <a:tcPr marL="0" marR="0" marT="0" marB="0" anchor="ctr"/>
                </a:tc>
                <a:tc>
                  <a:txBody>
                    <a:bodyPr/>
                    <a:lstStyle/>
                    <a:p>
                      <a:pPr algn="ctr" fontAlgn="b"/>
                      <a:r>
                        <a:rPr lang="en-US" sz="2000" u="none" strike="noStrike" dirty="0">
                          <a:effectLst/>
                        </a:rPr>
                        <a:t>8</a:t>
                      </a:r>
                      <a:endParaRPr lang="en-US" sz="2000" b="0" i="0" u="none" strike="noStrike" dirty="0">
                        <a:solidFill>
                          <a:schemeClr val="tx1">
                            <a:lumMod val="50000"/>
                          </a:schemeClr>
                        </a:solidFill>
                        <a:effectLst/>
                        <a:latin typeface="+mn-lt"/>
                      </a:endParaRPr>
                    </a:p>
                  </a:txBody>
                  <a:tcPr marL="0" marR="0" marT="0" marB="0" anchor="ctr"/>
                </a:tc>
                <a:extLst>
                  <a:ext uri="{0D108BD9-81ED-4DB2-BD59-A6C34878D82A}">
                    <a16:rowId xmlns:a16="http://schemas.microsoft.com/office/drawing/2014/main" val="1407891960"/>
                  </a:ext>
                </a:extLst>
              </a:tr>
            </a:tbl>
          </a:graphicData>
        </a:graphic>
      </p:graphicFrame>
      <p:sp>
        <p:nvSpPr>
          <p:cNvPr id="3" name="Figure 33 Notes and Sources">
            <a:extLst>
              <a:ext uri="{FF2B5EF4-FFF2-40B4-BE49-F238E27FC236}">
                <a16:creationId xmlns:a16="http://schemas.microsoft.com/office/drawing/2014/main" id="{9667FD93-BBBE-8B45-B0C4-3933E9D21B52}"/>
              </a:ext>
            </a:extLst>
          </p:cNvPr>
          <p:cNvSpPr>
            <a:spLocks noGrp="1"/>
          </p:cNvSpPr>
          <p:nvPr>
            <p:ph type="body" sz="quarter" idx="10"/>
          </p:nvPr>
        </p:nvSpPr>
        <p:spPr/>
        <p:txBody>
          <a:bodyPr/>
          <a:lstStyle/>
          <a:p>
            <a:r>
              <a:rPr lang="en-US" dirty="0"/>
              <a:t>Notes: Every hardship is showing data from the first quarter of 2021 except for Fair or Poor Health, which is from the fourth quarter of 2020. Data include both renters and homeowners.</a:t>
            </a:r>
          </a:p>
          <a:p>
            <a:r>
              <a:rPr lang="en-US" dirty="0"/>
              <a:t>Source: JCHS tabulations of US Census Bureau, Household Pulse Surveys, September 2020–March 2021.</a:t>
            </a:r>
          </a:p>
        </p:txBody>
      </p:sp>
      <p:sp>
        <p:nvSpPr>
          <p:cNvPr id="6" name="TextBox 5">
            <a:extLst>
              <a:ext uri="{FF2B5EF4-FFF2-40B4-BE49-F238E27FC236}">
                <a16:creationId xmlns:a16="http://schemas.microsoft.com/office/drawing/2014/main" id="{2FEE93A5-99F6-4DF3-BFB3-B2123300BF12}"/>
              </a:ext>
              <a:ext uri="{C183D7F6-B498-43B3-948B-1728B52AA6E4}">
                <adec:decorative xmlns:adec="http://schemas.microsoft.com/office/drawing/2017/decorative" val="1"/>
              </a:ext>
            </a:extLst>
          </p:cNvPr>
          <p:cNvSpPr txBox="1"/>
          <p:nvPr/>
        </p:nvSpPr>
        <p:spPr>
          <a:xfrm>
            <a:off x="267855" y="1403974"/>
            <a:ext cx="7155500" cy="307777"/>
          </a:xfrm>
          <a:prstGeom prst="rect">
            <a:avLst/>
          </a:prstGeom>
          <a:noFill/>
        </p:spPr>
        <p:txBody>
          <a:bodyPr wrap="square" rtlCol="0">
            <a:spAutoFit/>
          </a:bodyPr>
          <a:lstStyle/>
          <a:p>
            <a:r>
              <a:rPr lang="en-US" sz="1400" b="1">
                <a:solidFill>
                  <a:srgbClr val="000000"/>
                </a:solidFill>
              </a:rPr>
              <a:t>Share of Households Facing Hardships by Housing Payment Status (Percent)</a:t>
            </a:r>
          </a:p>
        </p:txBody>
      </p:sp>
    </p:spTree>
    <p:extLst>
      <p:ext uri="{BB962C8B-B14F-4D97-AF65-F5344CB8AC3E}">
        <p14:creationId xmlns:p14="http://schemas.microsoft.com/office/powerpoint/2010/main" val="1931904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34">
            <a:extLst>
              <a:ext uri="{FF2B5EF4-FFF2-40B4-BE49-F238E27FC236}">
                <a16:creationId xmlns:a16="http://schemas.microsoft.com/office/drawing/2014/main" id="{A776B2EF-6E09-C841-877D-CA0E9FA6D838}"/>
              </a:ext>
            </a:extLst>
          </p:cNvPr>
          <p:cNvSpPr>
            <a:spLocks noGrp="1"/>
          </p:cNvSpPr>
          <p:nvPr>
            <p:ph type="title"/>
          </p:nvPr>
        </p:nvSpPr>
        <p:spPr/>
        <p:txBody>
          <a:bodyPr/>
          <a:lstStyle/>
          <a:p>
            <a:r>
              <a:rPr lang="en-US" dirty="0">
                <a:solidFill>
                  <a:srgbClr val="1F3B7A"/>
                </a:solidFill>
              </a:rPr>
              <a:t>Figure 34: Spending on Homeowner Disaster Repairs Has Risen in Line with the Frequency of Severe Events</a:t>
            </a:r>
          </a:p>
        </p:txBody>
      </p:sp>
      <p:graphicFrame>
        <p:nvGraphicFramePr>
          <p:cNvPr id="5" name="Figure 34" descr="This figure shows the annual count of billion-dollar disasters from 2000 to 2020, compared to the annual dollar amount spent on disaster repairs by homeowners from 2000 to 2019. It shows both elements increasing over time, with more disastrous years succeeded by higher repair spending.">
            <a:extLst>
              <a:ext uri="{FF2B5EF4-FFF2-40B4-BE49-F238E27FC236}">
                <a16:creationId xmlns:a16="http://schemas.microsoft.com/office/drawing/2014/main" id="{91F49088-25E8-6B47-A109-C1DBAABF99A1}"/>
              </a:ext>
            </a:extLst>
          </p:cNvPr>
          <p:cNvGraphicFramePr>
            <a:graphicFrameLocks noGrp="1"/>
          </p:cNvGraphicFramePr>
          <p:nvPr>
            <p:ph type="chart" sz="quarter" idx="11"/>
            <p:extLst>
              <p:ext uri="{D42A27DB-BD31-4B8C-83A1-F6EECF244321}">
                <p14:modId xmlns:p14="http://schemas.microsoft.com/office/powerpoint/2010/main" val="2690070311"/>
              </p:ext>
            </p:extLst>
          </p:nvPr>
        </p:nvGraphicFramePr>
        <p:xfrm>
          <a:off x="365476" y="1255379"/>
          <a:ext cx="11664067" cy="4323386"/>
        </p:xfrm>
        <a:graphic>
          <a:graphicData uri="http://schemas.openxmlformats.org/drawingml/2006/chart">
            <c:chart xmlns:c="http://schemas.openxmlformats.org/drawingml/2006/chart" xmlns:r="http://schemas.openxmlformats.org/officeDocument/2006/relationships" r:id="rId3"/>
          </a:graphicData>
        </a:graphic>
      </p:graphicFrame>
      <p:sp>
        <p:nvSpPr>
          <p:cNvPr id="3" name="Figure 34 Notes and Source">
            <a:extLst>
              <a:ext uri="{FF2B5EF4-FFF2-40B4-BE49-F238E27FC236}">
                <a16:creationId xmlns:a16="http://schemas.microsoft.com/office/drawing/2014/main" id="{78B8B3A3-F3D4-E74D-90EC-C2A40A46BB2E}"/>
              </a:ext>
            </a:extLst>
          </p:cNvPr>
          <p:cNvSpPr>
            <a:spLocks noGrp="1"/>
          </p:cNvSpPr>
          <p:nvPr>
            <p:ph type="body" sz="quarter" idx="10"/>
          </p:nvPr>
        </p:nvSpPr>
        <p:spPr>
          <a:xfrm>
            <a:off x="267855" y="6020194"/>
            <a:ext cx="10742349" cy="533511"/>
          </a:xfrm>
        </p:spPr>
        <p:txBody>
          <a:bodyPr/>
          <a:lstStyle/>
          <a:p>
            <a:r>
              <a:rPr lang="en-US" dirty="0"/>
              <a:t>Notes: Billion-dollar disaster are adjusted to 2020 dollars using the CPI-U for All Items. The direct costs of disasters include physical damage to buildings, material assets, vehicles, infrastructure, and agriculture, as well as the costs of business interruption, wildfire suppression, and disaster restoration. Disaster repair expenditures are for homeowners only and are adjusted for inflation to 2019 dollars using the CPI-U for All Items. Disaster repair spending for 2013 uses Joint Center-adjusted weights.</a:t>
            </a:r>
          </a:p>
          <a:p>
            <a:r>
              <a:rPr lang="en-US" dirty="0"/>
              <a:t>Sources: JCHS tabulations of NOAA, Billion-Dollar Weather and Climate Disasters; HUD, American Housing Surveys.</a:t>
            </a:r>
          </a:p>
        </p:txBody>
      </p:sp>
    </p:spTree>
    <p:extLst>
      <p:ext uri="{BB962C8B-B14F-4D97-AF65-F5344CB8AC3E}">
        <p14:creationId xmlns:p14="http://schemas.microsoft.com/office/powerpoint/2010/main" val="156616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4">
            <a:extLst>
              <a:ext uri="{FF2B5EF4-FFF2-40B4-BE49-F238E27FC236}">
                <a16:creationId xmlns:a16="http://schemas.microsoft.com/office/drawing/2014/main" id="{5E8770E0-CB08-4A77-84AC-AAA438E797EA}"/>
              </a:ext>
            </a:extLst>
          </p:cNvPr>
          <p:cNvSpPr>
            <a:spLocks noGrp="1"/>
          </p:cNvSpPr>
          <p:nvPr>
            <p:ph type="title"/>
          </p:nvPr>
        </p:nvSpPr>
        <p:spPr/>
        <p:txBody>
          <a:bodyPr/>
          <a:lstStyle/>
          <a:p>
            <a:r>
              <a:rPr lang="en-US" dirty="0">
                <a:solidFill>
                  <a:srgbClr val="1F3B7A"/>
                </a:solidFill>
              </a:rPr>
              <a:t>Figure 4: Households of Color and Renters Are More Likely to Have Fallen Behind on Monthly Housing Payments</a:t>
            </a:r>
          </a:p>
        </p:txBody>
      </p:sp>
      <p:sp>
        <p:nvSpPr>
          <p:cNvPr id="5" name="Rectangle 4">
            <a:extLst>
              <a:ext uri="{FF2B5EF4-FFF2-40B4-BE49-F238E27FC236}">
                <a16:creationId xmlns:a16="http://schemas.microsoft.com/office/drawing/2014/main" id="{CF9A20E0-A3F7-4F49-9013-B8C55DF8CF2A}"/>
              </a:ext>
              <a:ext uri="{C183D7F6-B498-43B3-948B-1728B52AA6E4}">
                <adec:decorative xmlns:adec="http://schemas.microsoft.com/office/drawing/2017/decorative" val="1"/>
              </a:ext>
            </a:extLst>
          </p:cNvPr>
          <p:cNvSpPr/>
          <p:nvPr/>
        </p:nvSpPr>
        <p:spPr>
          <a:xfrm>
            <a:off x="9462052" y="2047461"/>
            <a:ext cx="2206487" cy="2932043"/>
          </a:xfrm>
          <a:prstGeom prst="rect">
            <a:avLst/>
          </a:prstGeom>
          <a:solidFill>
            <a:schemeClr val="tx1">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Figure 4" descr="The figure shows the share of homeowners and renters behind on their housing payments in the first quarter of 2021, by race and ethnicity. At 29 percent, Black renters were most likely to be behind on their payments, but renters in general and households of color overall were far more likely to have fallen behind on their payments compared to white households.">
            <a:extLst>
              <a:ext uri="{FF2B5EF4-FFF2-40B4-BE49-F238E27FC236}">
                <a16:creationId xmlns:a16="http://schemas.microsoft.com/office/drawing/2014/main" id="{B56E48FD-FF5E-4F72-B56E-E1F7BA4A6B5C}"/>
              </a:ext>
            </a:extLst>
          </p:cNvPr>
          <p:cNvGraphicFramePr>
            <a:graphicFrameLocks noGrp="1"/>
          </p:cNvGraphicFramePr>
          <p:nvPr>
            <p:ph idx="1"/>
            <p:extLst>
              <p:ext uri="{D42A27DB-BD31-4B8C-83A1-F6EECF244321}">
                <p14:modId xmlns:p14="http://schemas.microsoft.com/office/powerpoint/2010/main" val="4177600414"/>
              </p:ext>
            </p:extLst>
          </p:nvPr>
        </p:nvGraphicFramePr>
        <p:xfrm>
          <a:off x="268288" y="1573212"/>
          <a:ext cx="11566525" cy="4386151"/>
        </p:xfrm>
        <a:graphic>
          <a:graphicData uri="http://schemas.openxmlformats.org/drawingml/2006/chart">
            <c:chart xmlns:c="http://schemas.openxmlformats.org/drawingml/2006/chart" xmlns:r="http://schemas.openxmlformats.org/officeDocument/2006/relationships" r:id="rId2"/>
          </a:graphicData>
        </a:graphic>
      </p:graphicFrame>
      <p:sp>
        <p:nvSpPr>
          <p:cNvPr id="4" name="Figure 4 Notes and Source">
            <a:extLst>
              <a:ext uri="{FF2B5EF4-FFF2-40B4-BE49-F238E27FC236}">
                <a16:creationId xmlns:a16="http://schemas.microsoft.com/office/drawing/2014/main" id="{3744DFDC-F99A-4CF5-80D1-29E13BE39988}"/>
              </a:ext>
            </a:extLst>
          </p:cNvPr>
          <p:cNvSpPr>
            <a:spLocks noGrp="1"/>
          </p:cNvSpPr>
          <p:nvPr>
            <p:ph type="body" sz="quarter" idx="10"/>
          </p:nvPr>
        </p:nvSpPr>
        <p:spPr>
          <a:xfrm>
            <a:off x="267855" y="5979028"/>
            <a:ext cx="10742349" cy="533511"/>
          </a:xfrm>
        </p:spPr>
        <p:txBody>
          <a:bodyPr/>
          <a:lstStyle/>
          <a:p>
            <a:r>
              <a:rPr lang="en-US" dirty="0"/>
              <a:t>Notes: Households behind on rent or mortgage reported that they were not caught up at the time of survey. Black, white, and Asian households are non-Hispanic. Hispanic households may be of any race.</a:t>
            </a:r>
          </a:p>
          <a:p>
            <a:r>
              <a:rPr lang="en-US" dirty="0"/>
              <a:t>Source: JCHS tabulations of US Census Bureau, Household Pulse Surveys, January–March 2021.</a:t>
            </a:r>
          </a:p>
        </p:txBody>
      </p:sp>
    </p:spTree>
    <p:extLst>
      <p:ext uri="{BB962C8B-B14F-4D97-AF65-F5344CB8AC3E}">
        <p14:creationId xmlns:p14="http://schemas.microsoft.com/office/powerpoint/2010/main" val="296938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5">
            <a:extLst>
              <a:ext uri="{FF2B5EF4-FFF2-40B4-BE49-F238E27FC236}">
                <a16:creationId xmlns:a16="http://schemas.microsoft.com/office/drawing/2014/main" id="{A776B2EF-6E09-C841-877D-CA0E9FA6D838}"/>
              </a:ext>
            </a:extLst>
          </p:cNvPr>
          <p:cNvSpPr>
            <a:spLocks noGrp="1"/>
          </p:cNvSpPr>
          <p:nvPr>
            <p:ph type="title"/>
          </p:nvPr>
        </p:nvSpPr>
        <p:spPr/>
        <p:txBody>
          <a:bodyPr/>
          <a:lstStyle/>
          <a:p>
            <a:r>
              <a:rPr lang="en-US" dirty="0">
                <a:solidFill>
                  <a:srgbClr val="1F3B7A"/>
                </a:solidFill>
              </a:rPr>
              <a:t>Figure 5: The Number of High-Cost Disasters Set a New Record in 2020</a:t>
            </a:r>
          </a:p>
        </p:txBody>
      </p:sp>
      <p:graphicFrame>
        <p:nvGraphicFramePr>
          <p:cNvPr id="5" name="Figure 5" descr="The figure shows the annual number of billion-dollar disasters from 1990-2020, compared to the total annual cost of those billion-dollar disasters. It shows both the number and cost of disasters has increased over the past two decades, with spikes in the annual cost due to particularly costly disasters.">
            <a:extLst>
              <a:ext uri="{FF2B5EF4-FFF2-40B4-BE49-F238E27FC236}">
                <a16:creationId xmlns:a16="http://schemas.microsoft.com/office/drawing/2014/main" id="{91F49088-25E8-6B47-A109-C1DBAABF99A1}"/>
              </a:ext>
            </a:extLst>
          </p:cNvPr>
          <p:cNvGraphicFramePr>
            <a:graphicFrameLocks noGrp="1"/>
          </p:cNvGraphicFramePr>
          <p:nvPr>
            <p:ph type="chart" sz="quarter" idx="11"/>
            <p:extLst>
              <p:ext uri="{D42A27DB-BD31-4B8C-83A1-F6EECF244321}">
                <p14:modId xmlns:p14="http://schemas.microsoft.com/office/powerpoint/2010/main" val="164741781"/>
              </p:ext>
            </p:extLst>
          </p:nvPr>
        </p:nvGraphicFramePr>
        <p:xfrm>
          <a:off x="268288" y="1265238"/>
          <a:ext cx="11655857" cy="4662596"/>
        </p:xfrm>
        <a:graphic>
          <a:graphicData uri="http://schemas.openxmlformats.org/drawingml/2006/chart">
            <c:chart xmlns:c="http://schemas.openxmlformats.org/drawingml/2006/chart" xmlns:r="http://schemas.openxmlformats.org/officeDocument/2006/relationships" r:id="rId3"/>
          </a:graphicData>
        </a:graphic>
      </p:graphicFrame>
      <p:sp>
        <p:nvSpPr>
          <p:cNvPr id="3" name="Figure 5 Notes and Source">
            <a:extLst>
              <a:ext uri="{FF2B5EF4-FFF2-40B4-BE49-F238E27FC236}">
                <a16:creationId xmlns:a16="http://schemas.microsoft.com/office/drawing/2014/main" id="{78B8B3A3-F3D4-E74D-90EC-C2A40A46BB2E}"/>
              </a:ext>
            </a:extLst>
          </p:cNvPr>
          <p:cNvSpPr>
            <a:spLocks noGrp="1"/>
          </p:cNvSpPr>
          <p:nvPr>
            <p:ph type="body" sz="quarter" idx="10"/>
          </p:nvPr>
        </p:nvSpPr>
        <p:spPr>
          <a:xfrm>
            <a:off x="267855" y="5974969"/>
            <a:ext cx="10742349" cy="533511"/>
          </a:xfrm>
        </p:spPr>
        <p:txBody>
          <a:bodyPr/>
          <a:lstStyle/>
          <a:p>
            <a:r>
              <a:rPr lang="en-US" dirty="0"/>
              <a:t>Notes: All costs are adjusted to 2020 dollars using the CPI-U for All Items. The direct costs of disasters include physical damage to buildings, material assets, vehicles, infrastructure, and agriculture, as well as the costs of business interruption, wildfire suppression, and disaster restoration. </a:t>
            </a:r>
          </a:p>
          <a:p>
            <a:r>
              <a:rPr lang="en-US" dirty="0"/>
              <a:t>Source: JCHS tabulations of National Oceanic and Atmospheric Administration (NOAA), Billion-Dollar Weather and Climate Disasters</a:t>
            </a:r>
          </a:p>
        </p:txBody>
      </p:sp>
    </p:spTree>
    <p:extLst>
      <p:ext uri="{BB962C8B-B14F-4D97-AF65-F5344CB8AC3E}">
        <p14:creationId xmlns:p14="http://schemas.microsoft.com/office/powerpoint/2010/main" val="414134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6">
            <a:extLst>
              <a:ext uri="{FF2B5EF4-FFF2-40B4-BE49-F238E27FC236}">
                <a16:creationId xmlns:a16="http://schemas.microsoft.com/office/drawing/2014/main" id="{9FD9F29F-C1B0-4EA4-AEDA-B2C7B4AA685F}"/>
              </a:ext>
            </a:extLst>
          </p:cNvPr>
          <p:cNvSpPr>
            <a:spLocks noGrp="1"/>
          </p:cNvSpPr>
          <p:nvPr>
            <p:ph type="title"/>
          </p:nvPr>
        </p:nvSpPr>
        <p:spPr/>
        <p:txBody>
          <a:bodyPr/>
          <a:lstStyle/>
          <a:p>
            <a:r>
              <a:rPr lang="en-US" dirty="0">
                <a:solidFill>
                  <a:srgbClr val="1F3B7A"/>
                </a:solidFill>
              </a:rPr>
              <a:t>Figure 6: After a Brief Pause Early in the Pandemic, the Pace of Home Sales Has Remained Brisk </a:t>
            </a:r>
          </a:p>
        </p:txBody>
      </p:sp>
      <p:pic>
        <p:nvPicPr>
          <p:cNvPr id="5" name="Figure 6" descr="The figure shows the year-over-year change in new and existing home sales from 2017 through early 2021. Home sales declined substantially early in 2020 (declining as low as 14 percent for new homes and 24 percent for existing homes) before rebounding quickly in the summer months. Home sales increased more rapidly since, with that strength continuing into 2021.">
            <a:extLst>
              <a:ext uri="{FF2B5EF4-FFF2-40B4-BE49-F238E27FC236}">
                <a16:creationId xmlns:a16="http://schemas.microsoft.com/office/drawing/2014/main" id="{E5BEEC4C-B1B6-4BF9-9C64-7D793ACDAB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27027"/>
            <a:ext cx="12082791" cy="4078577"/>
          </a:xfrm>
          <a:prstGeom prst="rect">
            <a:avLst/>
          </a:prstGeom>
        </p:spPr>
      </p:pic>
      <p:sp>
        <p:nvSpPr>
          <p:cNvPr id="3" name="Figure 6 Source">
            <a:extLst>
              <a:ext uri="{FF2B5EF4-FFF2-40B4-BE49-F238E27FC236}">
                <a16:creationId xmlns:a16="http://schemas.microsoft.com/office/drawing/2014/main" id="{84E63AE1-99E7-42FA-93C9-4A1A4A9E41D1}"/>
              </a:ext>
            </a:extLst>
          </p:cNvPr>
          <p:cNvSpPr>
            <a:spLocks noGrp="1"/>
          </p:cNvSpPr>
          <p:nvPr>
            <p:ph type="body" sz="quarter" idx="10"/>
          </p:nvPr>
        </p:nvSpPr>
        <p:spPr/>
        <p:txBody>
          <a:bodyPr/>
          <a:lstStyle/>
          <a:p>
            <a:r>
              <a:rPr lang="en-US" dirty="0"/>
              <a:t>Source: JCHS tabulations of NAR, Existing Home Sales; US Census Bureau, New Residential Sales.</a:t>
            </a:r>
          </a:p>
        </p:txBody>
      </p:sp>
      <p:sp>
        <p:nvSpPr>
          <p:cNvPr id="7" name="TextBox 6">
            <a:extLst>
              <a:ext uri="{FF2B5EF4-FFF2-40B4-BE49-F238E27FC236}">
                <a16:creationId xmlns:a16="http://schemas.microsoft.com/office/drawing/2014/main" id="{2BFE966B-DE32-4FD8-82D9-B58D50E13137}"/>
              </a:ext>
              <a:ext uri="{C183D7F6-B498-43B3-948B-1728B52AA6E4}">
                <adec:decorative xmlns:adec="http://schemas.microsoft.com/office/drawing/2017/decorative" val="1"/>
              </a:ext>
            </a:extLst>
          </p:cNvPr>
          <p:cNvSpPr txBox="1"/>
          <p:nvPr/>
        </p:nvSpPr>
        <p:spPr>
          <a:xfrm>
            <a:off x="351314" y="1406700"/>
            <a:ext cx="7023520" cy="338554"/>
          </a:xfrm>
          <a:prstGeom prst="rect">
            <a:avLst/>
          </a:prstGeom>
          <a:noFill/>
        </p:spPr>
        <p:txBody>
          <a:bodyPr wrap="square" rtlCol="0">
            <a:spAutoFit/>
          </a:bodyPr>
          <a:lstStyle/>
          <a:p>
            <a:r>
              <a:rPr lang="en-US" sz="1600" b="1" dirty="0">
                <a:solidFill>
                  <a:schemeClr val="tx1">
                    <a:lumMod val="50000"/>
                  </a:schemeClr>
                </a:solidFill>
              </a:rPr>
              <a:t>Year-over-Year Change in Single-Family Home Sales (Percent)</a:t>
            </a:r>
          </a:p>
        </p:txBody>
      </p:sp>
    </p:spTree>
    <p:extLst>
      <p:ext uri="{BB962C8B-B14F-4D97-AF65-F5344CB8AC3E}">
        <p14:creationId xmlns:p14="http://schemas.microsoft.com/office/powerpoint/2010/main" val="77968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7">
            <a:extLst>
              <a:ext uri="{FF2B5EF4-FFF2-40B4-BE49-F238E27FC236}">
                <a16:creationId xmlns:a16="http://schemas.microsoft.com/office/drawing/2014/main" id="{9FD9F29F-C1B0-4EA4-AEDA-B2C7B4AA685F}"/>
              </a:ext>
            </a:extLst>
          </p:cNvPr>
          <p:cNvSpPr>
            <a:spLocks noGrp="1"/>
          </p:cNvSpPr>
          <p:nvPr>
            <p:ph type="title"/>
          </p:nvPr>
        </p:nvSpPr>
        <p:spPr/>
        <p:txBody>
          <a:bodyPr/>
          <a:lstStyle/>
          <a:p>
            <a:r>
              <a:rPr lang="en-US" dirty="0">
                <a:solidFill>
                  <a:srgbClr val="1F3B7A"/>
                </a:solidFill>
              </a:rPr>
              <a:t>Figure 7: Inventories of Homes for Sale Fell to a Record Low in Early 2021</a:t>
            </a:r>
          </a:p>
        </p:txBody>
      </p:sp>
      <p:pic>
        <p:nvPicPr>
          <p:cNvPr id="5" name="Figure 7" descr="The figure shows existing housing inventory, both the number of homes for sale and the months of supply, from 2003 through early 2021. By both measures, inventories have declined steadily since 2011, including bottoming out in early 2021 at 1.03 million homes for sale and 1.9 months of available supply.">
            <a:extLst>
              <a:ext uri="{FF2B5EF4-FFF2-40B4-BE49-F238E27FC236}">
                <a16:creationId xmlns:a16="http://schemas.microsoft.com/office/drawing/2014/main" id="{898B73A2-0086-47BF-89EA-DADE5EB4E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504" y="1790932"/>
            <a:ext cx="11430991" cy="4078577"/>
          </a:xfrm>
          <a:prstGeom prst="rect">
            <a:avLst/>
          </a:prstGeom>
        </p:spPr>
      </p:pic>
      <p:sp>
        <p:nvSpPr>
          <p:cNvPr id="3" name="Figure 7 Note and Source">
            <a:extLst>
              <a:ext uri="{FF2B5EF4-FFF2-40B4-BE49-F238E27FC236}">
                <a16:creationId xmlns:a16="http://schemas.microsoft.com/office/drawing/2014/main" id="{84E63AE1-99E7-42FA-93C9-4A1A4A9E41D1}"/>
              </a:ext>
            </a:extLst>
          </p:cNvPr>
          <p:cNvSpPr>
            <a:spLocks noGrp="1"/>
          </p:cNvSpPr>
          <p:nvPr>
            <p:ph type="body" sz="quarter" idx="10"/>
          </p:nvPr>
        </p:nvSpPr>
        <p:spPr>
          <a:xfrm>
            <a:off x="267855" y="5927834"/>
            <a:ext cx="11268364" cy="533511"/>
          </a:xfrm>
        </p:spPr>
        <p:txBody>
          <a:bodyPr/>
          <a:lstStyle/>
          <a:p>
            <a:r>
              <a:rPr lang="en-US" dirty="0"/>
              <a:t>Note: Months of supply measures how long it would take the number of homes on the market to sell at the current rate, where six months is typically considered a balanced market.</a:t>
            </a:r>
          </a:p>
          <a:p>
            <a:r>
              <a:rPr lang="en-US" dirty="0"/>
              <a:t>Source: JCHS tabulations of NAR, Existing Home Sales.</a:t>
            </a:r>
          </a:p>
        </p:txBody>
      </p:sp>
      <p:sp>
        <p:nvSpPr>
          <p:cNvPr id="7" name="TextBox 6">
            <a:extLst>
              <a:ext uri="{FF2B5EF4-FFF2-40B4-BE49-F238E27FC236}">
                <a16:creationId xmlns:a16="http://schemas.microsoft.com/office/drawing/2014/main" id="{2BFE966B-DE32-4FD8-82D9-B58D50E13137}"/>
              </a:ext>
              <a:ext uri="{C183D7F6-B498-43B3-948B-1728B52AA6E4}">
                <adec:decorative xmlns:adec="http://schemas.microsoft.com/office/drawing/2017/decorative" val="1"/>
              </a:ext>
            </a:extLst>
          </p:cNvPr>
          <p:cNvSpPr txBox="1"/>
          <p:nvPr/>
        </p:nvSpPr>
        <p:spPr>
          <a:xfrm>
            <a:off x="291680" y="1406700"/>
            <a:ext cx="4082015" cy="338554"/>
          </a:xfrm>
          <a:prstGeom prst="rect">
            <a:avLst/>
          </a:prstGeom>
          <a:noFill/>
        </p:spPr>
        <p:txBody>
          <a:bodyPr wrap="square" rtlCol="0">
            <a:spAutoFit/>
          </a:bodyPr>
          <a:lstStyle/>
          <a:p>
            <a:r>
              <a:rPr lang="en-US" sz="1600" b="1" dirty="0">
                <a:solidFill>
                  <a:schemeClr val="tx1">
                    <a:lumMod val="50000"/>
                  </a:schemeClr>
                </a:solidFill>
              </a:rPr>
              <a:t>Homes for Sale (Thousands)</a:t>
            </a:r>
          </a:p>
        </p:txBody>
      </p:sp>
      <p:sp>
        <p:nvSpPr>
          <p:cNvPr id="6" name="TextBox 5">
            <a:extLst>
              <a:ext uri="{FF2B5EF4-FFF2-40B4-BE49-F238E27FC236}">
                <a16:creationId xmlns:a16="http://schemas.microsoft.com/office/drawing/2014/main" id="{CD73E1DE-80F2-4452-B8F4-FCF352BE90FB}"/>
              </a:ext>
              <a:ext uri="{C183D7F6-B498-43B3-948B-1728B52AA6E4}">
                <adec:decorative xmlns:adec="http://schemas.microsoft.com/office/drawing/2017/decorative" val="1"/>
              </a:ext>
            </a:extLst>
          </p:cNvPr>
          <p:cNvSpPr txBox="1"/>
          <p:nvPr/>
        </p:nvSpPr>
        <p:spPr>
          <a:xfrm>
            <a:off x="9611164" y="1357026"/>
            <a:ext cx="2223570" cy="338554"/>
          </a:xfrm>
          <a:prstGeom prst="rect">
            <a:avLst/>
          </a:prstGeom>
          <a:noFill/>
        </p:spPr>
        <p:txBody>
          <a:bodyPr wrap="square" rtlCol="0">
            <a:spAutoFit/>
          </a:bodyPr>
          <a:lstStyle/>
          <a:p>
            <a:pPr algn="r"/>
            <a:r>
              <a:rPr lang="en-US" sz="1600" b="1" dirty="0">
                <a:solidFill>
                  <a:schemeClr val="tx1">
                    <a:lumMod val="50000"/>
                  </a:schemeClr>
                </a:solidFill>
              </a:rPr>
              <a:t>Months of Supply</a:t>
            </a:r>
          </a:p>
        </p:txBody>
      </p:sp>
    </p:spTree>
    <p:extLst>
      <p:ext uri="{BB962C8B-B14F-4D97-AF65-F5344CB8AC3E}">
        <p14:creationId xmlns:p14="http://schemas.microsoft.com/office/powerpoint/2010/main" val="111447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 Figure 8">
            <a:extLst>
              <a:ext uri="{FF2B5EF4-FFF2-40B4-BE49-F238E27FC236}">
                <a16:creationId xmlns:a16="http://schemas.microsoft.com/office/drawing/2014/main" id="{257990B6-2D63-494E-9D18-FA72FEF021E9}"/>
              </a:ext>
            </a:extLst>
          </p:cNvPr>
          <p:cNvSpPr>
            <a:spLocks noGrp="1"/>
          </p:cNvSpPr>
          <p:nvPr>
            <p:ph type="title"/>
          </p:nvPr>
        </p:nvSpPr>
        <p:spPr>
          <a:xfrm>
            <a:off x="267855" y="365125"/>
            <a:ext cx="11806632" cy="890253"/>
          </a:xfrm>
        </p:spPr>
        <p:txBody>
          <a:bodyPr/>
          <a:lstStyle/>
          <a:p>
            <a:r>
              <a:rPr lang="en-US" sz="2800" dirty="0">
                <a:solidFill>
                  <a:srgbClr val="1F3B7A"/>
                </a:solidFill>
              </a:rPr>
              <a:t>Figure 8: The Pace of Both Single-Family and Multifamily Construction Has Exceeded Historical Averages for Nearly a Year</a:t>
            </a:r>
          </a:p>
        </p:txBody>
      </p:sp>
      <p:graphicFrame>
        <p:nvGraphicFramePr>
          <p:cNvPr id="10" name="Figure 8" descr="The figure shows seasonally adjusted single-family and multifamily housing starts from 2015 to early 2021 compared to the historical average since 1990 for both. Single-family housing starts have risen steadily since 2015, and dipped starkly during the pandemic, but have remained above the nearly 1 million historical average since August 2020. Multifamily housing starts have been mostly above their historic pace (301,000 units) since 2015, but dipped sharply at the start of the pandemic before subsequently recovering.">
            <a:extLst>
              <a:ext uri="{FF2B5EF4-FFF2-40B4-BE49-F238E27FC236}">
                <a16:creationId xmlns:a16="http://schemas.microsoft.com/office/drawing/2014/main" id="{7CA4AB00-9334-4F50-AC65-D522EC604C53}"/>
              </a:ext>
            </a:extLst>
          </p:cNvPr>
          <p:cNvGraphicFramePr>
            <a:graphicFrameLocks noGrp="1"/>
          </p:cNvGraphicFramePr>
          <p:nvPr>
            <p:ph type="chart" sz="quarter" idx="11"/>
            <p:extLst>
              <p:ext uri="{D42A27DB-BD31-4B8C-83A1-F6EECF244321}">
                <p14:modId xmlns:p14="http://schemas.microsoft.com/office/powerpoint/2010/main" val="469312448"/>
              </p:ext>
            </p:extLst>
          </p:nvPr>
        </p:nvGraphicFramePr>
        <p:xfrm>
          <a:off x="268288" y="1255946"/>
          <a:ext cx="11362086" cy="4466992"/>
        </p:xfrm>
        <a:graphic>
          <a:graphicData uri="http://schemas.openxmlformats.org/drawingml/2006/chart">
            <c:chart xmlns:c="http://schemas.openxmlformats.org/drawingml/2006/chart" xmlns:r="http://schemas.openxmlformats.org/officeDocument/2006/relationships" r:id="rId2"/>
          </a:graphicData>
        </a:graphic>
      </p:graphicFrame>
      <p:sp>
        <p:nvSpPr>
          <p:cNvPr id="13" name="Figure 8 Note and Source">
            <a:extLst>
              <a:ext uri="{FF2B5EF4-FFF2-40B4-BE49-F238E27FC236}">
                <a16:creationId xmlns:a16="http://schemas.microsoft.com/office/drawing/2014/main" id="{A927408C-2039-4602-A056-82E098AF8698}"/>
              </a:ext>
            </a:extLst>
          </p:cNvPr>
          <p:cNvSpPr>
            <a:spLocks noGrp="1"/>
          </p:cNvSpPr>
          <p:nvPr>
            <p:ph type="body" sz="quarter" idx="10"/>
          </p:nvPr>
        </p:nvSpPr>
        <p:spPr>
          <a:xfrm>
            <a:off x="235492" y="5994594"/>
            <a:ext cx="11312495" cy="533511"/>
          </a:xfrm>
        </p:spPr>
        <p:txBody>
          <a:bodyPr/>
          <a:lstStyle/>
          <a:p>
            <a:r>
              <a:rPr lang="en-US" dirty="0"/>
              <a:t>Note: Single-family and multifamily historical averages are of seasonally adjusted monthly data from January 1990 to March 2021. </a:t>
            </a:r>
          </a:p>
          <a:p>
            <a:r>
              <a:rPr lang="en-US" dirty="0"/>
              <a:t>Source: JCHS tabulations of US Census Bureau, New Residential Construction data.</a:t>
            </a:r>
          </a:p>
        </p:txBody>
      </p:sp>
    </p:spTree>
    <p:extLst>
      <p:ext uri="{BB962C8B-B14F-4D97-AF65-F5344CB8AC3E}">
        <p14:creationId xmlns:p14="http://schemas.microsoft.com/office/powerpoint/2010/main" val="213398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Figure 9"/>
          <p:cNvSpPr>
            <a:spLocks noGrp="1"/>
          </p:cNvSpPr>
          <p:nvPr>
            <p:ph type="title"/>
          </p:nvPr>
        </p:nvSpPr>
        <p:spPr>
          <a:xfrm>
            <a:off x="268288" y="427408"/>
            <a:ext cx="11923712" cy="684186"/>
          </a:xfrm>
        </p:spPr>
        <p:txBody>
          <a:bodyPr>
            <a:noAutofit/>
          </a:bodyPr>
          <a:lstStyle/>
          <a:p>
            <a:r>
              <a:rPr lang="en-US" sz="2400" dirty="0">
                <a:solidFill>
                  <a:srgbClr val="1F3B7A"/>
                </a:solidFill>
              </a:rPr>
              <a:t>Figure 9: Single-Family Construction Continued to Strengthen Across Markets Last Year Even as Multifamily Construction Hit a Pause, Particularly in Core Counties</a:t>
            </a:r>
          </a:p>
        </p:txBody>
      </p:sp>
      <p:sp>
        <p:nvSpPr>
          <p:cNvPr id="7" name="Text Placeholder 9">
            <a:extLst>
              <a:ext uri="{FF2B5EF4-FFF2-40B4-BE49-F238E27FC236}">
                <a16:creationId xmlns:a16="http://schemas.microsoft.com/office/drawing/2014/main" id="{D549A4E6-2407-435D-80D7-4F1E674DF82E}"/>
              </a:ext>
              <a:ext uri="{C183D7F6-B498-43B3-948B-1728B52AA6E4}">
                <adec:decorative xmlns:adec="http://schemas.microsoft.com/office/drawing/2017/decorative" val="1"/>
              </a:ext>
            </a:extLst>
          </p:cNvPr>
          <p:cNvSpPr txBox="1">
            <a:spLocks/>
          </p:cNvSpPr>
          <p:nvPr/>
        </p:nvSpPr>
        <p:spPr>
          <a:xfrm>
            <a:off x="353995" y="1227884"/>
            <a:ext cx="7535137" cy="38893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cap="all" baseline="0">
                <a:solidFill>
                  <a:schemeClr val="tx1">
                    <a:lumMod val="50000"/>
                  </a:schemeClr>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cap="none"/>
              <a:t>Single-Family Permits (Thousands)</a:t>
            </a:r>
          </a:p>
        </p:txBody>
      </p:sp>
      <p:graphicFrame>
        <p:nvGraphicFramePr>
          <p:cNvPr id="13" name="Figure 9" descr="The figure shows single-family and multifamily housing permits by county location in 2018–2020. In 2020, single-family permits rose in all locations, but especially in the non-core counties of large markets and in small and midsized metro areas. Multifamily permits declined in all locations, but especially in the core counties of large metro areas. Still, multifamily permitting remained on par with levels from 2018.">
            <a:extLst>
              <a:ext uri="{FF2B5EF4-FFF2-40B4-BE49-F238E27FC236}">
                <a16:creationId xmlns:a16="http://schemas.microsoft.com/office/drawing/2014/main" id="{FDB43E3B-9532-41A0-99CB-91815DABFB0C}"/>
              </a:ext>
            </a:extLst>
          </p:cNvPr>
          <p:cNvGraphicFramePr>
            <a:graphicFrameLocks/>
          </p:cNvGraphicFramePr>
          <p:nvPr>
            <p:extLst>
              <p:ext uri="{D42A27DB-BD31-4B8C-83A1-F6EECF244321}">
                <p14:modId xmlns:p14="http://schemas.microsoft.com/office/powerpoint/2010/main" val="103636219"/>
              </p:ext>
            </p:extLst>
          </p:nvPr>
        </p:nvGraphicFramePr>
        <p:xfrm>
          <a:off x="268289" y="1616823"/>
          <a:ext cx="5827711" cy="4373156"/>
        </p:xfrm>
        <a:graphic>
          <a:graphicData uri="http://schemas.openxmlformats.org/drawingml/2006/chart">
            <c:chart xmlns:c="http://schemas.openxmlformats.org/drawingml/2006/chart" xmlns:r="http://schemas.openxmlformats.org/officeDocument/2006/relationships" r:id="rId3"/>
          </a:graphicData>
        </a:graphic>
      </p:graphicFrame>
      <p:sp>
        <p:nvSpPr>
          <p:cNvPr id="11" name="Figure 9 Notes and Source">
            <a:extLst>
              <a:ext uri="{FF2B5EF4-FFF2-40B4-BE49-F238E27FC236}">
                <a16:creationId xmlns:a16="http://schemas.microsoft.com/office/drawing/2014/main" id="{5C445096-941F-4008-8ED2-DCDD67E1C60A}"/>
              </a:ext>
            </a:extLst>
          </p:cNvPr>
          <p:cNvSpPr>
            <a:spLocks noGrp="1"/>
          </p:cNvSpPr>
          <p:nvPr>
            <p:ph type="body" sz="quarter" idx="11"/>
          </p:nvPr>
        </p:nvSpPr>
        <p:spPr>
          <a:xfrm>
            <a:off x="268288" y="5989978"/>
            <a:ext cx="11569717" cy="533511"/>
          </a:xfrm>
        </p:spPr>
        <p:txBody>
          <a:bodyPr/>
          <a:lstStyle/>
          <a:p>
            <a:r>
              <a:rPr lang="en-US" dirty="0"/>
              <a:t>Notes: Large metro areas have at least one million residents. Core counties contain either the largest city in the metro area or any city with over 250,000 residents. Non-core counties are all other counties in large metro areas.</a:t>
            </a:r>
          </a:p>
          <a:p>
            <a:r>
              <a:rPr lang="en-US" dirty="0"/>
              <a:t>Source: JCHS tabulations of US Census Bureau, Building Permits Survey via Moody’s Economy.com.</a:t>
            </a:r>
          </a:p>
        </p:txBody>
      </p:sp>
      <p:graphicFrame>
        <p:nvGraphicFramePr>
          <p:cNvPr id="6" name="Chart Placeholder 9">
            <a:extLst>
              <a:ext uri="{FF2B5EF4-FFF2-40B4-BE49-F238E27FC236}">
                <a16:creationId xmlns:a16="http://schemas.microsoft.com/office/drawing/2014/main" id="{90779069-5A0F-484E-86BC-52CA5C78A68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31305921"/>
              </p:ext>
            </p:extLst>
          </p:nvPr>
        </p:nvGraphicFramePr>
        <p:xfrm>
          <a:off x="6092687" y="1595889"/>
          <a:ext cx="5827711" cy="437315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9">
            <a:extLst>
              <a:ext uri="{FF2B5EF4-FFF2-40B4-BE49-F238E27FC236}">
                <a16:creationId xmlns:a16="http://schemas.microsoft.com/office/drawing/2014/main" id="{D45F01C1-15BC-4A89-9419-86DC89152502}"/>
              </a:ext>
              <a:ext uri="{C183D7F6-B498-43B3-948B-1728B52AA6E4}">
                <adec:decorative xmlns:adec="http://schemas.microsoft.com/office/drawing/2017/decorative" val="1"/>
              </a:ext>
            </a:extLst>
          </p:cNvPr>
          <p:cNvSpPr txBox="1">
            <a:spLocks/>
          </p:cNvSpPr>
          <p:nvPr/>
        </p:nvSpPr>
        <p:spPr>
          <a:xfrm>
            <a:off x="6092687" y="1248817"/>
            <a:ext cx="5742005" cy="38893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cap="all" baseline="0">
                <a:solidFill>
                  <a:schemeClr val="tx1">
                    <a:lumMod val="50000"/>
                  </a:schemeClr>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cap="none"/>
              <a:t>Multifamily Permits (Thousands)</a:t>
            </a:r>
          </a:p>
        </p:txBody>
      </p:sp>
    </p:spTree>
    <p:extLst>
      <p:ext uri="{BB962C8B-B14F-4D97-AF65-F5344CB8AC3E}">
        <p14:creationId xmlns:p14="http://schemas.microsoft.com/office/powerpoint/2010/main" val="4212126535"/>
      </p:ext>
    </p:extLst>
  </p:cSld>
  <p:clrMapOvr>
    <a:masterClrMapping/>
  </p:clrMapOvr>
</p:sld>
</file>

<file path=ppt/theme/theme1.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20ecd8-7b1b-40af-ad3c-24c512db6f5f">
      <UserInfo>
        <DisplayName>Hermann, Alexander</DisplayName>
        <AccountId>18</AccountId>
        <AccountType/>
      </UserInfo>
      <UserInfo>
        <DisplayName>Frost, Riordan</DisplayName>
        <AccountId>15</AccountId>
        <AccountType/>
      </UserInfo>
      <UserInfo>
        <DisplayName>Airgood-Obrycki, Whitney Leigh</DisplayName>
        <AccountId>19</AccountId>
        <AccountType/>
      </UserInfo>
      <UserInfo>
        <DisplayName>Herbert, Chris</DisplayName>
        <AccountId>22</AccountId>
        <AccountType/>
      </UserInfo>
      <UserInfo>
        <DisplayName>Hanifa, Raheem</DisplayName>
        <AccountId>177</AccountId>
        <AccountType/>
      </UserInfo>
      <UserInfo>
        <DisplayName>Donahue, Kerry</DisplayName>
        <AccountId>29</AccountId>
        <AccountType/>
      </UserInfo>
      <UserInfo>
        <DisplayName>McCue, Daniel T.</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3" ma:contentTypeDescription="Create a new document." ma:contentTypeScope="" ma:versionID="c734cbe841a45633f344981790e67e96">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231adba0070f1039a355e91b57b6e9cf"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A3C8F5-E114-416C-826A-F4C6426384C1}">
  <ds:schemaRefs>
    <ds:schemaRef ds:uri="http://schemas.microsoft.com/sharepoint/v3/contenttype/forms"/>
  </ds:schemaRefs>
</ds:datastoreItem>
</file>

<file path=customXml/itemProps2.xml><?xml version="1.0" encoding="utf-8"?>
<ds:datastoreItem xmlns:ds="http://schemas.openxmlformats.org/officeDocument/2006/customXml" ds:itemID="{D30C6642-E215-4753-B7F9-2C3BB7E7004C}">
  <ds:schemaRefs>
    <ds:schemaRef ds:uri="http://purl.org/dc/terms/"/>
    <ds:schemaRef ds:uri="9279c62e-a2e7-41c7-b9ab-0a0f87ad47c5"/>
    <ds:schemaRef ds:uri="http://purl.org/dc/dcmitype/"/>
    <ds:schemaRef ds:uri="9c20ecd8-7b1b-40af-ad3c-24c512db6f5f"/>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CC8674-3AA7-46DC-BD06-773C66B73979}">
  <ds:schemaRefs>
    <ds:schemaRef ds:uri="9279c62e-a2e7-41c7-b9ab-0a0f87ad47c5"/>
    <ds:schemaRef ds:uri="9c20ecd8-7b1b-40af-ad3c-24c512db6f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500</TotalTime>
  <Words>2727</Words>
  <Application>Microsoft Office PowerPoint</Application>
  <PresentationFormat>Widescreen</PresentationFormat>
  <Paragraphs>244</Paragraphs>
  <Slides>34</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JCHS 2019</vt:lpstr>
      <vt:lpstr>Figure 1: With Inventories at Record Lows, Existing Home Prices Continue to Head Up</vt:lpstr>
      <vt:lpstr>Figure 2: Home Price-to-Income Ratios in an Increasing Number of Metro Areas Are Back Near Mid-2000s Levels</vt:lpstr>
      <vt:lpstr>Figure 3: Following a Dip Early in the Pandemic, Rents for High-Quality Apartments Are Again on the Rise</vt:lpstr>
      <vt:lpstr>Figure 4: Households of Color and Renters Are More Likely to Have Fallen Behind on Monthly Housing Payments</vt:lpstr>
      <vt:lpstr>Figure 5: The Number of High-Cost Disasters Set a New Record in 2020</vt:lpstr>
      <vt:lpstr>Figure 6: After a Brief Pause Early in the Pandemic, the Pace of Home Sales Has Remained Brisk </vt:lpstr>
      <vt:lpstr>Figure 7: Inventories of Homes for Sale Fell to a Record Low in Early 2021</vt:lpstr>
      <vt:lpstr>Figure 8: The Pace of Both Single-Family and Multifamily Construction Has Exceeded Historical Averages for Nearly a Year</vt:lpstr>
      <vt:lpstr>Figure 9: Single-Family Construction Continued to Strengthen Across Markets Last Year Even as Multifamily Construction Hit a Pause, Particularly in Core Counties</vt:lpstr>
      <vt:lpstr>Figure 10: Sharply Rising Lumber Prices Have Driven Up the Materials Costs of Residential Construction Since the Start of the Pandemic</vt:lpstr>
      <vt:lpstr>Figure 11: Real Home Prices Have Continued to Climb for Nearly a Decade</vt:lpstr>
      <vt:lpstr>Figure 12: Early Evidence Points to a Consistent Pickup in Household Growth Despite the Pandemic</vt:lpstr>
      <vt:lpstr>Figure 13: Younger Adults Have Given an Increasingly Large Lift to Household Growth</vt:lpstr>
      <vt:lpstr>Figure 14: After Retreating to Their Parents’ Homes Last Summer, Many Young Adults Were Living on Their Own Again by Early 2021</vt:lpstr>
      <vt:lpstr>Figure 15: Household Growth Outside the Cities of Large Metro Areas Was Accelerating Well Before the Pandemic</vt:lpstr>
      <vt:lpstr>Figure 16: Wide Disparities in Wealth Leave Renters at a Large Disadvantage in the Housing Market</vt:lpstr>
      <vt:lpstr>Figure 17: Sharp Declines in Both Natural Increase and Immigration Left Population Growth in 2020 at Half Its Previously Projected Level</vt:lpstr>
      <vt:lpstr>Figure 18: Despite the Pandemic, the National Homeownership Rate Remained on the Rise Over the Past Year</vt:lpstr>
      <vt:lpstr>Figure 19: Declining Interest Rates Have Offset the Rise in Home Prices, Preventing a Sharp Increase in the Real Monthly Cost of Homeownership</vt:lpstr>
      <vt:lpstr>Figure 20: Large Shares of Low-Income Homeowners and Households of Color Were Behind on Their Mortgages in Early 2021</vt:lpstr>
      <vt:lpstr>Figure 21: Homeowners of Color and Borrowers with Little Equity Were Especially Likely to Be in Forbearance in Early 2021</vt:lpstr>
      <vt:lpstr>Figure 22: Mortgage Refinancing Activity Surged Last Year, Spurred by Record-Low Interest Rates</vt:lpstr>
      <vt:lpstr>Figure 23: Homeownership Gaps for Households of Color Persist Across All Age Groups</vt:lpstr>
      <vt:lpstr>Figure 24: More than a Fifth of Households in Several States Struggled to Pay Rent in Early 2021</vt:lpstr>
      <vt:lpstr>Figure 25: Additions to the Rental Supply Ramped Up During the Pandemic Even as Lease Rates Fell</vt:lpstr>
      <vt:lpstr>Figure 26: Vacancy Rates Soared in High-Rent Urban Areas Last Year, But Fell Steadily in Prime Suburban Markets</vt:lpstr>
      <vt:lpstr>Figure 27: Rents in the Nation’s Eight Largest Markets Were Down Sharply in Early 2021 </vt:lpstr>
      <vt:lpstr>Figure 28: In Parts of the Northeast and Midwest, More than Half of Renter Households Live in Housing Built Before 1970 </vt:lpstr>
      <vt:lpstr>Figure 29: Disproportionately Large Shares of Low-Income Households of Color Were Unable to Cover Their Housing Costs in Early 2021</vt:lpstr>
      <vt:lpstr>Figure 30: Most Low-Income Households Spent Their Economic Impact Payments on Essentials Like Food, Utilities, and Housing</vt:lpstr>
      <vt:lpstr>Figure 31: A Large Majority of Low-Income Renters Were Severely Cost Burdened Even Before the Pandemic</vt:lpstr>
      <vt:lpstr>Figure 32: The Number of People Experiencing Unsheltered Homelessness Climbed Again in 2020</vt:lpstr>
      <vt:lpstr>Figure 33: Households Behind on Rent or Mortgage Payments Often Face Other Hardships as Well</vt:lpstr>
      <vt:lpstr>Figure 34: Spending on Homeowner Disaster Repairs Has Risen in Line with the Frequency of Severe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DiPietro</dc:creator>
  <cp:lastModifiedBy>Donahue, Kerry</cp:lastModifiedBy>
  <cp:revision>44</cp:revision>
  <dcterms:created xsi:type="dcterms:W3CDTF">2018-05-11T14:43:06Z</dcterms:created>
  <dcterms:modified xsi:type="dcterms:W3CDTF">2021-06-09T21:10:35Z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ies>
</file>