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7.xml" ContentType="application/vnd.openxmlformats-officedocument.drawingml.chartshapes+xml"/>
  <Override PartName="/ppt/notesSlides/notesSlide8.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drawings/drawing8.xml" ContentType="application/vnd.openxmlformats-officedocument.drawingml.chartshape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19"/>
  </p:notesMasterIdLst>
  <p:sldIdLst>
    <p:sldId id="256" r:id="rId5"/>
    <p:sldId id="4573" r:id="rId6"/>
    <p:sldId id="4586" r:id="rId7"/>
    <p:sldId id="265" r:id="rId8"/>
    <p:sldId id="298" r:id="rId9"/>
    <p:sldId id="4532" r:id="rId10"/>
    <p:sldId id="4592" r:id="rId11"/>
    <p:sldId id="4594" r:id="rId12"/>
    <p:sldId id="4579" r:id="rId13"/>
    <p:sldId id="4535" r:id="rId14"/>
    <p:sldId id="4593" r:id="rId15"/>
    <p:sldId id="4525" r:id="rId16"/>
    <p:sldId id="4591" r:id="rId17"/>
    <p:sldId id="45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82E643-A55F-5FBB-0A6E-307B7148DAFE}" name="Will, Abbe H" initials="WAH" userId="S::abbe_will@harvard.edu::aca7b395-6fe0-4f38-8af0-a2555624f9eb" providerId="AD"/>
  <p188:author id="{148AC0B0-3CD7-8E1A-40E3-2876479F8C1E}" name="Herbert, Chris" initials="HC" userId="S::chris_herbert@harvard.edu::a0ee9ac1-6be5-48b4-a645-baff00039a4f" providerId="AD"/>
  <p188:author id="{80FDC1EA-82B0-3914-1E7F-830AD9A08F2E}" name="Airgood-Obrycki, Whitney Leigh" initials="AOWL" userId="S::whitney_airgood-obrycki@harvard.edu::89f3f4c7-44cc-4a68-9f30-a54c062d3aa3" providerId="AD"/>
  <p188:author id="{D2C99AF8-9C81-30B5-2603-9583673119A9}" name="McCue, Daniel T." initials="MDT" userId="S::daniel_mccue@harvard.edu::deb020d9-0c57-49a0-aef3-43e4a7f1f00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F72A4EDC-58B5-4A6D-A18F-0ACB40A183AD}"/>
    <pc:docChg chg="modSld">
      <pc:chgData name="Will, Abbe H" userId="aca7b395-6fe0-4f38-8af0-a2555624f9eb" providerId="ADAL" clId="{F72A4EDC-58B5-4A6D-A18F-0ACB40A183AD}" dt="2023-03-23T13:59:10.229" v="0" actId="167"/>
      <pc:docMkLst>
        <pc:docMk/>
      </pc:docMkLst>
      <pc:sldChg chg="modSp mod">
        <pc:chgData name="Will, Abbe H" userId="aca7b395-6fe0-4f38-8af0-a2555624f9eb" providerId="ADAL" clId="{F72A4EDC-58B5-4A6D-A18F-0ACB40A183AD}" dt="2023-03-23T13:59:10.229" v="0" actId="167"/>
        <pc:sldMkLst>
          <pc:docMk/>
          <pc:sldMk cId="2143960331" sldId="4573"/>
        </pc:sldMkLst>
        <pc:spChg chg="ord">
          <ac:chgData name="Will, Abbe H" userId="aca7b395-6fe0-4f38-8af0-a2555624f9eb" providerId="ADAL" clId="{F72A4EDC-58B5-4A6D-A18F-0ACB40A183AD}" dt="2023-03-23T13:59:10.229" v="0" actId="167"/>
          <ac:spMkLst>
            <pc:docMk/>
            <pc:sldMk cId="2143960331" sldId="4573"/>
            <ac:spMk id="2" creationId="{E911C6A1-EC40-477A-890C-75549C18622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sz="1600" b="1" i="0" baseline="0">
                <a:effectLst/>
              </a:rPr>
              <a:t>Market Spending (Billions of dollars)</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3673896676929359"/>
          <c:w val="0.93342058798637895"/>
          <c:h val="0.64475635679092491"/>
        </c:manualLayout>
      </c:layout>
      <c:barChart>
        <c:barDir val="col"/>
        <c:grouping val="stacked"/>
        <c:varyColors val="0"/>
        <c:ser>
          <c:idx val="0"/>
          <c:order val="0"/>
          <c:tx>
            <c:strRef>
              <c:f>Sheet1!$B$1</c:f>
              <c:strCache>
                <c:ptCount val="1"/>
                <c:pt idx="0">
                  <c:v>Homeowner Improvements</c:v>
                </c:pt>
              </c:strCache>
            </c:strRef>
          </c:tx>
          <c:spPr>
            <a:solidFill>
              <a:srgbClr val="76AD99">
                <a:lumMod val="50000"/>
              </a:srgbClr>
            </a:solidFill>
            <a:ln>
              <a:solidFill>
                <a:srgbClr val="FFFFFF"/>
              </a:solidFill>
            </a:ln>
            <a:effectLst/>
          </c:spPr>
          <c:invertIfNegative val="0"/>
          <c:dLbls>
            <c:delete val="1"/>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
(e)</c:v>
                </c:pt>
                <c:pt idx="11">
                  <c:v>2023
(f)</c:v>
                </c:pt>
              </c:strCache>
            </c:strRef>
          </c:cat>
          <c:val>
            <c:numRef>
              <c:f>Sheet1!$B$2:$B$13</c:f>
              <c:numCache>
                <c:formatCode>0</c:formatCode>
                <c:ptCount val="12"/>
                <c:pt idx="0">
                  <c:v>185.06505381634059</c:v>
                </c:pt>
                <c:pt idx="1">
                  <c:v>196.94798848717542</c:v>
                </c:pt>
                <c:pt idx="2">
                  <c:v>211.19699152641903</c:v>
                </c:pt>
                <c:pt idx="3">
                  <c:v>219.89901305787799</c:v>
                </c:pt>
                <c:pt idx="4">
                  <c:v>221.14171542022069</c:v>
                </c:pt>
                <c:pt idx="5">
                  <c:v>229.02683452718131</c:v>
                </c:pt>
                <c:pt idx="6">
                  <c:v>259.01219047863378</c:v>
                </c:pt>
                <c:pt idx="7">
                  <c:v>262.68529110628219</c:v>
                </c:pt>
                <c:pt idx="8">
                  <c:v>292.71999983088978</c:v>
                </c:pt>
                <c:pt idx="9">
                  <c:v>330.65731505471012</c:v>
                </c:pt>
                <c:pt idx="10">
                  <c:v>386.47799098373179</c:v>
                </c:pt>
                <c:pt idx="11">
                  <c:v>393.98571160715994</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Homeowner Maintenance</c:v>
                </c:pt>
              </c:strCache>
            </c:strRef>
          </c:tx>
          <c:spPr>
            <a:solidFill>
              <a:srgbClr val="76AD99">
                <a:lumMod val="75000"/>
              </a:srgbClr>
            </a:solidFill>
            <a:ln>
              <a:solidFill>
                <a:srgbClr val="FFFFFF"/>
              </a:solidFill>
            </a:ln>
            <a:effectLst/>
          </c:spPr>
          <c:invertIfNegative val="0"/>
          <c:dLbls>
            <c:delete val="1"/>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
(e)</c:v>
                </c:pt>
                <c:pt idx="11">
                  <c:v>2023
(f)</c:v>
                </c:pt>
              </c:strCache>
            </c:strRef>
          </c:cat>
          <c:val>
            <c:numRef>
              <c:f>Sheet1!$C$2:$C$13</c:f>
              <c:numCache>
                <c:formatCode>0</c:formatCode>
                <c:ptCount val="12"/>
                <c:pt idx="0">
                  <c:v>50.492666888169516</c:v>
                </c:pt>
                <c:pt idx="1">
                  <c:v>52.064548797724598</c:v>
                </c:pt>
                <c:pt idx="2">
                  <c:v>54.562502746466997</c:v>
                </c:pt>
                <c:pt idx="3">
                  <c:v>56.800848053458751</c:v>
                </c:pt>
                <c:pt idx="4">
                  <c:v>58.466619912582814</c:v>
                </c:pt>
                <c:pt idx="5">
                  <c:v>59.747711147859434</c:v>
                </c:pt>
                <c:pt idx="6">
                  <c:v>64.132269164846051</c:v>
                </c:pt>
                <c:pt idx="7">
                  <c:v>65.298087728804845</c:v>
                </c:pt>
                <c:pt idx="8">
                  <c:v>70.020554282017088</c:v>
                </c:pt>
                <c:pt idx="9">
                  <c:v>75.488727683434519</c:v>
                </c:pt>
                <c:pt idx="10">
                  <c:v>85.990763796041279</c:v>
                </c:pt>
                <c:pt idx="11">
                  <c:v>90.875510195895885</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Rental Improvements</c:v>
                </c:pt>
              </c:strCache>
            </c:strRef>
          </c:tx>
          <c:spPr>
            <a:solidFill>
              <a:srgbClr val="C14D00"/>
            </a:solidFill>
            <a:ln>
              <a:solidFill>
                <a:srgbClr val="FFFFFF"/>
              </a:solidFill>
            </a:ln>
            <a:effectLst/>
          </c:spPr>
          <c:invertIfNegative val="0"/>
          <c:dLbls>
            <c:delete val="1"/>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
(e)</c:v>
                </c:pt>
                <c:pt idx="11">
                  <c:v>2023
(f)</c:v>
                </c:pt>
              </c:strCache>
            </c:strRef>
          </c:cat>
          <c:val>
            <c:numRef>
              <c:f>Sheet1!$D$2:$D$13</c:f>
              <c:numCache>
                <c:formatCode>0</c:formatCode>
                <c:ptCount val="12"/>
                <c:pt idx="0">
                  <c:v>28.367709004323576</c:v>
                </c:pt>
                <c:pt idx="1">
                  <c:v>29.546385989097061</c:v>
                </c:pt>
                <c:pt idx="2">
                  <c:v>32.34994611191177</c:v>
                </c:pt>
                <c:pt idx="3">
                  <c:v>35.730110533241422</c:v>
                </c:pt>
                <c:pt idx="4">
                  <c:v>39.459701234413174</c:v>
                </c:pt>
                <c:pt idx="5">
                  <c:v>43.072137351964393</c:v>
                </c:pt>
                <c:pt idx="6">
                  <c:v>45.845135409486787</c:v>
                </c:pt>
                <c:pt idx="7">
                  <c:v>48.277875806754786</c:v>
                </c:pt>
                <c:pt idx="8">
                  <c:v>52.508684378720446</c:v>
                </c:pt>
                <c:pt idx="9">
                  <c:v>59.509434801679269</c:v>
                </c:pt>
                <c:pt idx="10">
                  <c:v>63.59790066172274</c:v>
                </c:pt>
                <c:pt idx="11">
                  <c:v>64.100687280084358</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Rental Maintenance</c:v>
                </c:pt>
              </c:strCache>
            </c:strRef>
          </c:tx>
          <c:spPr>
            <a:solidFill>
              <a:srgbClr val="E9C002"/>
            </a:solidFill>
            <a:ln>
              <a:solidFill>
                <a:srgbClr val="FFFFFF"/>
              </a:solidFill>
            </a:ln>
            <a:effectLst/>
          </c:spPr>
          <c:invertIfNegative val="0"/>
          <c:dLbls>
            <c:delete val="1"/>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
(e)</c:v>
                </c:pt>
                <c:pt idx="11">
                  <c:v>2023
(f)</c:v>
                </c:pt>
              </c:strCache>
            </c:strRef>
          </c:cat>
          <c:val>
            <c:numRef>
              <c:f>Sheet1!$E$2:$E$13</c:f>
              <c:numCache>
                <c:formatCode>0</c:formatCode>
                <c:ptCount val="12"/>
                <c:pt idx="0">
                  <c:v>21.754288542465943</c:v>
                </c:pt>
                <c:pt idx="1">
                  <c:v>22.369046630023163</c:v>
                </c:pt>
                <c:pt idx="2">
                  <c:v>23.074006557186113</c:v>
                </c:pt>
                <c:pt idx="3">
                  <c:v>23.898669303839604</c:v>
                </c:pt>
                <c:pt idx="4">
                  <c:v>24.80007498188127</c:v>
                </c:pt>
                <c:pt idx="5">
                  <c:v>25.746069820929034</c:v>
                </c:pt>
                <c:pt idx="6">
                  <c:v>26.677359427615073</c:v>
                </c:pt>
                <c:pt idx="7">
                  <c:v>27.666202751489855</c:v>
                </c:pt>
                <c:pt idx="8">
                  <c:v>28.530469362572305</c:v>
                </c:pt>
                <c:pt idx="9">
                  <c:v>29.171059084628741</c:v>
                </c:pt>
                <c:pt idx="10">
                  <c:v>30.661094510802229</c:v>
                </c:pt>
                <c:pt idx="11">
                  <c:v>31.300580250473633</c:v>
                </c:pt>
              </c:numCache>
            </c:numRef>
          </c:val>
          <c:extLst>
            <c:ext xmlns:c16="http://schemas.microsoft.com/office/drawing/2014/chart" uri="{C3380CC4-5D6E-409C-BE32-E72D297353CC}">
              <c16:uniqueId val="{0000000D-4E1F-43D5-AE5A-3C42C4BAD783}"/>
            </c:ext>
          </c:extLst>
        </c:ser>
        <c:dLbls>
          <c:dLblPos val="ctr"/>
          <c:showLegendKey val="0"/>
          <c:showVal val="1"/>
          <c:showCatName val="0"/>
          <c:showSerName val="0"/>
          <c:showPercent val="0"/>
          <c:showBubbleSize val="0"/>
        </c:dLbls>
        <c:gapWidth val="100"/>
        <c:overlap val="100"/>
        <c:axId val="2723360"/>
        <c:axId val="2725552"/>
      </c:barChart>
      <c:barChart>
        <c:barDir val="col"/>
        <c:grouping val="clustered"/>
        <c:varyColors val="0"/>
        <c:ser>
          <c:idx val="4"/>
          <c:order val="4"/>
          <c:tx>
            <c:strRef>
              <c:f>Sheet1!$F$1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
(e)</c:v>
                </c:pt>
                <c:pt idx="11">
                  <c:v>2023
(f)</c:v>
                </c:pt>
              </c:strCache>
            </c:strRef>
          </c:cat>
          <c:val>
            <c:numRef>
              <c:f>Sheet1!$F$2:$F$13</c:f>
              <c:numCache>
                <c:formatCode>0</c:formatCode>
                <c:ptCount val="12"/>
                <c:pt idx="0">
                  <c:v>285.67971825129962</c:v>
                </c:pt>
                <c:pt idx="1">
                  <c:v>300.92796990402024</c:v>
                </c:pt>
                <c:pt idx="2">
                  <c:v>321.1834469419839</c:v>
                </c:pt>
                <c:pt idx="3">
                  <c:v>336.32864094841779</c:v>
                </c:pt>
                <c:pt idx="4">
                  <c:v>343.86811154909793</c:v>
                </c:pt>
                <c:pt idx="5">
                  <c:v>357.59275284793415</c:v>
                </c:pt>
                <c:pt idx="6">
                  <c:v>395.66695448058169</c:v>
                </c:pt>
                <c:pt idx="7">
                  <c:v>403.92745739333162</c:v>
                </c:pt>
                <c:pt idx="8">
                  <c:v>443.77970785419961</c:v>
                </c:pt>
                <c:pt idx="9">
                  <c:v>494.82653662445261</c:v>
                </c:pt>
                <c:pt idx="10">
                  <c:v>566.72774995229793</c:v>
                </c:pt>
                <c:pt idx="11">
                  <c:v>580.26248933361387</c:v>
                </c:pt>
              </c:numCache>
            </c:numRef>
          </c:val>
          <c:extLst>
            <c:ext xmlns:c16="http://schemas.microsoft.com/office/drawing/2014/chart" uri="{C3380CC4-5D6E-409C-BE32-E72D297353CC}">
              <c16:uniqueId val="{0000000E-4E1F-43D5-AE5A-3C42C4BAD783}"/>
            </c:ext>
          </c:extLst>
        </c:ser>
        <c:dLbls>
          <c:showLegendKey val="0"/>
          <c:showVal val="0"/>
          <c:showCatName val="0"/>
          <c:showSerName val="0"/>
          <c:showPercent val="0"/>
          <c:showBubbleSize val="0"/>
        </c:dLbls>
        <c:gapWidth val="100"/>
        <c:axId val="515257864"/>
        <c:axId val="51525491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00"/>
        <c:minorUnit val="50"/>
      </c:valAx>
      <c:valAx>
        <c:axId val="515254912"/>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257864"/>
        <c:crosses val="max"/>
        <c:crossBetween val="between"/>
        <c:majorUnit val="100"/>
        <c:minorUnit val="50"/>
      </c:valAx>
      <c:catAx>
        <c:axId val="515257864"/>
        <c:scaling>
          <c:orientation val="minMax"/>
        </c:scaling>
        <c:delete val="1"/>
        <c:axPos val="b"/>
        <c:numFmt formatCode="General" sourceLinked="1"/>
        <c:majorTickMark val="out"/>
        <c:minorTickMark val="none"/>
        <c:tickLblPos val="nextTo"/>
        <c:crossAx val="515254912"/>
        <c:crosses val="autoZero"/>
        <c:auto val="1"/>
        <c:lblAlgn val="ctr"/>
        <c:lblOffset val="100"/>
        <c:noMultiLvlLbl val="0"/>
      </c:catAx>
      <c:spPr>
        <a:noFill/>
        <a:ln>
          <a:noFill/>
        </a:ln>
        <a:effectLst/>
      </c:spPr>
    </c:plotArea>
    <c:legend>
      <c:legendPos val="b"/>
      <c:legendEntry>
        <c:idx val="4"/>
        <c:delete val="1"/>
      </c:legendEntry>
      <c:layout>
        <c:manualLayout>
          <c:xMode val="edge"/>
          <c:yMode val="edge"/>
          <c:x val="1.5846208356175076E-2"/>
          <c:y val="0.89101619827675393"/>
          <c:w val="0.96714026036341927"/>
          <c:h val="0.101280046802075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solidFill>
                  <a:schemeClr val="tx1">
                    <a:lumMod val="50000"/>
                  </a:schemeClr>
                </a:solidFill>
              </a:rPr>
              <a:t>Average Per Owner </a:t>
            </a:r>
            <a:r>
              <a:rPr lang="en-US" sz="1600" b="1" i="0" u="none" strike="noStrike" baseline="0">
                <a:solidFill>
                  <a:schemeClr val="tx1">
                    <a:lumMod val="50000"/>
                  </a:schemeClr>
                </a:solidFill>
                <a:effectLst/>
              </a:rPr>
              <a:t>Spending </a:t>
            </a:r>
            <a:r>
              <a:rPr lang="en-US">
                <a:solidFill>
                  <a:schemeClr val="tx1">
                    <a:lumMod val="50000"/>
                  </a:schemeClr>
                </a:solidFill>
              </a:rPr>
              <a:t>(Dollars)</a:t>
            </a:r>
          </a:p>
        </c:rich>
      </c:tx>
      <c:layout>
        <c:manualLayout>
          <c:xMode val="edge"/>
          <c:yMode val="edge"/>
          <c:x val="6.7664229316929678E-3"/>
          <c:y val="1.4441624597381389E-2"/>
        </c:manualLayout>
      </c:layout>
      <c:overlay val="0"/>
    </c:title>
    <c:autoTitleDeleted val="0"/>
    <c:plotArea>
      <c:layout>
        <c:manualLayout>
          <c:layoutTarget val="inner"/>
          <c:xMode val="edge"/>
          <c:yMode val="edge"/>
          <c:x val="5.3905386449257665E-2"/>
          <c:y val="0.12615077193900612"/>
          <c:w val="0.90132377702032362"/>
          <c:h val="0.62053548064800068"/>
        </c:manualLayout>
      </c:layout>
      <c:barChart>
        <c:barDir val="col"/>
        <c:grouping val="stacked"/>
        <c:varyColors val="0"/>
        <c:ser>
          <c:idx val="0"/>
          <c:order val="0"/>
          <c:tx>
            <c:strRef>
              <c:f>Sheet1!$B$1</c:f>
              <c:strCache>
                <c:ptCount val="1"/>
                <c:pt idx="0">
                  <c:v>Improvements</c:v>
                </c:pt>
              </c:strCache>
            </c:strRef>
          </c:tx>
          <c:spPr>
            <a:solidFill>
              <a:srgbClr val="76AD99">
                <a:lumMod val="50000"/>
              </a:srgbClr>
            </a:solidFill>
            <a:ln>
              <a:solidFill>
                <a:srgbClr val="FFFFFF"/>
              </a:solidFill>
            </a:ln>
          </c:spPr>
          <c:invertIfNegative val="0"/>
          <c:cat>
            <c:strRef>
              <c:f>Sheet1!$A$2:$A$6</c:f>
              <c:strCache>
                <c:ptCount val="5"/>
                <c:pt idx="0">
                  <c:v>Lowest</c:v>
                </c:pt>
                <c:pt idx="1">
                  <c:v>2nd</c:v>
                </c:pt>
                <c:pt idx="2">
                  <c:v>3rd</c:v>
                </c:pt>
                <c:pt idx="3">
                  <c:v>4th</c:v>
                </c:pt>
                <c:pt idx="4">
                  <c:v>Highest</c:v>
                </c:pt>
              </c:strCache>
            </c:strRef>
          </c:cat>
          <c:val>
            <c:numRef>
              <c:f>Sheet1!$B$2:$B$6</c:f>
              <c:numCache>
                <c:formatCode>#,##0</c:formatCode>
                <c:ptCount val="5"/>
                <c:pt idx="0">
                  <c:v>1928.0893000000001</c:v>
                </c:pt>
                <c:pt idx="1">
                  <c:v>2471.11</c:v>
                </c:pt>
                <c:pt idx="2">
                  <c:v>3513.2085000000002</c:v>
                </c:pt>
                <c:pt idx="3">
                  <c:v>4369.1067000000003</c:v>
                </c:pt>
                <c:pt idx="4">
                  <c:v>7753.6958999999997</c:v>
                </c:pt>
              </c:numCache>
            </c:numRef>
          </c:val>
          <c:extLst>
            <c:ext xmlns:c16="http://schemas.microsoft.com/office/drawing/2014/chart" uri="{C3380CC4-5D6E-409C-BE32-E72D297353CC}">
              <c16:uniqueId val="{00000000-A13C-4E5E-B5F3-031966C02762}"/>
            </c:ext>
          </c:extLst>
        </c:ser>
        <c:ser>
          <c:idx val="1"/>
          <c:order val="1"/>
          <c:tx>
            <c:strRef>
              <c:f>Sheet1!$C$1</c:f>
              <c:strCache>
                <c:ptCount val="1"/>
                <c:pt idx="0">
                  <c:v>Maintenance</c:v>
                </c:pt>
              </c:strCache>
            </c:strRef>
          </c:tx>
          <c:spPr>
            <a:solidFill>
              <a:srgbClr val="76AD99">
                <a:lumMod val="75000"/>
              </a:srgbClr>
            </a:solidFill>
            <a:ln w="9525">
              <a:solidFill>
                <a:srgbClr val="FFFFFF"/>
              </a:solidFill>
            </a:ln>
          </c:spPr>
          <c:invertIfNegative val="0"/>
          <c:cat>
            <c:strRef>
              <c:f>Sheet1!$A$2:$A$6</c:f>
              <c:strCache>
                <c:ptCount val="5"/>
                <c:pt idx="0">
                  <c:v>Lowest</c:v>
                </c:pt>
                <c:pt idx="1">
                  <c:v>2nd</c:v>
                </c:pt>
                <c:pt idx="2">
                  <c:v>3rd</c:v>
                </c:pt>
                <c:pt idx="3">
                  <c:v>4th</c:v>
                </c:pt>
                <c:pt idx="4">
                  <c:v>Highest</c:v>
                </c:pt>
              </c:strCache>
            </c:strRef>
          </c:cat>
          <c:val>
            <c:numRef>
              <c:f>Sheet1!$C$2:$C$6</c:f>
              <c:numCache>
                <c:formatCode>#,##0</c:formatCode>
                <c:ptCount val="5"/>
                <c:pt idx="0">
                  <c:v>612.45092186854924</c:v>
                </c:pt>
                <c:pt idx="1">
                  <c:v>721.45736707218487</c:v>
                </c:pt>
                <c:pt idx="2">
                  <c:v>865.23557087456402</c:v>
                </c:pt>
                <c:pt idx="3">
                  <c:v>1003.493088544173</c:v>
                </c:pt>
                <c:pt idx="4">
                  <c:v>1371.5490723218525</c:v>
                </c:pt>
              </c:numCache>
            </c:numRef>
          </c:val>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2"/>
          <c:order val="2"/>
          <c:tx>
            <c:strRef>
              <c:f>Sheet1!$D$1</c:f>
              <c:strCache>
                <c:ptCount val="1"/>
                <c:pt idx="0">
                  <c:v>Average Share of Income Spent on Improvements and Maintenance (Right scale)</c:v>
                </c:pt>
              </c:strCache>
            </c:strRef>
          </c:tx>
          <c:spPr>
            <a:ln w="38100">
              <a:solidFill>
                <a:srgbClr val="C14D00">
                  <a:lumMod val="60000"/>
                  <a:lumOff val="40000"/>
                </a:srgbClr>
              </a:solidFill>
            </a:ln>
          </c:spPr>
          <c:marker>
            <c:symbol val="circle"/>
            <c:size val="9"/>
            <c:spPr>
              <a:solidFill>
                <a:srgbClr val="C14D00">
                  <a:lumMod val="60000"/>
                  <a:lumOff val="40000"/>
                </a:srgbClr>
              </a:solidFill>
              <a:ln>
                <a:solidFill>
                  <a:srgbClr val="C14D00">
                    <a:lumMod val="60000"/>
                    <a:lumOff val="40000"/>
                  </a:srgbClr>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FE-438D-BBE3-2B355468FBD1}"/>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E-438D-BBE3-2B355468FBD1}"/>
                </c:ext>
              </c:extLst>
            </c:dLbl>
            <c:dLbl>
              <c:idx val="2"/>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A4FF-488B-842B-8BBD630429ED}"/>
                </c:ext>
              </c:extLst>
            </c:dLbl>
            <c:dLbl>
              <c:idx val="3"/>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A4FF-488B-842B-8BBD630429ED}"/>
                </c:ext>
              </c:extLst>
            </c:dLbl>
            <c:dLbl>
              <c:idx val="4"/>
              <c:numFmt formatCode="#,##0.0" sourceLinked="0"/>
              <c:spPr>
                <a:noFill/>
                <a:ln>
                  <a:noFill/>
                </a:ln>
                <a:effectLst/>
              </c:spPr>
              <c:txPr>
                <a:bodyPr wrap="square" lIns="38100" tIns="19050" rIns="38100" bIns="19050" anchor="ctr">
                  <a:spAutoFit/>
                </a:bodyPr>
                <a:lstStyle/>
                <a:p>
                  <a:pPr>
                    <a:defRPr sz="1400" b="0">
                      <a:solidFill>
                        <a:schemeClr val="bg1"/>
                      </a:solidFill>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A4FF-488B-842B-8BBD630429ED}"/>
                </c:ext>
              </c:extLst>
            </c:dLbl>
            <c:numFmt formatCode="#,##0.0" sourceLinked="0"/>
            <c:spPr>
              <a:noFill/>
              <a:ln>
                <a:noFill/>
              </a:ln>
              <a:effectLst/>
            </c:spPr>
            <c:txPr>
              <a:bodyPr wrap="square" lIns="38100" tIns="19050" rIns="38100" bIns="19050" anchor="ctr">
                <a:spAutoFit/>
              </a:bodyPr>
              <a:lstStyle/>
              <a:p>
                <a:pPr>
                  <a:defRPr sz="1400" b="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Lowest</c:v>
                </c:pt>
                <c:pt idx="1">
                  <c:v>2nd</c:v>
                </c:pt>
                <c:pt idx="2">
                  <c:v>3rd</c:v>
                </c:pt>
                <c:pt idx="3">
                  <c:v>4th</c:v>
                </c:pt>
                <c:pt idx="4">
                  <c:v>Highest</c:v>
                </c:pt>
              </c:strCache>
            </c:strRef>
          </c:cat>
          <c:val>
            <c:numRef>
              <c:f>Sheet1!$D$2:$D$6</c:f>
              <c:numCache>
                <c:formatCode>0.0</c:formatCode>
                <c:ptCount val="5"/>
                <c:pt idx="0">
                  <c:v>20.108927999999999</c:v>
                </c:pt>
                <c:pt idx="1">
                  <c:v>10.468597000000001</c:v>
                </c:pt>
                <c:pt idx="2">
                  <c:v>8.8965048000000007</c:v>
                </c:pt>
                <c:pt idx="3">
                  <c:v>7.2334224999999996</c:v>
                </c:pt>
                <c:pt idx="4">
                  <c:v>6.4310345</c:v>
                </c:pt>
              </c:numCache>
            </c:numRef>
          </c:val>
          <c:smooth val="1"/>
          <c:extLst>
            <c:ext xmlns:c16="http://schemas.microsoft.com/office/drawing/2014/chart" uri="{C3380CC4-5D6E-409C-BE32-E72D297353CC}">
              <c16:uniqueId val="{00000000-A825-4E00-88D7-CAD79C6005C6}"/>
            </c:ext>
          </c:extLst>
        </c:ser>
        <c:dLbls>
          <c:showLegendKey val="0"/>
          <c:showVal val="0"/>
          <c:showCatName val="0"/>
          <c:showSerName val="0"/>
          <c:showPercent val="0"/>
          <c:showBubbleSize val="0"/>
        </c:dLbls>
        <c:marker val="1"/>
        <c:smooth val="0"/>
        <c:axId val="754110240"/>
        <c:axId val="754108928"/>
      </c:lineChart>
      <c:catAx>
        <c:axId val="-2059001504"/>
        <c:scaling>
          <c:orientation val="minMax"/>
        </c:scaling>
        <c:delete val="0"/>
        <c:axPos val="b"/>
        <c:title>
          <c:tx>
            <c:rich>
              <a:bodyPr/>
              <a:lstStyle/>
              <a:p>
                <a:pPr>
                  <a:defRPr sz="1400">
                    <a:solidFill>
                      <a:schemeClr val="tx1">
                        <a:lumMod val="50000"/>
                      </a:schemeClr>
                    </a:solidFill>
                  </a:defRPr>
                </a:pPr>
                <a:r>
                  <a:rPr lang="en-US" sz="1400" b="1" i="0" baseline="0">
                    <a:solidFill>
                      <a:schemeClr val="tx1">
                        <a:lumMod val="50000"/>
                      </a:schemeClr>
                    </a:solidFill>
                    <a:effectLst/>
                  </a:rPr>
                  <a:t>Household Income Quintile</a:t>
                </a:r>
                <a:endParaRPr lang="en-US" sz="1400">
                  <a:solidFill>
                    <a:schemeClr val="tx1">
                      <a:lumMod val="50000"/>
                    </a:schemeClr>
                  </a:solidFill>
                  <a:effectLst/>
                </a:endParaRPr>
              </a:p>
            </c:rich>
          </c:tx>
          <c:layout>
            <c:manualLayout>
              <c:xMode val="edge"/>
              <c:yMode val="edge"/>
              <c:x val="0.41305837319333161"/>
              <c:y val="0.82701857887099461"/>
            </c:manualLayout>
          </c:layout>
          <c:overlay val="0"/>
        </c:title>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majorUnit val="2000"/>
      </c:valAx>
      <c:valAx>
        <c:axId val="754108928"/>
        <c:scaling>
          <c:orientation val="minMax"/>
        </c:scaling>
        <c:delete val="0"/>
        <c:axPos val="r"/>
        <c:numFmt formatCode="0" sourceLinked="0"/>
        <c:majorTickMark val="out"/>
        <c:minorTickMark val="none"/>
        <c:tickLblPos val="nextTo"/>
        <c:spPr>
          <a:ln>
            <a:noFill/>
          </a:ln>
        </c:spPr>
        <c:txPr>
          <a:bodyPr/>
          <a:lstStyle/>
          <a:p>
            <a:pPr>
              <a:defRPr sz="1400">
                <a:solidFill>
                  <a:schemeClr val="tx1">
                    <a:lumMod val="50000"/>
                  </a:schemeClr>
                </a:solidFill>
              </a:defRPr>
            </a:pPr>
            <a:endParaRPr lang="en-US"/>
          </a:p>
        </c:txPr>
        <c:crossAx val="754110240"/>
        <c:crosses val="max"/>
        <c:crossBetween val="between"/>
      </c:valAx>
      <c:catAx>
        <c:axId val="754110240"/>
        <c:scaling>
          <c:orientation val="minMax"/>
        </c:scaling>
        <c:delete val="1"/>
        <c:axPos val="b"/>
        <c:numFmt formatCode="General" sourceLinked="1"/>
        <c:majorTickMark val="out"/>
        <c:minorTickMark val="none"/>
        <c:tickLblPos val="nextTo"/>
        <c:crossAx val="754108928"/>
        <c:crosses val="autoZero"/>
        <c:auto val="1"/>
        <c:lblAlgn val="ctr"/>
        <c:lblOffset val="100"/>
        <c:noMultiLvlLbl val="0"/>
      </c:catAx>
    </c:plotArea>
    <c:legend>
      <c:legendPos val="b"/>
      <c:layout>
        <c:manualLayout>
          <c:xMode val="edge"/>
          <c:yMode val="edge"/>
          <c:x val="1.9025420340162667E-2"/>
          <c:y val="0.9113221685657874"/>
          <c:w val="0.9426743987498406"/>
          <c:h val="6.4905202559649836E-2"/>
        </c:manualLayout>
      </c:layout>
      <c:overlay val="0"/>
      <c:txPr>
        <a:bodyPr/>
        <a:lstStyle/>
        <a:p>
          <a:pPr>
            <a:defRPr sz="1400" b="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Market</a:t>
            </a:r>
            <a:r>
              <a:rPr lang="en-US" baseline="0" dirty="0"/>
              <a:t> Spending (</a:t>
            </a:r>
            <a:r>
              <a:rPr lang="en-US" dirty="0"/>
              <a:t>Billions of dollars)</a:t>
            </a:r>
          </a:p>
        </c:rich>
      </c:tx>
      <c:layout>
        <c:manualLayout>
          <c:xMode val="edge"/>
          <c:yMode val="edge"/>
          <c:x val="7.4608406587112382E-3"/>
          <c:y val="1.3804029783286152E-2"/>
        </c:manualLayout>
      </c:layout>
      <c:overlay val="0"/>
    </c:title>
    <c:autoTitleDeleted val="0"/>
    <c:plotArea>
      <c:layout>
        <c:manualLayout>
          <c:layoutTarget val="inner"/>
          <c:xMode val="edge"/>
          <c:yMode val="edge"/>
          <c:x val="5.9395367234324918E-2"/>
          <c:y val="0.12573817153599517"/>
          <c:w val="0.89912778470629684"/>
          <c:h val="0.61255435348364762"/>
        </c:manualLayout>
      </c:layout>
      <c:barChart>
        <c:barDir val="col"/>
        <c:grouping val="stacked"/>
        <c:varyColors val="0"/>
        <c:ser>
          <c:idx val="1"/>
          <c:order val="0"/>
          <c:tx>
            <c:strRef>
              <c:f>Sheet1!$B$1</c:f>
              <c:strCache>
                <c:ptCount val="1"/>
                <c:pt idx="0">
                  <c:v>Roofing</c:v>
                </c:pt>
              </c:strCache>
            </c:strRef>
          </c:tx>
          <c:spPr>
            <a:solidFill>
              <a:srgbClr val="76AD99">
                <a:lumMod val="75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Sheet1!$B$2:$B$10</c:f>
              <c:numCache>
                <c:formatCode>0.0</c:formatCode>
                <c:ptCount val="9"/>
                <c:pt idx="0">
                  <c:v>16.773797153492971</c:v>
                </c:pt>
                <c:pt idx="1">
                  <c:v>17.114151465927616</c:v>
                </c:pt>
                <c:pt idx="2">
                  <c:v>15.720801882369271</c:v>
                </c:pt>
                <c:pt idx="3">
                  <c:v>22.274207997047565</c:v>
                </c:pt>
                <c:pt idx="4">
                  <c:v>24.183028840525665</c:v>
                </c:pt>
                <c:pt idx="5">
                  <c:v>27.012605406881057</c:v>
                </c:pt>
                <c:pt idx="6">
                  <c:v>25.555472800173789</c:v>
                </c:pt>
                <c:pt idx="7">
                  <c:v>29.336832384046161</c:v>
                </c:pt>
                <c:pt idx="8">
                  <c:v>38.212450766944691</c:v>
                </c:pt>
              </c:numCache>
            </c:numRef>
          </c:val>
          <c:extLst>
            <c:ext xmlns:c16="http://schemas.microsoft.com/office/drawing/2014/chart" uri="{C3380CC4-5D6E-409C-BE32-E72D297353CC}">
              <c16:uniqueId val="{00000001-A13C-4E5E-B5F3-031966C02762}"/>
            </c:ext>
          </c:extLst>
        </c:ser>
        <c:ser>
          <c:idx val="2"/>
          <c:order val="1"/>
          <c:tx>
            <c:strRef>
              <c:f>Sheet1!$C$1</c:f>
              <c:strCache>
                <c:ptCount val="1"/>
                <c:pt idx="0">
                  <c:v>HVAC</c:v>
                </c:pt>
              </c:strCache>
            </c:strRef>
          </c:tx>
          <c:spPr>
            <a:solidFill>
              <a:srgbClr val="76AD99">
                <a:lumMod val="50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Sheet1!$C$2:$C$10</c:f>
              <c:numCache>
                <c:formatCode>0.0</c:formatCode>
                <c:ptCount val="9"/>
                <c:pt idx="0">
                  <c:v>10.694578511912724</c:v>
                </c:pt>
                <c:pt idx="1">
                  <c:v>12.777026025395886</c:v>
                </c:pt>
                <c:pt idx="2">
                  <c:v>12.343957927310775</c:v>
                </c:pt>
                <c:pt idx="3">
                  <c:v>17.294732243764329</c:v>
                </c:pt>
                <c:pt idx="4">
                  <c:v>17.264020743947235</c:v>
                </c:pt>
                <c:pt idx="5">
                  <c:v>20.611253647392957</c:v>
                </c:pt>
                <c:pt idx="6">
                  <c:v>22.093933953873776</c:v>
                </c:pt>
                <c:pt idx="7">
                  <c:v>24.849113798775559</c:v>
                </c:pt>
                <c:pt idx="8">
                  <c:v>30.007889957924775</c:v>
                </c:pt>
              </c:numCache>
            </c:numRef>
          </c:val>
          <c:extLst>
            <c:ext xmlns:c16="http://schemas.microsoft.com/office/drawing/2014/chart" uri="{C3380CC4-5D6E-409C-BE32-E72D297353CC}">
              <c16:uniqueId val="{00000000-5C41-43CB-834B-888082CD7CE5}"/>
            </c:ext>
          </c:extLst>
        </c:ser>
        <c:ser>
          <c:idx val="3"/>
          <c:order val="2"/>
          <c:tx>
            <c:strRef>
              <c:f>Sheet1!$D$1</c:f>
              <c:strCache>
                <c:ptCount val="1"/>
                <c:pt idx="0">
                  <c:v>Windows or Doors</c:v>
                </c:pt>
              </c:strCache>
            </c:strRef>
          </c:tx>
          <c:spPr>
            <a:solidFill>
              <a:srgbClr val="C14D00"/>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Sheet1!$D$2:$D$10</c:f>
              <c:numCache>
                <c:formatCode>0.0</c:formatCode>
                <c:ptCount val="9"/>
                <c:pt idx="0">
                  <c:v>10.696879426007968</c:v>
                </c:pt>
                <c:pt idx="1">
                  <c:v>12.553217912735967</c:v>
                </c:pt>
                <c:pt idx="2">
                  <c:v>10.779121897729445</c:v>
                </c:pt>
                <c:pt idx="3">
                  <c:v>12.218101884846712</c:v>
                </c:pt>
                <c:pt idx="4">
                  <c:v>10.832538121646598</c:v>
                </c:pt>
                <c:pt idx="5">
                  <c:v>13.901526156277924</c:v>
                </c:pt>
                <c:pt idx="6">
                  <c:v>12.607476342059256</c:v>
                </c:pt>
                <c:pt idx="7">
                  <c:v>13.815134651891102</c:v>
                </c:pt>
                <c:pt idx="8">
                  <c:v>17.72359865428275</c:v>
                </c:pt>
              </c:numCache>
            </c:numRef>
          </c:val>
          <c:extLst>
            <c:ext xmlns:c16="http://schemas.microsoft.com/office/drawing/2014/chart" uri="{C3380CC4-5D6E-409C-BE32-E72D297353CC}">
              <c16:uniqueId val="{00000001-5C41-43CB-834B-888082CD7CE5}"/>
            </c:ext>
          </c:extLst>
        </c:ser>
        <c:ser>
          <c:idx val="4"/>
          <c:order val="3"/>
          <c:tx>
            <c:strRef>
              <c:f>Sheet1!$E$1</c:f>
              <c:strCache>
                <c:ptCount val="1"/>
                <c:pt idx="0">
                  <c:v>Siding</c:v>
                </c:pt>
              </c:strCache>
            </c:strRef>
          </c:tx>
          <c:spPr>
            <a:solidFill>
              <a:srgbClr val="E9C002"/>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Sheet1!$E$2:$E$10</c:f>
              <c:numCache>
                <c:formatCode>0.0</c:formatCode>
                <c:ptCount val="9"/>
                <c:pt idx="0">
                  <c:v>6.4516890841523731</c:v>
                </c:pt>
                <c:pt idx="1">
                  <c:v>6.2280997654087056</c:v>
                </c:pt>
                <c:pt idx="2">
                  <c:v>4.5522719540027436</c:v>
                </c:pt>
                <c:pt idx="3">
                  <c:v>5.2491346704390898</c:v>
                </c:pt>
                <c:pt idx="4">
                  <c:v>4.9624775312130938</c:v>
                </c:pt>
                <c:pt idx="5">
                  <c:v>6.38654442111772</c:v>
                </c:pt>
                <c:pt idx="6">
                  <c:v>4.8167514119090633</c:v>
                </c:pt>
                <c:pt idx="7">
                  <c:v>6.1462936614522583</c:v>
                </c:pt>
                <c:pt idx="8">
                  <c:v>8.5493843340452802</c:v>
                </c:pt>
              </c:numCache>
            </c:numRef>
          </c:val>
          <c:extLst>
            <c:ext xmlns:c16="http://schemas.microsoft.com/office/drawing/2014/chart" uri="{C3380CC4-5D6E-409C-BE32-E72D297353CC}">
              <c16:uniqueId val="{00000002-5C41-43CB-834B-888082CD7CE5}"/>
            </c:ext>
          </c:extLst>
        </c:ser>
        <c:ser>
          <c:idx val="5"/>
          <c:order val="4"/>
          <c:tx>
            <c:strRef>
              <c:f>Sheet1!$F$1</c:f>
              <c:strCache>
                <c:ptCount val="1"/>
                <c:pt idx="0">
                  <c:v>Water Heaters or Built-In Equipment</c:v>
                </c:pt>
              </c:strCache>
            </c:strRef>
          </c:tx>
          <c:spPr>
            <a:solidFill>
              <a:srgbClr val="508DA6">
                <a:lumMod val="60000"/>
                <a:lumOff val="40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Sheet1!$F$2:$F$10</c:f>
              <c:numCache>
                <c:formatCode>0.0</c:formatCode>
                <c:ptCount val="9"/>
                <c:pt idx="0">
                  <c:v>3.000014956877755</c:v>
                </c:pt>
                <c:pt idx="1">
                  <c:v>4.1818375908293817</c:v>
                </c:pt>
                <c:pt idx="2">
                  <c:v>3.334149997949357</c:v>
                </c:pt>
                <c:pt idx="3">
                  <c:v>4.5573415281662983</c:v>
                </c:pt>
                <c:pt idx="4">
                  <c:v>4.425585215233113</c:v>
                </c:pt>
                <c:pt idx="5">
                  <c:v>5.6616294797945974</c:v>
                </c:pt>
                <c:pt idx="6">
                  <c:v>5.50902957438415</c:v>
                </c:pt>
                <c:pt idx="7">
                  <c:v>5.7297868968205892</c:v>
                </c:pt>
                <c:pt idx="8">
                  <c:v>8.0390005811807086</c:v>
                </c:pt>
              </c:numCache>
            </c:numRef>
          </c:val>
          <c:extLst>
            <c:ext xmlns:c16="http://schemas.microsoft.com/office/drawing/2014/chart" uri="{C3380CC4-5D6E-409C-BE32-E72D297353CC}">
              <c16:uniqueId val="{00000003-5C41-43CB-834B-888082CD7CE5}"/>
            </c:ext>
          </c:extLst>
        </c:ser>
        <c:ser>
          <c:idx val="6"/>
          <c:order val="5"/>
          <c:tx>
            <c:strRef>
              <c:f>Sheet1!$G$1</c:f>
              <c:strCache>
                <c:ptCount val="1"/>
                <c:pt idx="0">
                  <c:v>Electrical</c:v>
                </c:pt>
              </c:strCache>
            </c:strRef>
          </c:tx>
          <c:spPr>
            <a:solidFill>
              <a:srgbClr val="508DA6">
                <a:lumMod val="40000"/>
                <a:lumOff val="60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Sheet1!$G$2:$G$10</c:f>
              <c:numCache>
                <c:formatCode>0.0</c:formatCode>
                <c:ptCount val="9"/>
                <c:pt idx="0">
                  <c:v>2.0597914484863753</c:v>
                </c:pt>
                <c:pt idx="1">
                  <c:v>3.2979985101770999</c:v>
                </c:pt>
                <c:pt idx="2">
                  <c:v>2.3244502524153923</c:v>
                </c:pt>
                <c:pt idx="3">
                  <c:v>2.5674289509903998</c:v>
                </c:pt>
                <c:pt idx="4">
                  <c:v>2.7833611915654504</c:v>
                </c:pt>
                <c:pt idx="5">
                  <c:v>3.7286602865068148</c:v>
                </c:pt>
                <c:pt idx="6">
                  <c:v>3.2523700447334933</c:v>
                </c:pt>
                <c:pt idx="7">
                  <c:v>4.4367423054909256</c:v>
                </c:pt>
                <c:pt idx="8">
                  <c:v>5.4707820371296911</c:v>
                </c:pt>
              </c:numCache>
            </c:numRef>
          </c:val>
          <c:extLst>
            <c:ext xmlns:c16="http://schemas.microsoft.com/office/drawing/2014/chart" uri="{C3380CC4-5D6E-409C-BE32-E72D297353CC}">
              <c16:uniqueId val="{00000004-5C41-43CB-834B-888082CD7CE5}"/>
            </c:ext>
          </c:extLst>
        </c:ser>
        <c:ser>
          <c:idx val="7"/>
          <c:order val="6"/>
          <c:tx>
            <c:strRef>
              <c:f>Sheet1!$H$1</c:f>
              <c:strCache>
                <c:ptCount val="1"/>
                <c:pt idx="0">
                  <c:v>Insulation</c:v>
                </c:pt>
              </c:strCache>
            </c:strRef>
          </c:tx>
          <c:spPr>
            <a:solidFill>
              <a:srgbClr val="508DA6">
                <a:lumMod val="75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Sheet1!$H$2:$H$10</c:f>
              <c:numCache>
                <c:formatCode>0.0</c:formatCode>
                <c:ptCount val="9"/>
                <c:pt idx="0">
                  <c:v>2.6091082348561949</c:v>
                </c:pt>
                <c:pt idx="1">
                  <c:v>2.3330380237302295</c:v>
                </c:pt>
                <c:pt idx="2">
                  <c:v>1.7142052795406979</c:v>
                </c:pt>
                <c:pt idx="3">
                  <c:v>2.213672912469276</c:v>
                </c:pt>
                <c:pt idx="4">
                  <c:v>1.9718481453035273</c:v>
                </c:pt>
                <c:pt idx="5">
                  <c:v>2.5479673421127997</c:v>
                </c:pt>
                <c:pt idx="6">
                  <c:v>1.9789689629604568</c:v>
                </c:pt>
                <c:pt idx="7">
                  <c:v>2.4842071388243698</c:v>
                </c:pt>
                <c:pt idx="8">
                  <c:v>2.8898104156102042</c:v>
                </c:pt>
              </c:numCache>
            </c:numRef>
          </c:val>
          <c:extLst>
            <c:ext xmlns:c16="http://schemas.microsoft.com/office/drawing/2014/chart" uri="{C3380CC4-5D6E-409C-BE32-E72D297353CC}">
              <c16:uniqueId val="{00000005-5C41-43CB-834B-888082CD7CE5}"/>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8"/>
          <c:order val="7"/>
          <c:tx>
            <c:strRef>
              <c:f>Sheet1!$I$1</c:f>
              <c:strCache>
                <c:ptCount val="1"/>
                <c:pt idx="0">
                  <c:v>Share of Total Improvement Spending (Right scale)</c:v>
                </c:pt>
              </c:strCache>
            </c:strRef>
          </c:tx>
          <c:spPr>
            <a:ln w="38100">
              <a:solidFill>
                <a:srgbClr val="C14D00">
                  <a:lumMod val="60000"/>
                  <a:lumOff val="40000"/>
                </a:srgbClr>
              </a:solidFill>
            </a:ln>
          </c:spPr>
          <c:marker>
            <c:symbol val="circle"/>
            <c:size val="9"/>
            <c:spPr>
              <a:solidFill>
                <a:srgbClr val="C14D00">
                  <a:lumMod val="60000"/>
                  <a:lumOff val="40000"/>
                </a:srgbClr>
              </a:solidFill>
              <a:ln>
                <a:solidFill>
                  <a:srgbClr val="C14D00">
                    <a:lumMod val="60000"/>
                    <a:lumOff val="40000"/>
                  </a:srgbClr>
                </a:solidFill>
              </a:ln>
            </c:spPr>
          </c:marker>
          <c:dLbls>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Sheet1!$I$2:$I$10</c:f>
              <c:numCache>
                <c:formatCode>0</c:formatCode>
                <c:ptCount val="9"/>
                <c:pt idx="0">
                  <c:v>26.518069356035557</c:v>
                </c:pt>
                <c:pt idx="1">
                  <c:v>26.530424144951258</c:v>
                </c:pt>
                <c:pt idx="2">
                  <c:v>29.000853779667164</c:v>
                </c:pt>
                <c:pt idx="3">
                  <c:v>36.370602860950413</c:v>
                </c:pt>
                <c:pt idx="4">
                  <c:v>33.726092000051047</c:v>
                </c:pt>
                <c:pt idx="5">
                  <c:v>36.312208938872544</c:v>
                </c:pt>
                <c:pt idx="6">
                  <c:v>33.102675205383903</c:v>
                </c:pt>
                <c:pt idx="7">
                  <c:v>33.042625288415842</c:v>
                </c:pt>
                <c:pt idx="8">
                  <c:v>33.5371112099836</c:v>
                </c:pt>
              </c:numCache>
            </c:numRef>
          </c:val>
          <c:smooth val="1"/>
          <c:extLst>
            <c:ext xmlns:c16="http://schemas.microsoft.com/office/drawing/2014/chart" uri="{C3380CC4-5D6E-409C-BE32-E72D297353CC}">
              <c16:uniqueId val="{00000006-5C41-43CB-834B-888082CD7CE5}"/>
            </c:ext>
          </c:extLst>
        </c:ser>
        <c:dLbls>
          <c:showLegendKey val="0"/>
          <c:showVal val="0"/>
          <c:showCatName val="0"/>
          <c:showSerName val="0"/>
          <c:showPercent val="0"/>
          <c:showBubbleSize val="0"/>
        </c:dLbls>
        <c:marker val="1"/>
        <c:smooth val="0"/>
        <c:axId val="1041544536"/>
        <c:axId val="1041551752"/>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140"/>
          <c:min val="0"/>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valAx>
      <c:valAx>
        <c:axId val="1041551752"/>
        <c:scaling>
          <c:orientation val="minMax"/>
          <c:min val="5"/>
        </c:scaling>
        <c:delete val="0"/>
        <c:axPos val="r"/>
        <c:numFmt formatCode="0" sourceLinked="1"/>
        <c:majorTickMark val="out"/>
        <c:minorTickMark val="none"/>
        <c:tickLblPos val="nextTo"/>
        <c:spPr>
          <a:ln>
            <a:noFill/>
          </a:ln>
        </c:spPr>
        <c:txPr>
          <a:bodyPr/>
          <a:lstStyle/>
          <a:p>
            <a:pPr algn="ctr">
              <a:defRPr lang="en-US" sz="1400" b="0" i="0" u="none" strike="noStrike" kern="1200" baseline="0">
                <a:solidFill>
                  <a:schemeClr val="tx1">
                    <a:lumMod val="50000"/>
                  </a:schemeClr>
                </a:solidFill>
                <a:latin typeface="+mn-lt"/>
                <a:ea typeface="+mn-ea"/>
                <a:cs typeface="+mn-cs"/>
              </a:defRPr>
            </a:pPr>
            <a:endParaRPr lang="en-US"/>
          </a:p>
        </c:txPr>
        <c:crossAx val="1041544536"/>
        <c:crosses val="max"/>
        <c:crossBetween val="between"/>
      </c:valAx>
      <c:catAx>
        <c:axId val="1041544536"/>
        <c:scaling>
          <c:orientation val="minMax"/>
        </c:scaling>
        <c:delete val="1"/>
        <c:axPos val="b"/>
        <c:numFmt formatCode="General" sourceLinked="1"/>
        <c:majorTickMark val="out"/>
        <c:minorTickMark val="none"/>
        <c:tickLblPos val="nextTo"/>
        <c:crossAx val="1041551752"/>
        <c:crosses val="autoZero"/>
        <c:auto val="1"/>
        <c:lblAlgn val="ctr"/>
        <c:lblOffset val="100"/>
        <c:noMultiLvlLbl val="0"/>
      </c:catAx>
    </c:plotArea>
    <c:legend>
      <c:legendPos val="b"/>
      <c:layout>
        <c:manualLayout>
          <c:xMode val="edge"/>
          <c:yMode val="edge"/>
          <c:x val="0.2067827631894627"/>
          <c:y val="0.83644203639503401"/>
          <c:w val="0.77192605384936275"/>
          <c:h val="0.16355796360496594"/>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Owners Remodeling </a:t>
            </a:r>
            <a:r>
              <a:rPr lang="en-US" sz="1600" b="1" i="0" u="none" strike="noStrike" baseline="0" dirty="0">
                <a:effectLst/>
              </a:rPr>
              <a:t>to Increase Home’s Energy Efficiency </a:t>
            </a:r>
            <a:r>
              <a:rPr lang="en-US" baseline="0" dirty="0"/>
              <a:t>in 2020–2021 (</a:t>
            </a:r>
            <a:r>
              <a:rPr lang="en-US" dirty="0"/>
              <a:t>Percent) </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2275678703176046"/>
          <c:w val="0.93342058798637895"/>
          <c:h val="0.66946428813626024"/>
        </c:manualLayout>
      </c:layout>
      <c:barChart>
        <c:barDir val="col"/>
        <c:grouping val="clustered"/>
        <c:varyColors val="0"/>
        <c:ser>
          <c:idx val="0"/>
          <c:order val="0"/>
          <c:tx>
            <c:strRef>
              <c:f>Sheet1!$B$1</c:f>
              <c:strCache>
                <c:ptCount val="1"/>
                <c:pt idx="0">
                  <c:v>2021</c:v>
                </c:pt>
              </c:strCache>
            </c:strRef>
          </c:tx>
          <c:spPr>
            <a:solidFill>
              <a:srgbClr val="76AD99">
                <a:lumMod val="50000"/>
              </a:srgbClr>
            </a:solidFill>
            <a:ln>
              <a:noFill/>
            </a:ln>
            <a:effectLst/>
          </c:spPr>
          <c:invertIfNegative val="0"/>
          <c:dPt>
            <c:idx val="3"/>
            <c:invertIfNegative val="0"/>
            <c:bubble3D val="0"/>
            <c:spPr>
              <a:solidFill>
                <a:srgbClr val="76AD99">
                  <a:lumMod val="50000"/>
                </a:srgbClr>
              </a:solidFill>
              <a:ln>
                <a:noFill/>
              </a:ln>
              <a:effectLst/>
            </c:spPr>
            <c:extLst>
              <c:ext xmlns:c16="http://schemas.microsoft.com/office/drawing/2014/chart" uri="{C3380CC4-5D6E-409C-BE32-E72D297353CC}">
                <c16:uniqueId val="{0000000A-7EDF-4217-9488-33FDF43DA9A0}"/>
              </c:ext>
            </c:extLst>
          </c:dPt>
          <c:dPt>
            <c:idx val="4"/>
            <c:invertIfNegative val="0"/>
            <c:bubble3D val="0"/>
            <c:spPr>
              <a:solidFill>
                <a:srgbClr val="76AD99">
                  <a:lumMod val="50000"/>
                </a:srgbClr>
              </a:solidFill>
              <a:ln>
                <a:noFill/>
              </a:ln>
              <a:effectLst/>
            </c:spPr>
            <c:extLst>
              <c:ext xmlns:c16="http://schemas.microsoft.com/office/drawing/2014/chart" uri="{C3380CC4-5D6E-409C-BE32-E72D297353CC}">
                <c16:uniqueId val="{00000000-5013-49B7-AEC3-31E2DE834220}"/>
              </c:ext>
            </c:extLst>
          </c:dPt>
          <c:dPt>
            <c:idx val="5"/>
            <c:invertIfNegative val="0"/>
            <c:bubble3D val="0"/>
            <c:spPr>
              <a:solidFill>
                <a:srgbClr val="C14D00"/>
              </a:solidFill>
              <a:ln>
                <a:noFill/>
              </a:ln>
              <a:effectLst/>
            </c:spPr>
            <c:extLst>
              <c:ext xmlns:c16="http://schemas.microsoft.com/office/drawing/2014/chart" uri="{C3380CC4-5D6E-409C-BE32-E72D297353CC}">
                <c16:uniqueId val="{00000000-D6CD-446D-A6A7-0A28ECC03BA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Before 1940</c:v>
                </c:pt>
                <c:pt idx="1">
                  <c:v>1940–1959</c:v>
                </c:pt>
                <c:pt idx="2">
                  <c:v>1960–1979</c:v>
                </c:pt>
                <c:pt idx="3">
                  <c:v>1980–1999</c:v>
                </c:pt>
                <c:pt idx="4">
                  <c:v>2000 and Later</c:v>
                </c:pt>
                <c:pt idx="5">
                  <c:v>All</c:v>
                </c:pt>
              </c:strCache>
            </c:strRef>
          </c:cat>
          <c:val>
            <c:numRef>
              <c:f>Sheet1!$B$2:$B$7</c:f>
              <c:numCache>
                <c:formatCode>0.0</c:formatCode>
                <c:ptCount val="6"/>
                <c:pt idx="0">
                  <c:v>19.24597952547569</c:v>
                </c:pt>
                <c:pt idx="1">
                  <c:v>18.974339905523298</c:v>
                </c:pt>
                <c:pt idx="2">
                  <c:v>17.573313753393688</c:v>
                </c:pt>
                <c:pt idx="3">
                  <c:v>17.739741600825802</c:v>
                </c:pt>
                <c:pt idx="4">
                  <c:v>10.551705847453315</c:v>
                </c:pt>
                <c:pt idx="5">
                  <c:v>16.313548460875982</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Year Homes Built</a:t>
                </a:r>
              </a:p>
            </c:rich>
          </c:tx>
          <c:layout>
            <c:manualLayout>
              <c:xMode val="edge"/>
              <c:yMode val="edge"/>
              <c:x val="0.37151313812921338"/>
              <c:y val="0.9003437679196337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2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Number</a:t>
            </a:r>
          </a:p>
        </c:rich>
      </c:tx>
      <c:layout>
        <c:manualLayout>
          <c:xMode val="edge"/>
          <c:yMode val="edge"/>
          <c:x val="6.0170189404337082E-3"/>
          <c:y val="1.510574018126888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3936056331327162"/>
        </c:manualLayout>
      </c:layout>
      <c:areaChart>
        <c:grouping val="standard"/>
        <c:varyColors val="0"/>
        <c:ser>
          <c:idx val="0"/>
          <c:order val="0"/>
          <c:tx>
            <c:strRef>
              <c:f>Sheet1!$B$1</c:f>
              <c:strCache>
                <c:ptCount val="1"/>
                <c:pt idx="0">
                  <c:v>Billion-Dollar Disasters</c:v>
                </c:pt>
              </c:strCache>
            </c:strRef>
          </c:tx>
          <c:spPr>
            <a:solidFill>
              <a:srgbClr val="C14D00">
                <a:lumMod val="20000"/>
                <a:lumOff val="80000"/>
              </a:srgbClr>
            </a:solidFill>
            <a:ln w="38100">
              <a:noFill/>
            </a:ln>
            <a:effectLst/>
          </c:spPr>
          <c:cat>
            <c:numRef>
              <c:f>Sheet1!$A$2:$A$22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Sheet1!$B$2:$B$22</c:f>
              <c:numCache>
                <c:formatCode>General</c:formatCode>
                <c:ptCount val="21"/>
                <c:pt idx="0">
                  <c:v>3</c:v>
                </c:pt>
                <c:pt idx="1">
                  <c:v>6</c:v>
                </c:pt>
                <c:pt idx="2">
                  <c:v>7</c:v>
                </c:pt>
                <c:pt idx="3">
                  <c:v>6</c:v>
                </c:pt>
                <c:pt idx="4">
                  <c:v>6</c:v>
                </c:pt>
                <c:pt idx="5">
                  <c:v>8</c:v>
                </c:pt>
                <c:pt idx="6">
                  <c:v>5</c:v>
                </c:pt>
                <c:pt idx="7">
                  <c:v>12</c:v>
                </c:pt>
                <c:pt idx="8">
                  <c:v>9</c:v>
                </c:pt>
                <c:pt idx="9">
                  <c:v>7</c:v>
                </c:pt>
                <c:pt idx="10">
                  <c:v>18</c:v>
                </c:pt>
                <c:pt idx="11">
                  <c:v>11</c:v>
                </c:pt>
                <c:pt idx="12">
                  <c:v>10</c:v>
                </c:pt>
                <c:pt idx="13">
                  <c:v>9</c:v>
                </c:pt>
                <c:pt idx="14">
                  <c:v>11</c:v>
                </c:pt>
                <c:pt idx="15">
                  <c:v>15</c:v>
                </c:pt>
                <c:pt idx="16">
                  <c:v>18</c:v>
                </c:pt>
                <c:pt idx="17">
                  <c:v>15</c:v>
                </c:pt>
                <c:pt idx="18">
                  <c:v>14</c:v>
                </c:pt>
                <c:pt idx="19">
                  <c:v>22</c:v>
                </c:pt>
                <c:pt idx="20">
                  <c:v>20</c:v>
                </c:pt>
              </c:numCache>
            </c:numRef>
          </c:val>
          <c:extLst>
            <c:ext xmlns:c16="http://schemas.microsoft.com/office/drawing/2014/chart" uri="{C3380CC4-5D6E-409C-BE32-E72D297353CC}">
              <c16:uniqueId val="{00000000-C347-44D6-B583-CDDE753BDE27}"/>
            </c:ext>
          </c:extLst>
        </c:ser>
        <c:dLbls>
          <c:showLegendKey val="0"/>
          <c:showVal val="0"/>
          <c:showCatName val="0"/>
          <c:showSerName val="0"/>
          <c:showPercent val="0"/>
          <c:showBubbleSize val="0"/>
        </c:dLbls>
        <c:axId val="2723360"/>
        <c:axId val="2725552"/>
      </c:areaChart>
      <c:barChart>
        <c:barDir val="col"/>
        <c:grouping val="clustered"/>
        <c:varyColors val="0"/>
        <c:ser>
          <c:idx val="1"/>
          <c:order val="1"/>
          <c:tx>
            <c:strRef>
              <c:f>Sheet1!$C$1</c:f>
              <c:strCache>
                <c:ptCount val="1"/>
                <c:pt idx="0">
                  <c:v>Disaster Repair Spending (Right scale)</c:v>
                </c:pt>
              </c:strCache>
            </c:strRef>
          </c:tx>
          <c:spPr>
            <a:solidFill>
              <a:srgbClr val="C14D00"/>
            </a:solidFill>
            <a:ln w="38100">
              <a:noFill/>
            </a:ln>
            <a:effectLst/>
          </c:spPr>
          <c:invertIfNegative val="0"/>
          <c:cat>
            <c:numRef>
              <c:f>Sheet1!$A$2:$A$22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Sheet1!$C$2:$C$22</c:f>
              <c:numCache>
                <c:formatCode>0.0</c:formatCode>
                <c:ptCount val="21"/>
                <c:pt idx="0">
                  <c:v>8.0257839829201547</c:v>
                </c:pt>
                <c:pt idx="1">
                  <c:v>8.1530100036732662</c:v>
                </c:pt>
                <c:pt idx="2">
                  <c:v>7.7221114251189471</c:v>
                </c:pt>
                <c:pt idx="3">
                  <c:v>9.0673132609014626</c:v>
                </c:pt>
                <c:pt idx="4">
                  <c:v>11.547121400872422</c:v>
                </c:pt>
                <c:pt idx="5">
                  <c:v>14.771343083354477</c:v>
                </c:pt>
                <c:pt idx="6">
                  <c:v>15.790070612909156</c:v>
                </c:pt>
                <c:pt idx="7">
                  <c:v>15.85316951042223</c:v>
                </c:pt>
                <c:pt idx="8">
                  <c:v>14.372692252014275</c:v>
                </c:pt>
                <c:pt idx="9">
                  <c:v>13.816998990527093</c:v>
                </c:pt>
                <c:pt idx="10">
                  <c:v>13.942083293866618</c:v>
                </c:pt>
                <c:pt idx="11">
                  <c:v>15.688357136707511</c:v>
                </c:pt>
                <c:pt idx="12">
                  <c:v>17.183779977587953</c:v>
                </c:pt>
                <c:pt idx="13">
                  <c:v>16.25559022575861</c:v>
                </c:pt>
                <c:pt idx="14">
                  <c:v>14.526081989798802</c:v>
                </c:pt>
                <c:pt idx="15">
                  <c:v>13.11668536613259</c:v>
                </c:pt>
                <c:pt idx="16">
                  <c:v>14.1576388122472</c:v>
                </c:pt>
                <c:pt idx="17">
                  <c:v>18.915501221870272</c:v>
                </c:pt>
                <c:pt idx="18">
                  <c:v>23.099851307912342</c:v>
                </c:pt>
                <c:pt idx="19">
                  <c:v>23.303228275792545</c:v>
                </c:pt>
                <c:pt idx="20">
                  <c:v>20.30704603020348</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50"/>
        <c:axId val="1419641624"/>
        <c:axId val="1419639328"/>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tickLblSkip val="2"/>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At val="1"/>
        <c:crossBetween val="between"/>
      </c:valAx>
      <c:valAx>
        <c:axId val="14196393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lumMod val="50000"/>
                  </a:schemeClr>
                </a:solidFill>
                <a:latin typeface="+mn-lt"/>
                <a:ea typeface="+mn-ea"/>
                <a:cs typeface="+mn-cs"/>
              </a:defRPr>
            </a:pPr>
            <a:endParaRPr lang="en-US"/>
          </a:p>
        </c:txPr>
        <c:crossAx val="1419641624"/>
        <c:crosses val="max"/>
        <c:crossBetween val="between"/>
      </c:valAx>
      <c:catAx>
        <c:axId val="1419641624"/>
        <c:scaling>
          <c:orientation val="minMax"/>
        </c:scaling>
        <c:delete val="1"/>
        <c:axPos val="b"/>
        <c:numFmt formatCode="General" sourceLinked="1"/>
        <c:majorTickMark val="out"/>
        <c:minorTickMark val="none"/>
        <c:tickLblPos val="nextTo"/>
        <c:crossAx val="1419639328"/>
        <c:crosses val="autoZero"/>
        <c:auto val="1"/>
        <c:lblAlgn val="ctr"/>
        <c:lblOffset val="100"/>
        <c:noMultiLvlLbl val="0"/>
      </c:catAx>
      <c:spPr>
        <a:noFill/>
        <a:ln>
          <a:noFill/>
        </a:ln>
        <a:effectLst/>
      </c:spPr>
    </c:plotArea>
    <c:legend>
      <c:legendPos val="b"/>
      <c:layout>
        <c:manualLayout>
          <c:xMode val="edge"/>
          <c:yMode val="edge"/>
          <c:x val="1.5846208356175076E-2"/>
          <c:y val="0.88207388728976843"/>
          <c:w val="0.49356708259395099"/>
          <c:h val="0.110222423103456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35645753586318"/>
          <c:y val="3.8563110495000087E-2"/>
          <c:w val="0.83923373701262916"/>
          <c:h val="0.67769830484409299"/>
        </c:manualLayout>
      </c:layout>
      <c:barChart>
        <c:barDir val="bar"/>
        <c:grouping val="stacked"/>
        <c:varyColors val="0"/>
        <c:ser>
          <c:idx val="0"/>
          <c:order val="0"/>
          <c:tx>
            <c:strRef>
              <c:f>Sheet1!$B$1</c:f>
              <c:strCache>
                <c:ptCount val="1"/>
                <c:pt idx="0">
                  <c:v>Cash from Savings</c:v>
                </c:pt>
              </c:strCache>
            </c:strRef>
          </c:tx>
          <c:spPr>
            <a:solidFill>
              <a:srgbClr val="76AD99">
                <a:lumMod val="50000"/>
              </a:srgbClr>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Sheet1!$B$2:$B$4</c:f>
              <c:numCache>
                <c:formatCode>0.0</c:formatCode>
                <c:ptCount val="3"/>
                <c:pt idx="0">
                  <c:v>58.047141224988209</c:v>
                </c:pt>
                <c:pt idx="1">
                  <c:v>62.75064104615803</c:v>
                </c:pt>
                <c:pt idx="2">
                  <c:v>79.703572257132748</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Credit Card</c:v>
                </c:pt>
              </c:strCache>
            </c:strRef>
          </c:tx>
          <c:spPr>
            <a:solidFill>
              <a:srgbClr val="76AD99">
                <a:lumMod val="75000"/>
              </a:srgbClr>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Sheet1!$C$2:$C$4</c:f>
              <c:numCache>
                <c:formatCode>0.0</c:formatCode>
                <c:ptCount val="3"/>
                <c:pt idx="0">
                  <c:v>0.72653570792241295</c:v>
                </c:pt>
                <c:pt idx="1">
                  <c:v>3.6180096196359943</c:v>
                </c:pt>
                <c:pt idx="2">
                  <c:v>6.1844110895970568</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Homeowners Insurance</c:v>
                </c:pt>
              </c:strCache>
            </c:strRef>
          </c:tx>
          <c:spPr>
            <a:solidFill>
              <a:srgbClr val="508DA6">
                <a:lumMod val="60000"/>
                <a:lumOff val="40000"/>
              </a:srgbClr>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Sheet1!$D$2:$D$4</c:f>
              <c:numCache>
                <c:formatCode>0.0</c:formatCode>
                <c:ptCount val="3"/>
                <c:pt idx="0">
                  <c:v>12.17035262105936</c:v>
                </c:pt>
                <c:pt idx="1">
                  <c:v>12.169005070172298</c:v>
                </c:pt>
                <c:pt idx="2">
                  <c:v>2.6271186065600212</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Contractor-Arranged</c:v>
                </c:pt>
              </c:strCache>
            </c:strRef>
          </c:tx>
          <c:spPr>
            <a:solidFill>
              <a:srgbClr val="508DA6">
                <a:lumMod val="75000"/>
              </a:srgbClr>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Sheet1!$E$2:$E$4</c:f>
              <c:numCache>
                <c:formatCode>0.0</c:formatCode>
                <c:ptCount val="3"/>
                <c:pt idx="0">
                  <c:v>2.2279275350464594</c:v>
                </c:pt>
                <c:pt idx="1">
                  <c:v>4.2356449144559525</c:v>
                </c:pt>
                <c:pt idx="2">
                  <c:v>1.2875044486571212</c:v>
                </c:pt>
              </c:numCache>
            </c:numRef>
          </c:val>
          <c:extLst>
            <c:ext xmlns:c16="http://schemas.microsoft.com/office/drawing/2014/chart" uri="{C3380CC4-5D6E-409C-BE32-E72D297353CC}">
              <c16:uniqueId val="{00000007-1EC7-4CC8-9A88-8642CA04E49F}"/>
            </c:ext>
          </c:extLst>
        </c:ser>
        <c:ser>
          <c:idx val="4"/>
          <c:order val="4"/>
          <c:tx>
            <c:strRef>
              <c:f>Sheet1!$F$1</c:f>
              <c:strCache>
                <c:ptCount val="1"/>
                <c:pt idx="0">
                  <c:v>Other</c:v>
                </c:pt>
              </c:strCache>
            </c:strRef>
          </c:tx>
          <c:spPr>
            <a:solidFill>
              <a:srgbClr val="998B7D">
                <a:lumMod val="60000"/>
                <a:lumOff val="40000"/>
              </a:srgbClr>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Sheet1!$F$2:$F$4</c:f>
              <c:numCache>
                <c:formatCode>0.0</c:formatCode>
                <c:ptCount val="3"/>
                <c:pt idx="0">
                  <c:v>4.4736163086091851</c:v>
                </c:pt>
                <c:pt idx="1">
                  <c:v>6.232736089623625</c:v>
                </c:pt>
                <c:pt idx="2">
                  <c:v>6.4971223551101982</c:v>
                </c:pt>
              </c:numCache>
            </c:numRef>
          </c:val>
          <c:extLst>
            <c:ext xmlns:c16="http://schemas.microsoft.com/office/drawing/2014/chart" uri="{C3380CC4-5D6E-409C-BE32-E72D297353CC}">
              <c16:uniqueId val="{00000008-1EC7-4CC8-9A88-8642CA04E49F}"/>
            </c:ext>
          </c:extLst>
        </c:ser>
        <c:ser>
          <c:idx val="5"/>
          <c:order val="5"/>
          <c:tx>
            <c:strRef>
              <c:f>Sheet1!$G$1</c:f>
              <c:strCache>
                <c:ptCount val="1"/>
                <c:pt idx="0">
                  <c:v>Home Equity</c:v>
                </c:pt>
              </c:strCache>
            </c:strRef>
          </c:tx>
          <c:spPr>
            <a:solidFill>
              <a:srgbClr val="C14D00"/>
            </a:solidFill>
            <a:ln>
              <a:solidFill>
                <a:srgbClr val="FFFFFF"/>
              </a:solidFill>
            </a:ln>
            <a:effectLst/>
          </c:spPr>
          <c:invertIfNegative val="0"/>
          <c:cat>
            <c:strRef>
              <c:f>Sheet1!$A$2:$A$4</c:f>
              <c:strCache>
                <c:ptCount val="3"/>
                <c:pt idx="0">
                  <c:v>$50,000 or More</c:v>
                </c:pt>
                <c:pt idx="1">
                  <c:v>$10,000–49,999</c:v>
                </c:pt>
                <c:pt idx="2">
                  <c:v>Less than $10,000</c:v>
                </c:pt>
              </c:strCache>
            </c:strRef>
          </c:cat>
          <c:val>
            <c:numRef>
              <c:f>Sheet1!$G$2:$G$4</c:f>
              <c:numCache>
                <c:formatCode>0.0</c:formatCode>
                <c:ptCount val="3"/>
                <c:pt idx="0">
                  <c:v>22.354426602374375</c:v>
                </c:pt>
                <c:pt idx="1">
                  <c:v>10.993963259954109</c:v>
                </c:pt>
                <c:pt idx="2">
                  <c:v>3.700271242942847</c:v>
                </c:pt>
              </c:numCache>
            </c:numRef>
          </c:val>
          <c:extLst>
            <c:ext xmlns:c16="http://schemas.microsoft.com/office/drawing/2014/chart" uri="{C3380CC4-5D6E-409C-BE32-E72D297353CC}">
              <c16:uniqueId val="{00000001-76D0-4EBC-97B0-C81CB8FDAC83}"/>
            </c:ext>
          </c:extLst>
        </c:ser>
        <c:dLbls>
          <c:showLegendKey val="0"/>
          <c:showVal val="0"/>
          <c:showCatName val="0"/>
          <c:showSerName val="0"/>
          <c:showPercent val="0"/>
          <c:showBubbleSize val="0"/>
        </c:dLbls>
        <c:gapWidth val="100"/>
        <c:overlap val="100"/>
        <c:axId val="2723360"/>
        <c:axId val="2725552"/>
      </c:barChart>
      <c:catAx>
        <c:axId val="2723360"/>
        <c:scaling>
          <c:orientation val="minMax"/>
        </c:scaling>
        <c:delete val="0"/>
        <c:axPos val="l"/>
        <c:numFmt formatCode="General" sourceLinked="1"/>
        <c:majorTickMark val="out"/>
        <c:minorTickMark val="none"/>
        <c:tickLblPos val="nextTo"/>
        <c:spPr>
          <a:noFill/>
          <a:ln w="6350"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100"/>
        </c:scaling>
        <c:delete val="0"/>
        <c:axPos val="b"/>
        <c:majorGridlines>
          <c:spPr>
            <a:ln w="6350" cap="flat" cmpd="sng" algn="ctr">
              <a:solidFill>
                <a:schemeClr val="tx1">
                  <a:lumMod val="40000"/>
                  <a:lumOff val="60000"/>
                </a:schemeClr>
              </a:solidFill>
              <a:prstDash val="dash"/>
              <a:round/>
            </a:ln>
            <a:effectLst/>
          </c:spPr>
        </c:majorGridlines>
        <c:title>
          <c:tx>
            <c:rich>
              <a:bodyPr rot="0" spcFirstLastPara="1" vertOverflow="ellipsis" vert="horz" wrap="square" anchor="ctr" anchorCtr="1"/>
              <a:lstStyle/>
              <a:p>
                <a:pPr algn="ctr" rtl="0">
                  <a:defRPr lang="en-US"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Share of Improvement Projects, 2021 (Percent)</a:t>
                </a:r>
              </a:p>
            </c:rich>
          </c:tx>
          <c:overlay val="0"/>
          <c:spPr>
            <a:noFill/>
            <a:ln>
              <a:noFill/>
            </a:ln>
            <a:effectLst/>
          </c:spPr>
          <c:txPr>
            <a:bodyPr rot="0" spcFirstLastPara="1" vertOverflow="ellipsis" vert="horz" wrap="square" anchor="ctr" anchorCtr="1"/>
            <a:lstStyle/>
            <a:p>
              <a:pPr algn="ctr" rtl="0">
                <a:defRPr lang="en-US" sz="1400" b="1" i="0" u="none" strike="noStrike" kern="1200" baseline="0">
                  <a:solidFill>
                    <a:schemeClr val="tx1">
                      <a:lumMod val="50000"/>
                    </a:schemeClr>
                  </a:solidFill>
                  <a:latin typeface="+mn-lt"/>
                  <a:ea typeface="+mn-ea"/>
                  <a:cs typeface="+mn-cs"/>
                </a:defRPr>
              </a:pPr>
              <a:endParaRPr lang="en-US"/>
            </a:p>
          </c:txPr>
        </c:title>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0.13113584244187432"/>
          <c:y val="0.90894584631600384"/>
          <c:w val="0.86886415755812574"/>
          <c:h val="6.89315063232647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Firms</a:t>
            </a:r>
            <a:r>
              <a:rPr lang="en-US" baseline="0" dirty="0"/>
              <a:t> in </a:t>
            </a:r>
            <a:r>
              <a:rPr lang="en-US" i="1" dirty="0"/>
              <a:t>Top 500 Remodelers </a:t>
            </a:r>
            <a:r>
              <a:rPr lang="en-US" i="0" dirty="0"/>
              <a:t>(Percent)</a:t>
            </a:r>
            <a:endParaRPr lang="en-US" dirty="0"/>
          </a:p>
        </c:rich>
      </c:tx>
      <c:layout>
        <c:manualLayout>
          <c:xMode val="edge"/>
          <c:yMode val="edge"/>
          <c:x val="1.1506999725500981E-2"/>
          <c:y val="1.812688821752266E-2"/>
        </c:manualLayout>
      </c:layout>
      <c:overlay val="0"/>
      <c:spPr>
        <a:noFill/>
        <a:ln>
          <a:noFill/>
        </a:ln>
        <a:effectLst/>
      </c:spPr>
    </c:title>
    <c:autoTitleDeleted val="0"/>
    <c:plotArea>
      <c:layout>
        <c:manualLayout>
          <c:layoutTarget val="inner"/>
          <c:xMode val="edge"/>
          <c:yMode val="edge"/>
          <c:x val="5.0056780234340043E-2"/>
          <c:y val="0.13673906320622309"/>
          <c:w val="0.93342058798637895"/>
          <c:h val="0.60714370673454343"/>
        </c:manualLayout>
      </c:layout>
      <c:barChart>
        <c:barDir val="col"/>
        <c:grouping val="clustered"/>
        <c:varyColors val="0"/>
        <c:ser>
          <c:idx val="0"/>
          <c:order val="0"/>
          <c:tx>
            <c:strRef>
              <c:f>Sheet1!$B$1</c:f>
              <c:strCache>
                <c:ptCount val="1"/>
                <c:pt idx="0">
                  <c:v>2019</c:v>
                </c:pt>
              </c:strCache>
            </c:strRef>
          </c:tx>
          <c:spPr>
            <a:solidFill>
              <a:srgbClr val="76AD99">
                <a:lumMod val="75000"/>
              </a:srgbClr>
            </a:solidFill>
            <a:ln>
              <a:noFill/>
            </a:ln>
            <a:effectLst/>
          </c:spPr>
          <c:invertIfNegative val="0"/>
          <c:dPt>
            <c:idx val="0"/>
            <c:invertIfNegative val="0"/>
            <c:bubble3D val="0"/>
            <c:spPr>
              <a:solidFill>
                <a:srgbClr val="76AD99">
                  <a:lumMod val="75000"/>
                </a:srgbClr>
              </a:solidFill>
              <a:ln>
                <a:solidFill>
                  <a:srgbClr val="FFFFFF"/>
                </a:solidFill>
              </a:ln>
              <a:effectLst/>
            </c:spPr>
            <c:extLst>
              <c:ext xmlns:c16="http://schemas.microsoft.com/office/drawing/2014/chart" uri="{C3380CC4-5D6E-409C-BE32-E72D297353CC}">
                <c16:uniqueId val="{00000000-FC1F-41F6-AF44-DA1864E9E771}"/>
              </c:ext>
            </c:extLst>
          </c:dPt>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E2-46E3-B2A4-EEBF9E3F59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Hiring Qualified Employees</c:v>
                </c:pt>
                <c:pt idx="1">
                  <c:v>Hiring Qualified Trade Contractors</c:v>
                </c:pt>
                <c:pt idx="2">
                  <c:v>Higher Material Prices</c:v>
                </c:pt>
                <c:pt idx="3">
                  <c:v>Keeping Up with Increased Demand</c:v>
                </c:pt>
                <c:pt idx="4">
                  <c:v>Generating Leads for New Business</c:v>
                </c:pt>
              </c:strCache>
            </c:strRef>
          </c:cat>
          <c:val>
            <c:numRef>
              <c:f>Sheet1!$B$2:$B$6</c:f>
              <c:numCache>
                <c:formatCode>0</c:formatCode>
                <c:ptCount val="5"/>
                <c:pt idx="0">
                  <c:v>34.06</c:v>
                </c:pt>
                <c:pt idx="1">
                  <c:v>19.010000000000002</c:v>
                </c:pt>
                <c:pt idx="2">
                  <c:v>3.17</c:v>
                </c:pt>
                <c:pt idx="3">
                  <c:v>9.11</c:v>
                </c:pt>
                <c:pt idx="4">
                  <c:v>19.010000000000002</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2020</c:v>
                </c:pt>
              </c:strCache>
            </c:strRef>
          </c:tx>
          <c:spPr>
            <a:solidFill>
              <a:srgbClr val="76AD99">
                <a:lumMod val="50000"/>
              </a:srgbClr>
            </a:solidFill>
            <a:ln>
              <a:solidFill>
                <a:srgbClr val="FFFFFF"/>
              </a:solid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A68-4405-AE25-058971C804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Hiring Qualified Employees</c:v>
                </c:pt>
                <c:pt idx="1">
                  <c:v>Hiring Qualified Trade Contractors</c:v>
                </c:pt>
                <c:pt idx="2">
                  <c:v>Higher Material Prices</c:v>
                </c:pt>
                <c:pt idx="3">
                  <c:v>Keeping Up with Increased Demand</c:v>
                </c:pt>
                <c:pt idx="4">
                  <c:v>Generating Leads for New Business</c:v>
                </c:pt>
              </c:strCache>
            </c:strRef>
          </c:cat>
          <c:val>
            <c:numRef>
              <c:f>Sheet1!$C$2:$C$6</c:f>
              <c:numCache>
                <c:formatCode>0</c:formatCode>
                <c:ptCount val="5"/>
                <c:pt idx="0">
                  <c:v>27.61</c:v>
                </c:pt>
                <c:pt idx="1">
                  <c:v>13.41</c:v>
                </c:pt>
                <c:pt idx="2">
                  <c:v>1.38</c:v>
                </c:pt>
                <c:pt idx="3">
                  <c:v>8.68</c:v>
                </c:pt>
                <c:pt idx="4">
                  <c:v>16.170000000000002</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2021</c:v>
                </c:pt>
              </c:strCache>
            </c:strRef>
          </c:tx>
          <c:spPr>
            <a:solidFill>
              <a:srgbClr val="508DA6">
                <a:lumMod val="75000"/>
              </a:srgb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Hiring Qualified Employees</c:v>
                </c:pt>
                <c:pt idx="1">
                  <c:v>Hiring Qualified Trade Contractors</c:v>
                </c:pt>
                <c:pt idx="2">
                  <c:v>Higher Material Prices</c:v>
                </c:pt>
                <c:pt idx="3">
                  <c:v>Keeping Up with Increased Demand</c:v>
                </c:pt>
                <c:pt idx="4">
                  <c:v>Generating Leads for New Business</c:v>
                </c:pt>
              </c:strCache>
            </c:strRef>
          </c:cat>
          <c:val>
            <c:numRef>
              <c:f>Sheet1!$D$2:$D$6</c:f>
              <c:numCache>
                <c:formatCode>0</c:formatCode>
                <c:ptCount val="5"/>
                <c:pt idx="0">
                  <c:v>34.200000000000003</c:v>
                </c:pt>
                <c:pt idx="1">
                  <c:v>17.2</c:v>
                </c:pt>
                <c:pt idx="2">
                  <c:v>14.6</c:v>
                </c:pt>
                <c:pt idx="3">
                  <c:v>18.8</c:v>
                </c:pt>
                <c:pt idx="4">
                  <c:v>6.8</c:v>
                </c:pt>
              </c:numCache>
            </c:numRef>
          </c:val>
          <c:extLst>
            <c:ext xmlns:c16="http://schemas.microsoft.com/office/drawing/2014/chart" uri="{C3380CC4-5D6E-409C-BE32-E72D297353CC}">
              <c16:uniqueId val="{00000002-C347-44D6-B583-CDDE753BDE27}"/>
            </c:ext>
          </c:extLst>
        </c:ser>
        <c:ser>
          <c:idx val="3"/>
          <c:order val="3"/>
          <c:tx>
            <c:strRef>
              <c:f>Sheet1!$E$1</c:f>
              <c:strCache>
                <c:ptCount val="1"/>
                <c:pt idx="0">
                  <c:v>2022</c:v>
                </c:pt>
              </c:strCache>
            </c:strRef>
          </c:tx>
          <c:spPr>
            <a:solidFill>
              <a:srgbClr val="C14D00"/>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Hiring Qualified Employees</c:v>
                </c:pt>
                <c:pt idx="1">
                  <c:v>Hiring Qualified Trade Contractors</c:v>
                </c:pt>
                <c:pt idx="2">
                  <c:v>Higher Material Prices</c:v>
                </c:pt>
                <c:pt idx="3">
                  <c:v>Keeping Up with Increased Demand</c:v>
                </c:pt>
                <c:pt idx="4">
                  <c:v>Generating Leads for New Business</c:v>
                </c:pt>
              </c:strCache>
            </c:strRef>
          </c:cat>
          <c:val>
            <c:numRef>
              <c:f>Sheet1!$E$2:$E$6</c:f>
              <c:numCache>
                <c:formatCode>0</c:formatCode>
                <c:ptCount val="5"/>
                <c:pt idx="0">
                  <c:v>36.799999999999997</c:v>
                </c:pt>
                <c:pt idx="1">
                  <c:v>17.2</c:v>
                </c:pt>
                <c:pt idx="2">
                  <c:v>15</c:v>
                </c:pt>
                <c:pt idx="3">
                  <c:v>11.2</c:v>
                </c:pt>
                <c:pt idx="4">
                  <c:v>9</c:v>
                </c:pt>
              </c:numCache>
            </c:numRef>
          </c:val>
          <c:extLst>
            <c:ext xmlns:c16="http://schemas.microsoft.com/office/drawing/2014/chart" uri="{C3380CC4-5D6E-409C-BE32-E72D297353CC}">
              <c16:uniqueId val="{00000000-BC81-4EC1-A522-3F989B4CF0DB}"/>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title>
          <c:tx>
            <c:rich>
              <a:bodyPr/>
              <a:lstStyle/>
              <a:p>
                <a:pPr>
                  <a:defRPr/>
                </a:pPr>
                <a:r>
                  <a:rPr lang="en-US" sz="1400">
                    <a:solidFill>
                      <a:schemeClr val="tx1">
                        <a:lumMod val="50000"/>
                      </a:schemeClr>
                    </a:solidFill>
                  </a:rPr>
                  <a:t>Top Business Challenge</a:t>
                </a:r>
              </a:p>
            </c:rich>
          </c:tx>
          <c:layout>
            <c:manualLayout>
              <c:xMode val="edge"/>
              <c:yMode val="edge"/>
              <c:x val="0.42479621148097635"/>
              <c:y val="0.8525187334966815"/>
            </c:manualLayout>
          </c:layout>
          <c:overlay val="0"/>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0"/>
      </c:valAx>
      <c:spPr>
        <a:noFill/>
        <a:ln>
          <a:noFill/>
        </a:ln>
        <a:effectLst/>
      </c:spPr>
    </c:plotArea>
    <c:legend>
      <c:legendPos val="b"/>
      <c:layout>
        <c:manualLayout>
          <c:xMode val="edge"/>
          <c:yMode val="edge"/>
          <c:x val="1.5846245955461989E-2"/>
          <c:y val="0.93947569997859026"/>
          <c:w val="0.41703675045011357"/>
          <c:h val="6.05243000214097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9538303675807"/>
          <c:y val="0.26581162515313189"/>
          <c:w val="0.50142757686983375"/>
          <c:h val="0.62232823608731036"/>
        </c:manualLayout>
      </c:layout>
      <c:pieChart>
        <c:varyColors val="1"/>
        <c:ser>
          <c:idx val="0"/>
          <c:order val="0"/>
          <c:tx>
            <c:strRef>
              <c:f>Sheet1!$B$1</c:f>
              <c:strCache>
                <c:ptCount val="1"/>
                <c:pt idx="0">
                  <c:v>2021</c:v>
                </c:pt>
              </c:strCache>
            </c:strRef>
          </c:tx>
          <c:dPt>
            <c:idx val="0"/>
            <c:bubble3D val="0"/>
            <c:spPr>
              <a:solidFill>
                <a:srgbClr val="C14D00"/>
              </a:solidFill>
              <a:ln w="19050">
                <a:solidFill>
                  <a:schemeClr val="lt1"/>
                </a:solidFill>
              </a:ln>
              <a:effectLst/>
            </c:spPr>
            <c:extLst>
              <c:ext xmlns:c16="http://schemas.microsoft.com/office/drawing/2014/chart" uri="{C3380CC4-5D6E-409C-BE32-E72D297353CC}">
                <c16:uniqueId val="{00000001-0099-4E07-81C5-BD3F99F8B435}"/>
              </c:ext>
            </c:extLst>
          </c:dPt>
          <c:dPt>
            <c:idx val="1"/>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3-0099-4E07-81C5-BD3F99F8B435}"/>
              </c:ext>
            </c:extLst>
          </c:dPt>
          <c:dPt>
            <c:idx val="2"/>
            <c:bubble3D val="0"/>
            <c:spPr>
              <a:solidFill>
                <a:srgbClr val="C14D00">
                  <a:lumMod val="40000"/>
                  <a:lumOff val="60000"/>
                </a:srgbClr>
              </a:solidFill>
              <a:ln w="19050">
                <a:solidFill>
                  <a:schemeClr val="lt1"/>
                </a:solidFill>
              </a:ln>
              <a:effectLst/>
            </c:spPr>
            <c:extLst>
              <c:ext xmlns:c16="http://schemas.microsoft.com/office/drawing/2014/chart" uri="{C3380CC4-5D6E-409C-BE32-E72D297353CC}">
                <c16:uniqueId val="{00000005-0099-4E07-81C5-BD3F99F8B435}"/>
              </c:ext>
            </c:extLst>
          </c:dPt>
          <c:dPt>
            <c:idx val="3"/>
            <c:bubble3D val="0"/>
            <c:spPr>
              <a:solidFill>
                <a:srgbClr val="508DA6">
                  <a:lumMod val="50000"/>
                </a:srgbClr>
              </a:solidFill>
              <a:ln w="19050">
                <a:solidFill>
                  <a:schemeClr val="lt1"/>
                </a:solidFill>
              </a:ln>
              <a:effectLst/>
            </c:spPr>
            <c:extLst>
              <c:ext xmlns:c16="http://schemas.microsoft.com/office/drawing/2014/chart" uri="{C3380CC4-5D6E-409C-BE32-E72D297353CC}">
                <c16:uniqueId val="{00000007-0099-4E07-81C5-BD3F99F8B435}"/>
              </c:ext>
            </c:extLst>
          </c:dPt>
          <c:dPt>
            <c:idx val="4"/>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9-0099-4E07-81C5-BD3F99F8B435}"/>
              </c:ext>
            </c:extLst>
          </c:dPt>
          <c:dPt>
            <c:idx val="5"/>
            <c:bubble3D val="0"/>
            <c:spPr>
              <a:solidFill>
                <a:srgbClr val="508DA6">
                  <a:lumMod val="60000"/>
                  <a:lumOff val="40000"/>
                </a:srgbClr>
              </a:solidFill>
              <a:ln w="19050">
                <a:solidFill>
                  <a:schemeClr val="lt1"/>
                </a:solidFill>
              </a:ln>
              <a:effectLst/>
            </c:spPr>
            <c:extLst>
              <c:ext xmlns:c16="http://schemas.microsoft.com/office/drawing/2014/chart" uri="{C3380CC4-5D6E-409C-BE32-E72D297353CC}">
                <c16:uniqueId val="{0000000B-0099-4E07-81C5-BD3F99F8B435}"/>
              </c:ext>
            </c:extLst>
          </c:dPt>
          <c:dPt>
            <c:idx val="6"/>
            <c:bubble3D val="0"/>
            <c:spPr>
              <a:solidFill>
                <a:srgbClr val="508DA6">
                  <a:lumMod val="40000"/>
                  <a:lumOff val="60000"/>
                </a:srgbClr>
              </a:solidFill>
              <a:ln w="19050">
                <a:solidFill>
                  <a:schemeClr val="lt1"/>
                </a:solidFill>
              </a:ln>
              <a:effectLst/>
            </c:spPr>
            <c:extLst>
              <c:ext xmlns:c16="http://schemas.microsoft.com/office/drawing/2014/chart" uri="{C3380CC4-5D6E-409C-BE32-E72D297353CC}">
                <c16:uniqueId val="{0000000D-0099-4E07-81C5-BD3F99F8B435}"/>
              </c:ext>
            </c:extLst>
          </c:dPt>
          <c:dPt>
            <c:idx val="7"/>
            <c:bubble3D val="0"/>
            <c:spPr>
              <a:solidFill>
                <a:srgbClr val="76AD99">
                  <a:lumMod val="75000"/>
                </a:srgbClr>
              </a:solidFill>
              <a:ln w="19050">
                <a:solidFill>
                  <a:schemeClr val="lt1"/>
                </a:solidFill>
              </a:ln>
              <a:effectLst/>
            </c:spPr>
            <c:extLst>
              <c:ext xmlns:c16="http://schemas.microsoft.com/office/drawing/2014/chart" uri="{C3380CC4-5D6E-409C-BE32-E72D297353CC}">
                <c16:uniqueId val="{0000000F-0099-4E07-81C5-BD3F99F8B435}"/>
              </c:ext>
            </c:extLst>
          </c:dPt>
          <c:dPt>
            <c:idx val="8"/>
            <c:bubble3D val="0"/>
            <c:spPr>
              <a:solidFill>
                <a:srgbClr val="76AD99">
                  <a:lumMod val="50000"/>
                </a:srgbClr>
              </a:solidFill>
              <a:ln w="19050">
                <a:solidFill>
                  <a:schemeClr val="lt1"/>
                </a:solidFill>
              </a:ln>
              <a:effectLst/>
            </c:spPr>
            <c:extLst>
              <c:ext xmlns:c16="http://schemas.microsoft.com/office/drawing/2014/chart" uri="{C3380CC4-5D6E-409C-BE32-E72D297353CC}">
                <c16:uniqueId val="{00000011-0099-4E07-81C5-BD3F99F8B435}"/>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3-0099-4E07-81C5-BD3F99F8B435}"/>
              </c:ext>
            </c:extLst>
          </c:dPt>
          <c:dLbls>
            <c:dLbl>
              <c:idx val="1"/>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099-4E07-81C5-BD3F99F8B435}"/>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20000"/>
                      <a:lumOff val="80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Exterior Replacements</c:v>
                </c:pt>
                <c:pt idx="1">
                  <c:v>Systems &amp; Equipment Replacements</c:v>
                </c:pt>
                <c:pt idx="2">
                  <c:v>Interior Replacements</c:v>
                </c:pt>
                <c:pt idx="3">
                  <c:v>Kitchen Remodels</c:v>
                </c:pt>
                <c:pt idx="4">
                  <c:v>Bath Remodels</c:v>
                </c:pt>
                <c:pt idx="5">
                  <c:v>Room Additions</c:v>
                </c:pt>
                <c:pt idx="6">
                  <c:v>Outside Attachments</c:v>
                </c:pt>
                <c:pt idx="7">
                  <c:v>Outside Property</c:v>
                </c:pt>
                <c:pt idx="8">
                  <c:v>Disaster Repairs</c:v>
                </c:pt>
              </c:strCache>
            </c:strRef>
          </c:cat>
          <c:val>
            <c:numRef>
              <c:f>Sheet1!$B$2:$B$10</c:f>
              <c:numCache>
                <c:formatCode>0.0</c:formatCode>
                <c:ptCount val="9"/>
                <c:pt idx="0">
                  <c:v>20.471290841496295</c:v>
                </c:pt>
                <c:pt idx="1">
                  <c:v>17.720542017129524</c:v>
                </c:pt>
                <c:pt idx="2">
                  <c:v>9.6852426404106389</c:v>
                </c:pt>
                <c:pt idx="3">
                  <c:v>9.2999720141400388</c:v>
                </c:pt>
                <c:pt idx="4">
                  <c:v>8.1762048672263266</c:v>
                </c:pt>
                <c:pt idx="5">
                  <c:v>6.6803457627375611</c:v>
                </c:pt>
                <c:pt idx="6">
                  <c:v>6.2572641406560807</c:v>
                </c:pt>
                <c:pt idx="7">
                  <c:v>16.305589350335058</c:v>
                </c:pt>
                <c:pt idx="8">
                  <c:v>5.4035483658684615</c:v>
                </c:pt>
              </c:numCache>
            </c:numRef>
          </c:val>
          <c:extLst>
            <c:ext xmlns:c16="http://schemas.microsoft.com/office/drawing/2014/chart" uri="{C3380CC4-5D6E-409C-BE32-E72D297353CC}">
              <c16:uniqueId val="{00000014-0099-4E07-81C5-BD3F99F8B43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spc="0" baseline="0">
                <a:solidFill>
                  <a:schemeClr val="tx1">
                    <a:lumMod val="50000"/>
                  </a:schemeClr>
                </a:solidFill>
                <a:latin typeface="+mn-lt"/>
                <a:ea typeface="+mn-ea"/>
                <a:cs typeface="+mn-cs"/>
              </a:defRPr>
            </a:pPr>
            <a:r>
              <a:rPr lang="en-US" dirty="0"/>
              <a:t>Share</a:t>
            </a:r>
            <a:r>
              <a:rPr lang="en-US" baseline="0" dirty="0"/>
              <a:t> of Spending (Percent)</a:t>
            </a:r>
            <a:endParaRPr lang="en-US" dirty="0"/>
          </a:p>
        </c:rich>
      </c:tx>
      <c:layout>
        <c:manualLayout>
          <c:xMode val="edge"/>
          <c:yMode val="edge"/>
          <c:x val="5.2648483446843366E-3"/>
          <c:y val="2.3281190493758305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479538303675807"/>
          <c:y val="0.26581162515313189"/>
          <c:w val="0.50142757686983375"/>
          <c:h val="0.62232823608731036"/>
        </c:manualLayout>
      </c:layout>
      <c:pieChart>
        <c:varyColors val="1"/>
        <c:ser>
          <c:idx val="0"/>
          <c:order val="0"/>
          <c:tx>
            <c:strRef>
              <c:f>Sheet1!$B$1</c:f>
              <c:strCache>
                <c:ptCount val="1"/>
                <c:pt idx="0">
                  <c:v>2007</c:v>
                </c:pt>
              </c:strCache>
            </c:strRef>
          </c:tx>
          <c:dPt>
            <c:idx val="0"/>
            <c:bubble3D val="0"/>
            <c:spPr>
              <a:solidFill>
                <a:srgbClr val="C14D00"/>
              </a:solidFill>
              <a:ln w="19050">
                <a:solidFill>
                  <a:schemeClr val="lt1"/>
                </a:solidFill>
              </a:ln>
              <a:effectLst/>
            </c:spPr>
            <c:extLst>
              <c:ext xmlns:c16="http://schemas.microsoft.com/office/drawing/2014/chart" uri="{C3380CC4-5D6E-409C-BE32-E72D297353CC}">
                <c16:uniqueId val="{00000001-090F-41AF-B093-945647EDE8AE}"/>
              </c:ext>
            </c:extLst>
          </c:dPt>
          <c:dPt>
            <c:idx val="1"/>
            <c:bubble3D val="0"/>
            <c:spPr>
              <a:solidFill>
                <a:srgbClr val="C14D00">
                  <a:lumMod val="60000"/>
                  <a:lumOff val="40000"/>
                </a:srgbClr>
              </a:solidFill>
              <a:ln w="19050">
                <a:solidFill>
                  <a:schemeClr val="lt1"/>
                </a:solidFill>
              </a:ln>
              <a:effectLst/>
            </c:spPr>
            <c:extLst>
              <c:ext xmlns:c16="http://schemas.microsoft.com/office/drawing/2014/chart" uri="{C3380CC4-5D6E-409C-BE32-E72D297353CC}">
                <c16:uniqueId val="{00000003-090F-41AF-B093-945647EDE8AE}"/>
              </c:ext>
            </c:extLst>
          </c:dPt>
          <c:dPt>
            <c:idx val="2"/>
            <c:bubble3D val="0"/>
            <c:spPr>
              <a:solidFill>
                <a:srgbClr val="C14D00">
                  <a:lumMod val="40000"/>
                  <a:lumOff val="60000"/>
                </a:srgbClr>
              </a:solidFill>
              <a:ln w="19050">
                <a:solidFill>
                  <a:schemeClr val="lt1"/>
                </a:solidFill>
              </a:ln>
              <a:effectLst/>
            </c:spPr>
            <c:extLst>
              <c:ext xmlns:c16="http://schemas.microsoft.com/office/drawing/2014/chart" uri="{C3380CC4-5D6E-409C-BE32-E72D297353CC}">
                <c16:uniqueId val="{00000005-090F-41AF-B093-945647EDE8AE}"/>
              </c:ext>
            </c:extLst>
          </c:dPt>
          <c:dPt>
            <c:idx val="3"/>
            <c:bubble3D val="0"/>
            <c:spPr>
              <a:solidFill>
                <a:srgbClr val="508DA6">
                  <a:lumMod val="50000"/>
                </a:srgbClr>
              </a:solidFill>
              <a:ln w="19050">
                <a:solidFill>
                  <a:schemeClr val="lt1"/>
                </a:solidFill>
              </a:ln>
              <a:effectLst/>
            </c:spPr>
            <c:extLst>
              <c:ext xmlns:c16="http://schemas.microsoft.com/office/drawing/2014/chart" uri="{C3380CC4-5D6E-409C-BE32-E72D297353CC}">
                <c16:uniqueId val="{00000007-090F-41AF-B093-945647EDE8AE}"/>
              </c:ext>
            </c:extLst>
          </c:dPt>
          <c:dPt>
            <c:idx val="4"/>
            <c:bubble3D val="0"/>
            <c:spPr>
              <a:solidFill>
                <a:srgbClr val="508DA6">
                  <a:lumMod val="75000"/>
                </a:srgbClr>
              </a:solidFill>
              <a:ln w="19050">
                <a:solidFill>
                  <a:schemeClr val="lt1"/>
                </a:solidFill>
              </a:ln>
              <a:effectLst/>
            </c:spPr>
            <c:extLst>
              <c:ext xmlns:c16="http://schemas.microsoft.com/office/drawing/2014/chart" uri="{C3380CC4-5D6E-409C-BE32-E72D297353CC}">
                <c16:uniqueId val="{00000009-090F-41AF-B093-945647EDE8AE}"/>
              </c:ext>
            </c:extLst>
          </c:dPt>
          <c:dPt>
            <c:idx val="5"/>
            <c:bubble3D val="0"/>
            <c:spPr>
              <a:solidFill>
                <a:srgbClr val="508DA6">
                  <a:lumMod val="60000"/>
                  <a:lumOff val="40000"/>
                </a:srgbClr>
              </a:solidFill>
              <a:ln w="19050">
                <a:solidFill>
                  <a:schemeClr val="lt1"/>
                </a:solidFill>
              </a:ln>
              <a:effectLst/>
            </c:spPr>
            <c:extLst>
              <c:ext xmlns:c16="http://schemas.microsoft.com/office/drawing/2014/chart" uri="{C3380CC4-5D6E-409C-BE32-E72D297353CC}">
                <c16:uniqueId val="{00000010-8324-45CD-B196-64C29F7D80BA}"/>
              </c:ext>
            </c:extLst>
          </c:dPt>
          <c:dPt>
            <c:idx val="6"/>
            <c:bubble3D val="0"/>
            <c:spPr>
              <a:solidFill>
                <a:srgbClr val="508DA6">
                  <a:lumMod val="40000"/>
                  <a:lumOff val="60000"/>
                </a:srgbClr>
              </a:solidFill>
              <a:ln w="19050">
                <a:solidFill>
                  <a:schemeClr val="lt1"/>
                </a:solidFill>
              </a:ln>
              <a:effectLst/>
            </c:spPr>
            <c:extLst>
              <c:ext xmlns:c16="http://schemas.microsoft.com/office/drawing/2014/chart" uri="{C3380CC4-5D6E-409C-BE32-E72D297353CC}">
                <c16:uniqueId val="{00000011-8324-45CD-B196-64C29F7D80BA}"/>
              </c:ext>
            </c:extLst>
          </c:dPt>
          <c:dPt>
            <c:idx val="7"/>
            <c:bubble3D val="0"/>
            <c:spPr>
              <a:solidFill>
                <a:srgbClr val="76AD99">
                  <a:lumMod val="75000"/>
                </a:srgbClr>
              </a:solidFill>
              <a:ln w="19050">
                <a:solidFill>
                  <a:schemeClr val="lt1"/>
                </a:solidFill>
              </a:ln>
              <a:effectLst/>
            </c:spPr>
            <c:extLst>
              <c:ext xmlns:c16="http://schemas.microsoft.com/office/drawing/2014/chart" uri="{C3380CC4-5D6E-409C-BE32-E72D297353CC}">
                <c16:uniqueId val="{00000012-8324-45CD-B196-64C29F7D80BA}"/>
              </c:ext>
            </c:extLst>
          </c:dPt>
          <c:dPt>
            <c:idx val="8"/>
            <c:bubble3D val="0"/>
            <c:spPr>
              <a:solidFill>
                <a:srgbClr val="76AD99">
                  <a:lumMod val="50000"/>
                </a:srgbClr>
              </a:solidFill>
              <a:ln w="19050">
                <a:solidFill>
                  <a:schemeClr val="lt1"/>
                </a:solidFill>
              </a:ln>
              <a:effectLst/>
            </c:spPr>
            <c:extLst>
              <c:ext xmlns:c16="http://schemas.microsoft.com/office/drawing/2014/chart" uri="{C3380CC4-5D6E-409C-BE32-E72D297353CC}">
                <c16:uniqueId val="{00000014-8324-45CD-B196-64C29F7D80BA}"/>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3-8324-45CD-B196-64C29F7D80BA}"/>
              </c:ext>
            </c:extLst>
          </c:dPt>
          <c:dLbls>
            <c:dLbl>
              <c:idx val="1"/>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734"/>
                        <a:gd name="adj2" fmla="val -189268"/>
                      </a:avLst>
                    </a:prstGeom>
                    <a:noFill/>
                    <a:ln>
                      <a:noFill/>
                    </a:ln>
                  </c15:spPr>
                </c:ext>
                <c:ext xmlns:c16="http://schemas.microsoft.com/office/drawing/2014/chart" uri="{C3380CC4-5D6E-409C-BE32-E72D297353CC}">
                  <c16:uniqueId val="{00000003-090F-41AF-B093-945647EDE8A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20000"/>
                      <a:lumOff val="80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Exterior Replacements</c:v>
                </c:pt>
                <c:pt idx="1">
                  <c:v>Systems &amp; Equipment Replacements</c:v>
                </c:pt>
                <c:pt idx="2">
                  <c:v>Interior Replacements</c:v>
                </c:pt>
                <c:pt idx="3">
                  <c:v>Kitchen Remodels</c:v>
                </c:pt>
                <c:pt idx="4">
                  <c:v>Bath Remodels</c:v>
                </c:pt>
                <c:pt idx="5">
                  <c:v>Room Additions</c:v>
                </c:pt>
                <c:pt idx="6">
                  <c:v>Outside Attachments</c:v>
                </c:pt>
                <c:pt idx="7">
                  <c:v>Outside Property</c:v>
                </c:pt>
                <c:pt idx="8">
                  <c:v>Disaster Repairs</c:v>
                </c:pt>
              </c:strCache>
            </c:strRef>
          </c:cat>
          <c:val>
            <c:numRef>
              <c:f>Sheet1!$B$2:$B$10</c:f>
              <c:numCache>
                <c:formatCode>0.0</c:formatCode>
                <c:ptCount val="9"/>
                <c:pt idx="0">
                  <c:v>17.163522091571863</c:v>
                </c:pt>
                <c:pt idx="1">
                  <c:v>12.056978149224431</c:v>
                </c:pt>
                <c:pt idx="2">
                  <c:v>12.213396715158529</c:v>
                </c:pt>
                <c:pt idx="3">
                  <c:v>11.773597977633555</c:v>
                </c:pt>
                <c:pt idx="4">
                  <c:v>6.7555950621841498</c:v>
                </c:pt>
                <c:pt idx="5">
                  <c:v>18.185642203017039</c:v>
                </c:pt>
                <c:pt idx="6">
                  <c:v>4.7790828772166716</c:v>
                </c:pt>
                <c:pt idx="7">
                  <c:v>11.48809273097377</c:v>
                </c:pt>
                <c:pt idx="8">
                  <c:v>5.5840921930200018</c:v>
                </c:pt>
              </c:numCache>
            </c:numRef>
          </c:val>
          <c:extLst>
            <c:ext xmlns:c16="http://schemas.microsoft.com/office/drawing/2014/chart" uri="{C3380CC4-5D6E-409C-BE32-E72D297353CC}">
              <c16:uniqueId val="{0000000A-090F-41AF-B093-945647EDE8A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Change</a:t>
            </a:r>
            <a:r>
              <a:rPr lang="en-US" baseline="0" dirty="0"/>
              <a:t> in </a:t>
            </a:r>
            <a:r>
              <a:rPr lang="en-US" dirty="0"/>
              <a:t>Spending, 2019–2021 (Percent)</a:t>
            </a:r>
          </a:p>
        </c:rich>
      </c:tx>
      <c:layout>
        <c:manualLayout>
          <c:xMode val="edge"/>
          <c:yMode val="edge"/>
          <c:x val="1.150699972550096E-2"/>
          <c:y val="1.5105740181268883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829745224445132"/>
        </c:manualLayout>
      </c:layout>
      <c:barChart>
        <c:barDir val="col"/>
        <c:grouping val="clustered"/>
        <c:varyColors val="0"/>
        <c:ser>
          <c:idx val="0"/>
          <c:order val="0"/>
          <c:tx>
            <c:strRef>
              <c:f>Sheet1!$B$1</c:f>
              <c:strCache>
                <c:ptCount val="1"/>
                <c:pt idx="0">
                  <c:v>Chg 2019-2021</c:v>
                </c:pt>
              </c:strCache>
            </c:strRef>
          </c:tx>
          <c:spPr>
            <a:solidFill>
              <a:srgbClr val="508DA6"/>
            </a:solidFill>
            <a:ln>
              <a:noFill/>
            </a:ln>
            <a:effectLst/>
          </c:spPr>
          <c:invertIfNegative val="0"/>
          <c:dPt>
            <c:idx val="0"/>
            <c:invertIfNegative val="0"/>
            <c:bubble3D val="0"/>
            <c:spPr>
              <a:solidFill>
                <a:srgbClr val="508DA6">
                  <a:lumMod val="50000"/>
                </a:srgbClr>
              </a:solidFill>
              <a:ln>
                <a:noFill/>
              </a:ln>
              <a:effectLst/>
            </c:spPr>
            <c:extLst>
              <c:ext xmlns:c16="http://schemas.microsoft.com/office/drawing/2014/chart" uri="{C3380CC4-5D6E-409C-BE32-E72D297353CC}">
                <c16:uniqueId val="{00000008-9C04-40C7-BCA2-541FFD7CDC97}"/>
              </c:ext>
            </c:extLst>
          </c:dPt>
          <c:dPt>
            <c:idx val="1"/>
            <c:invertIfNegative val="0"/>
            <c:bubble3D val="0"/>
            <c:spPr>
              <a:solidFill>
                <a:srgbClr val="508DA6">
                  <a:lumMod val="50000"/>
                </a:srgbClr>
              </a:solidFill>
              <a:ln>
                <a:noFill/>
              </a:ln>
              <a:effectLst/>
            </c:spPr>
            <c:extLst>
              <c:ext xmlns:c16="http://schemas.microsoft.com/office/drawing/2014/chart" uri="{C3380CC4-5D6E-409C-BE32-E72D297353CC}">
                <c16:uniqueId val="{00000009-9C04-40C7-BCA2-541FFD7CDC97}"/>
              </c:ext>
            </c:extLst>
          </c:dPt>
          <c:dPt>
            <c:idx val="2"/>
            <c:invertIfNegative val="0"/>
            <c:bubble3D val="0"/>
            <c:spPr>
              <a:solidFill>
                <a:srgbClr val="508DA6">
                  <a:lumMod val="50000"/>
                </a:srgbClr>
              </a:solidFill>
              <a:ln>
                <a:noFill/>
              </a:ln>
              <a:effectLst/>
            </c:spPr>
            <c:extLst>
              <c:ext xmlns:c16="http://schemas.microsoft.com/office/drawing/2014/chart" uri="{C3380CC4-5D6E-409C-BE32-E72D297353CC}">
                <c16:uniqueId val="{0000000A-9C04-40C7-BCA2-541FFD7CDC97}"/>
              </c:ext>
            </c:extLst>
          </c:dPt>
          <c:dPt>
            <c:idx val="3"/>
            <c:invertIfNegative val="0"/>
            <c:bubble3D val="0"/>
            <c:spPr>
              <a:solidFill>
                <a:srgbClr val="508DA6">
                  <a:lumMod val="50000"/>
                </a:srgbClr>
              </a:solidFill>
              <a:ln>
                <a:noFill/>
              </a:ln>
              <a:effectLst/>
            </c:spPr>
            <c:extLst>
              <c:ext xmlns:c16="http://schemas.microsoft.com/office/drawing/2014/chart" uri="{C3380CC4-5D6E-409C-BE32-E72D297353CC}">
                <c16:uniqueId val="{0000000B-9C04-40C7-BCA2-541FFD7CDC97}"/>
              </c:ext>
            </c:extLst>
          </c:dPt>
          <c:dPt>
            <c:idx val="4"/>
            <c:invertIfNegative val="0"/>
            <c:bubble3D val="0"/>
            <c:spPr>
              <a:solidFill>
                <a:srgbClr val="508DA6">
                  <a:lumMod val="50000"/>
                </a:srgbClr>
              </a:solidFill>
              <a:ln>
                <a:noFill/>
              </a:ln>
              <a:effectLst/>
            </c:spPr>
            <c:extLst>
              <c:ext xmlns:c16="http://schemas.microsoft.com/office/drawing/2014/chart" uri="{C3380CC4-5D6E-409C-BE32-E72D297353CC}">
                <c16:uniqueId val="{0000000C-9C04-40C7-BCA2-541FFD7CDC97}"/>
              </c:ext>
            </c:extLst>
          </c:dPt>
          <c:dPt>
            <c:idx val="5"/>
            <c:invertIfNegative val="0"/>
            <c:bubble3D val="0"/>
            <c:spPr>
              <a:solidFill>
                <a:srgbClr val="76AD99"/>
              </a:solidFill>
              <a:ln>
                <a:noFill/>
              </a:ln>
              <a:effectLst/>
            </c:spPr>
            <c:extLst>
              <c:ext xmlns:c16="http://schemas.microsoft.com/office/drawing/2014/chart" uri="{C3380CC4-5D6E-409C-BE32-E72D297353CC}">
                <c16:uniqueId val="{00000004-BB2D-4779-9A9D-00C7FAEFA416}"/>
              </c:ext>
            </c:extLst>
          </c:dPt>
          <c:dPt>
            <c:idx val="6"/>
            <c:invertIfNegative val="0"/>
            <c:bubble3D val="0"/>
            <c:spPr>
              <a:solidFill>
                <a:srgbClr val="76AD99"/>
              </a:solidFill>
              <a:ln>
                <a:noFill/>
              </a:ln>
              <a:effectLst/>
            </c:spPr>
            <c:extLst>
              <c:ext xmlns:c16="http://schemas.microsoft.com/office/drawing/2014/chart" uri="{C3380CC4-5D6E-409C-BE32-E72D297353CC}">
                <c16:uniqueId val="{00000005-BB2D-4779-9A9D-00C7FAEFA416}"/>
              </c:ext>
            </c:extLst>
          </c:dPt>
          <c:dPt>
            <c:idx val="7"/>
            <c:invertIfNegative val="0"/>
            <c:bubble3D val="0"/>
            <c:spPr>
              <a:solidFill>
                <a:srgbClr val="76AD99"/>
              </a:solidFill>
              <a:ln>
                <a:noFill/>
              </a:ln>
              <a:effectLst/>
            </c:spPr>
            <c:extLst>
              <c:ext xmlns:c16="http://schemas.microsoft.com/office/drawing/2014/chart" uri="{C3380CC4-5D6E-409C-BE32-E72D297353CC}">
                <c16:uniqueId val="{00000006-BB2D-4779-9A9D-00C7FAEFA416}"/>
              </c:ext>
            </c:extLst>
          </c:dPt>
          <c:dPt>
            <c:idx val="8"/>
            <c:invertIfNegative val="0"/>
            <c:bubble3D val="0"/>
            <c:spPr>
              <a:solidFill>
                <a:srgbClr val="C14D00"/>
              </a:solidFill>
              <a:ln>
                <a:noFill/>
              </a:ln>
              <a:effectLst/>
            </c:spPr>
            <c:extLst>
              <c:ext xmlns:c16="http://schemas.microsoft.com/office/drawing/2014/chart" uri="{C3380CC4-5D6E-409C-BE32-E72D297353CC}">
                <c16:uniqueId val="{00000007-BB2D-4779-9A9D-00C7FAEFA4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Lowest</c:v>
                </c:pt>
                <c:pt idx="1">
                  <c:v>2nd</c:v>
                </c:pt>
                <c:pt idx="2">
                  <c:v>3rd</c:v>
                </c:pt>
                <c:pt idx="3">
                  <c:v>4th</c:v>
                </c:pt>
                <c:pt idx="4">
                  <c:v>Highest</c:v>
                </c:pt>
                <c:pt idx="5">
                  <c:v>Less than $10,000</c:v>
                </c:pt>
                <c:pt idx="6">
                  <c:v>$10,000–49,999</c:v>
                </c:pt>
                <c:pt idx="7">
                  <c:v>$50,000 
or More</c:v>
                </c:pt>
                <c:pt idx="8">
                  <c:v>All</c:v>
                </c:pt>
              </c:strCache>
            </c:strRef>
          </c:cat>
          <c:val>
            <c:numRef>
              <c:f>Sheet1!$B$2:$B$10</c:f>
              <c:numCache>
                <c:formatCode>0.0</c:formatCode>
                <c:ptCount val="9"/>
                <c:pt idx="0">
                  <c:v>7.8797761311157899</c:v>
                </c:pt>
                <c:pt idx="1">
                  <c:v>10.357076349928418</c:v>
                </c:pt>
                <c:pt idx="2">
                  <c:v>28.972458315655626</c:v>
                </c:pt>
                <c:pt idx="3">
                  <c:v>21.408048004671354</c:v>
                </c:pt>
                <c:pt idx="4">
                  <c:v>18.803924589523071</c:v>
                </c:pt>
                <c:pt idx="5">
                  <c:v>13.710687966473856</c:v>
                </c:pt>
                <c:pt idx="6">
                  <c:v>28.02919095923626</c:v>
                </c:pt>
                <c:pt idx="7">
                  <c:v>10.99281464743731</c:v>
                </c:pt>
                <c:pt idx="8">
                  <c:v>18.759501351702369</c:v>
                </c:pt>
              </c:numCache>
            </c:numRef>
          </c:val>
          <c:extLst>
            <c:ext xmlns:c16="http://schemas.microsoft.com/office/drawing/2014/chart" uri="{C3380CC4-5D6E-409C-BE32-E72D297353CC}">
              <c16:uniqueId val="{00000000-C347-44D6-B583-CDDE753BDE27}"/>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3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Billions of Dollars </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4772562592741101"/>
          <c:w val="0.87716786156602777"/>
          <c:h val="0.59960449727100007"/>
        </c:manualLayout>
      </c:layout>
      <c:barChart>
        <c:barDir val="col"/>
        <c:grouping val="stacked"/>
        <c:varyColors val="0"/>
        <c:ser>
          <c:idx val="0"/>
          <c:order val="0"/>
          <c:tx>
            <c:strRef>
              <c:f>Sheet1!$B$1</c:f>
              <c:strCache>
                <c:ptCount val="1"/>
                <c:pt idx="0">
                  <c:v>Replacement</c:v>
                </c:pt>
              </c:strCache>
            </c:strRef>
          </c:tx>
          <c:spPr>
            <a:solidFill>
              <a:srgbClr val="C14D00"/>
            </a:solidFill>
            <a:ln w="9525">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Sheet1!$B$2:$B$10</c:f>
              <c:numCache>
                <c:formatCode>0.0</c:formatCode>
                <c:ptCount val="9"/>
                <c:pt idx="0">
                  <c:v>16.502124852000001</c:v>
                </c:pt>
                <c:pt idx="1">
                  <c:v>16.695811653300154</c:v>
                </c:pt>
                <c:pt idx="2">
                  <c:v>13.308192290321264</c:v>
                </c:pt>
                <c:pt idx="3">
                  <c:v>14.091535112358249</c:v>
                </c:pt>
                <c:pt idx="4">
                  <c:v>13.775124091126676</c:v>
                </c:pt>
                <c:pt idx="5">
                  <c:v>17.584239841065571</c:v>
                </c:pt>
                <c:pt idx="6">
                  <c:v>15.780489729090259</c:v>
                </c:pt>
                <c:pt idx="7">
                  <c:v>18.478100412903771</c:v>
                </c:pt>
                <c:pt idx="8">
                  <c:v>25.646302717569366</c:v>
                </c:pt>
              </c:numCache>
            </c:numRef>
          </c:val>
          <c:extLst>
            <c:ext xmlns:c16="http://schemas.microsoft.com/office/drawing/2014/chart" uri="{C3380CC4-5D6E-409C-BE32-E72D297353CC}">
              <c16:uniqueId val="{00000000-A13C-4E5E-B5F3-031966C02762}"/>
            </c:ext>
          </c:extLst>
        </c:ser>
        <c:ser>
          <c:idx val="1"/>
          <c:order val="1"/>
          <c:tx>
            <c:strRef>
              <c:f>Sheet1!$C$1</c:f>
              <c:strCache>
                <c:ptCount val="1"/>
                <c:pt idx="0">
                  <c:v>Discretionary</c:v>
                </c:pt>
              </c:strCache>
            </c:strRef>
          </c:tx>
          <c:spPr>
            <a:solidFill>
              <a:srgbClr val="508DA6">
                <a:lumMod val="75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Sheet1!$C$2:$C$10</c:f>
              <c:numCache>
                <c:formatCode>0.0</c:formatCode>
                <c:ptCount val="9"/>
                <c:pt idx="0">
                  <c:v>21.582984513225348</c:v>
                </c:pt>
                <c:pt idx="1">
                  <c:v>22.689671129423683</c:v>
                </c:pt>
                <c:pt idx="2">
                  <c:v>16.944005051882648</c:v>
                </c:pt>
                <c:pt idx="3">
                  <c:v>13.763318418140321</c:v>
                </c:pt>
                <c:pt idx="4">
                  <c:v>15.116763825545444</c:v>
                </c:pt>
                <c:pt idx="5">
                  <c:v>17.748823883258119</c:v>
                </c:pt>
                <c:pt idx="6">
                  <c:v>17.248036716316214</c:v>
                </c:pt>
                <c:pt idx="7">
                  <c:v>17.065640650498363</c:v>
                </c:pt>
                <c:pt idx="8">
                  <c:v>25.687460881321687</c:v>
                </c:pt>
              </c:numCache>
            </c:numRef>
          </c:val>
          <c:extLst>
            <c:ext xmlns:c16="http://schemas.microsoft.com/office/drawing/2014/chart" uri="{C3380CC4-5D6E-409C-BE32-E72D297353CC}">
              <c16:uniqueId val="{00000001-A13C-4E5E-B5F3-031966C02762}"/>
            </c:ext>
          </c:extLst>
        </c:ser>
        <c:ser>
          <c:idx val="2"/>
          <c:order val="2"/>
          <c:tx>
            <c:strRef>
              <c:f>Sheet1!$D$1</c:f>
              <c:strCache>
                <c:ptCount val="1"/>
                <c:pt idx="0">
                  <c:v>Other</c:v>
                </c:pt>
              </c:strCache>
            </c:strRef>
          </c:tx>
          <c:spPr>
            <a:solidFill>
              <a:srgbClr val="76AD99">
                <a:lumMod val="75000"/>
              </a:srgbClr>
            </a:solidFill>
            <a:ln>
              <a:solidFill>
                <a:srgbClr val="FFFFFF"/>
              </a:solidFill>
            </a:ln>
          </c:spPr>
          <c:invertIfNegative val="0"/>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Sheet1!$D$2:$D$10</c:f>
              <c:numCache>
                <c:formatCode>0.0</c:formatCode>
                <c:ptCount val="9"/>
                <c:pt idx="0">
                  <c:v>9.0422911429999999</c:v>
                </c:pt>
                <c:pt idx="1">
                  <c:v>8.1551968416256635</c:v>
                </c:pt>
                <c:pt idx="2">
                  <c:v>6.0065388192714906</c:v>
                </c:pt>
                <c:pt idx="3">
                  <c:v>4.6559262322243411</c:v>
                </c:pt>
                <c:pt idx="4">
                  <c:v>5.55001247532664</c:v>
                </c:pt>
                <c:pt idx="5">
                  <c:v>8.4479671502288127</c:v>
                </c:pt>
                <c:pt idx="6">
                  <c:v>9.1290574921212304</c:v>
                </c:pt>
                <c:pt idx="7">
                  <c:v>10.099980113610368</c:v>
                </c:pt>
                <c:pt idx="8">
                  <c:v>14.463270908892136</c:v>
                </c:pt>
              </c:numCache>
            </c:numRef>
          </c:val>
          <c:extLst>
            <c:ext xmlns:c16="http://schemas.microsoft.com/office/drawing/2014/chart" uri="{C3380CC4-5D6E-409C-BE32-E72D297353CC}">
              <c16:uniqueId val="{00000000-E460-440A-B38B-9A5F5108D077}"/>
            </c:ext>
          </c:extLst>
        </c:ser>
        <c:dLbls>
          <c:showLegendKey val="0"/>
          <c:showVal val="0"/>
          <c:showCatName val="0"/>
          <c:showSerName val="0"/>
          <c:showPercent val="0"/>
          <c:showBubbleSize val="0"/>
        </c:dLbls>
        <c:gapWidth val="150"/>
        <c:overlap val="100"/>
        <c:axId val="-2059001504"/>
        <c:axId val="-2058999456"/>
      </c:barChart>
      <c:lineChart>
        <c:grouping val="standard"/>
        <c:varyColors val="0"/>
        <c:ser>
          <c:idx val="3"/>
          <c:order val="3"/>
          <c:tx>
            <c:strRef>
              <c:f>Sheet1!$E$1</c:f>
              <c:strCache>
                <c:ptCount val="1"/>
                <c:pt idx="0">
                  <c:v>DIY Share of Total Improvement Spending (Right scale)</c:v>
                </c:pt>
              </c:strCache>
            </c:strRef>
          </c:tx>
          <c:spPr>
            <a:ln w="38100">
              <a:solidFill>
                <a:srgbClr val="C14D00">
                  <a:lumMod val="60000"/>
                  <a:lumOff val="40000"/>
                </a:srgbClr>
              </a:solidFill>
            </a:ln>
          </c:spPr>
          <c:marker>
            <c:symbol val="circle"/>
            <c:size val="9"/>
            <c:spPr>
              <a:solidFill>
                <a:srgbClr val="C14D00">
                  <a:lumMod val="60000"/>
                  <a:lumOff val="40000"/>
                </a:srgbClr>
              </a:solidFill>
              <a:ln>
                <a:solidFill>
                  <a:srgbClr val="C14D00">
                    <a:lumMod val="60000"/>
                    <a:lumOff val="40000"/>
                  </a:srgbClr>
                </a:solidFill>
              </a:ln>
            </c:spPr>
          </c:marker>
          <c:dLbls>
            <c:dLbl>
              <c:idx val="8"/>
              <c:numFmt formatCode="#,##0.0" sourceLinked="0"/>
              <c:spPr>
                <a:solidFill>
                  <a:srgbClr val="FFFFFF">
                    <a:alpha val="2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810-4FE8-B7DB-CE39CA8C806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2005</c:v>
                </c:pt>
                <c:pt idx="1">
                  <c:v>2007</c:v>
                </c:pt>
                <c:pt idx="2">
                  <c:v>2009</c:v>
                </c:pt>
                <c:pt idx="3">
                  <c:v>2011</c:v>
                </c:pt>
                <c:pt idx="4">
                  <c:v>2013</c:v>
                </c:pt>
                <c:pt idx="5">
                  <c:v>2015</c:v>
                </c:pt>
                <c:pt idx="6">
                  <c:v>2017</c:v>
                </c:pt>
                <c:pt idx="7">
                  <c:v>2019</c:v>
                </c:pt>
                <c:pt idx="8">
                  <c:v>2021</c:v>
                </c:pt>
              </c:numCache>
            </c:numRef>
          </c:cat>
          <c:val>
            <c:numRef>
              <c:f>Sheet1!$E$2:$E$10</c:f>
              <c:numCache>
                <c:formatCode>0.0</c:formatCode>
                <c:ptCount val="9"/>
                <c:pt idx="0">
                  <c:v>23.901827845119488</c:v>
                </c:pt>
                <c:pt idx="1">
                  <c:v>21.565639962059585</c:v>
                </c:pt>
                <c:pt idx="2">
                  <c:v>20.712150162317769</c:v>
                </c:pt>
                <c:pt idx="3">
                  <c:v>17.814590110253409</c:v>
                </c:pt>
                <c:pt idx="4">
                  <c:v>17.487813570964555</c:v>
                </c:pt>
                <c:pt idx="5">
                  <c:v>19.909607082846247</c:v>
                </c:pt>
                <c:pt idx="6">
                  <c:v>18.407270317963981</c:v>
                </c:pt>
                <c:pt idx="7">
                  <c:v>17.37581865154263</c:v>
                </c:pt>
                <c:pt idx="8">
                  <c:v>19.898861109496341</c:v>
                </c:pt>
              </c:numCache>
            </c:numRef>
          </c:val>
          <c:smooth val="1"/>
          <c:extLst>
            <c:ext xmlns:c16="http://schemas.microsoft.com/office/drawing/2014/chart" uri="{C3380CC4-5D6E-409C-BE32-E72D297353CC}">
              <c16:uniqueId val="{00000001-E460-440A-B38B-9A5F5108D077}"/>
            </c:ext>
          </c:extLst>
        </c:ser>
        <c:dLbls>
          <c:showLegendKey val="0"/>
          <c:showVal val="0"/>
          <c:showCatName val="0"/>
          <c:showSerName val="0"/>
          <c:showPercent val="0"/>
          <c:showBubbleSize val="0"/>
        </c:dLbls>
        <c:marker val="1"/>
        <c:smooth val="0"/>
        <c:axId val="1773325848"/>
        <c:axId val="1773320928"/>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80"/>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noFill/>
          </a:ln>
        </c:spPr>
        <c:txPr>
          <a:bodyPr/>
          <a:lstStyle/>
          <a:p>
            <a:pPr>
              <a:defRPr sz="1400" b="0" baseline="0">
                <a:solidFill>
                  <a:schemeClr val="tx1">
                    <a:lumMod val="50000"/>
                  </a:schemeClr>
                </a:solidFill>
              </a:defRPr>
            </a:pPr>
            <a:endParaRPr lang="en-US"/>
          </a:p>
        </c:txPr>
        <c:crossAx val="-2059001504"/>
        <c:crosses val="autoZero"/>
        <c:crossBetween val="between"/>
        <c:majorUnit val="20"/>
      </c:valAx>
      <c:valAx>
        <c:axId val="1773320928"/>
        <c:scaling>
          <c:orientation val="minMax"/>
          <c:max val="24"/>
          <c:min val="0"/>
        </c:scaling>
        <c:delete val="0"/>
        <c:axPos val="r"/>
        <c:numFmt formatCode="0" sourceLinked="0"/>
        <c:majorTickMark val="out"/>
        <c:minorTickMark val="none"/>
        <c:tickLblPos val="nextTo"/>
        <c:spPr>
          <a:ln>
            <a:noFill/>
          </a:ln>
        </c:spPr>
        <c:txPr>
          <a:bodyPr/>
          <a:lstStyle/>
          <a:p>
            <a:pPr>
              <a:defRPr sz="1400">
                <a:solidFill>
                  <a:schemeClr val="tx1">
                    <a:lumMod val="50000"/>
                  </a:schemeClr>
                </a:solidFill>
              </a:defRPr>
            </a:pPr>
            <a:endParaRPr lang="en-US"/>
          </a:p>
        </c:txPr>
        <c:crossAx val="1773325848"/>
        <c:crosses val="max"/>
        <c:crossBetween val="between"/>
        <c:majorUnit val="6"/>
      </c:valAx>
      <c:catAx>
        <c:axId val="1773325848"/>
        <c:scaling>
          <c:orientation val="minMax"/>
        </c:scaling>
        <c:delete val="1"/>
        <c:axPos val="b"/>
        <c:numFmt formatCode="General" sourceLinked="1"/>
        <c:majorTickMark val="out"/>
        <c:minorTickMark val="none"/>
        <c:tickLblPos val="nextTo"/>
        <c:crossAx val="1773320928"/>
        <c:crosses val="autoZero"/>
        <c:auto val="1"/>
        <c:lblAlgn val="ctr"/>
        <c:lblOffset val="100"/>
        <c:noMultiLvlLbl val="0"/>
      </c:catAx>
    </c:plotArea>
    <c:legend>
      <c:legendPos val="b"/>
      <c:layout>
        <c:manualLayout>
          <c:xMode val="edge"/>
          <c:yMode val="edge"/>
          <c:x val="0.17713686695009953"/>
          <c:y val="0.85987080925806236"/>
          <c:w val="0.79455808896794844"/>
          <c:h val="0.14012919074193769"/>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dirty="0"/>
              <a:t>Share of Households of Color (Percent)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80234340043E-2"/>
          <c:y val="0.13371791516996931"/>
          <c:w val="0.93342058798637895"/>
          <c:h val="0.65548199150143438"/>
        </c:manualLayout>
      </c:layout>
      <c:barChart>
        <c:barDir val="col"/>
        <c:grouping val="clustered"/>
        <c:varyColors val="0"/>
        <c:ser>
          <c:idx val="0"/>
          <c:order val="0"/>
          <c:tx>
            <c:strRef>
              <c:f>Sheet1!$B$1</c:f>
              <c:strCache>
                <c:ptCount val="1"/>
                <c:pt idx="0">
                  <c:v>2011</c:v>
                </c:pt>
              </c:strCache>
            </c:strRef>
          </c:tx>
          <c:spPr>
            <a:solidFill>
              <a:srgbClr val="508DA6">
                <a:lumMod val="50000"/>
              </a:srgb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Homeowners</c:v>
                </c:pt>
                <c:pt idx="2">
                  <c:v>Homeowners with Remodeling Activity</c:v>
                </c:pt>
              </c:strCache>
            </c:strRef>
          </c:cat>
          <c:val>
            <c:numRef>
              <c:f>Sheet1!$B$2:$B$4</c:f>
              <c:numCache>
                <c:formatCode>0.0</c:formatCode>
                <c:ptCount val="3"/>
                <c:pt idx="0">
                  <c:v>32.411989285103111</c:v>
                </c:pt>
                <c:pt idx="1">
                  <c:v>22.093489067045724</c:v>
                </c:pt>
                <c:pt idx="2">
                  <c:v>20.387767234115795</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2017</c:v>
                </c:pt>
              </c:strCache>
            </c:strRef>
          </c:tx>
          <c:spPr>
            <a:solidFill>
              <a:srgbClr val="76AD99">
                <a:lumMod val="75000"/>
              </a:srgb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Homeowners</c:v>
                </c:pt>
                <c:pt idx="2">
                  <c:v>Homeowners with Remodeling Activity</c:v>
                </c:pt>
              </c:strCache>
            </c:strRef>
          </c:cat>
          <c:val>
            <c:numRef>
              <c:f>Sheet1!$C$2:$C$4</c:f>
              <c:numCache>
                <c:formatCode>0.0</c:formatCode>
                <c:ptCount val="3"/>
                <c:pt idx="0">
                  <c:v>35.997627166967064</c:v>
                </c:pt>
                <c:pt idx="1">
                  <c:v>25.156358221297793</c:v>
                </c:pt>
                <c:pt idx="2">
                  <c:v>23.910881489746398</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2021</c:v>
                </c:pt>
              </c:strCache>
            </c:strRef>
          </c:tx>
          <c:spPr>
            <a:solidFill>
              <a:srgbClr val="C14D00"/>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Recent First-Time Homebuyers</c:v>
                </c:pt>
                <c:pt idx="1">
                  <c:v>All Homeowners</c:v>
                </c:pt>
                <c:pt idx="2">
                  <c:v>Homeowners with Remodeling Activity</c:v>
                </c:pt>
              </c:strCache>
            </c:strRef>
          </c:cat>
          <c:val>
            <c:numRef>
              <c:f>Sheet1!$D$2:$D$4</c:f>
              <c:numCache>
                <c:formatCode>0.0</c:formatCode>
                <c:ptCount val="3"/>
                <c:pt idx="0">
                  <c:v>39.364895076315058</c:v>
                </c:pt>
                <c:pt idx="1">
                  <c:v>27.037729848399355</c:v>
                </c:pt>
                <c:pt idx="2">
                  <c:v>25.991005417918871</c:v>
                </c:pt>
              </c:numCache>
            </c:numRef>
          </c:val>
          <c:extLst>
            <c:ext xmlns:c16="http://schemas.microsoft.com/office/drawing/2014/chart" uri="{C3380CC4-5D6E-409C-BE32-E72D297353CC}">
              <c16:uniqueId val="{0000000E-B247-45CA-A181-89FE892BF21A}"/>
            </c:ext>
          </c:extLst>
        </c:ser>
        <c:dLbls>
          <c:dLblPos val="inEnd"/>
          <c:showLegendKey val="0"/>
          <c:showVal val="1"/>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max val="40"/>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majorUnit val="10"/>
      </c:valAx>
      <c:spPr>
        <a:noFill/>
        <a:ln>
          <a:noFill/>
        </a:ln>
        <a:effectLst/>
      </c:spPr>
    </c:plotArea>
    <c:legend>
      <c:legendPos val="b"/>
      <c:layout>
        <c:manualLayout>
          <c:xMode val="edge"/>
          <c:yMode val="edge"/>
          <c:x val="1.5846245955461989E-2"/>
          <c:y val="0.93947569997859026"/>
          <c:w val="0.29373178201750316"/>
          <c:h val="6.052419899071607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dirty="0"/>
              <a:t>Average Per</a:t>
            </a:r>
            <a:r>
              <a:rPr lang="en-US" baseline="0" dirty="0"/>
              <a:t> Owner </a:t>
            </a:r>
            <a:r>
              <a:rPr lang="en-US" dirty="0"/>
              <a:t>Spending (Dollars)</a:t>
            </a:r>
          </a:p>
        </c:rich>
      </c:tx>
      <c:layout>
        <c:manualLayout>
          <c:xMode val="edge"/>
          <c:yMode val="edge"/>
          <c:x val="6.0170189404337082E-3"/>
          <c:y val="1.81269167957762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0953576419831935"/>
          <c:y val="0.13673889325740565"/>
          <c:w val="0.93342058798637895"/>
          <c:h val="0.59463651834821296"/>
        </c:manualLayout>
      </c:layout>
      <c:barChart>
        <c:barDir val="col"/>
        <c:grouping val="stacked"/>
        <c:varyColors val="0"/>
        <c:ser>
          <c:idx val="0"/>
          <c:order val="0"/>
          <c:tx>
            <c:strRef>
              <c:f>Sheet1!$B$1</c:f>
              <c:strCache>
                <c:ptCount val="1"/>
                <c:pt idx="0">
                  <c:v>Replacement Improvements</c:v>
                </c:pt>
              </c:strCache>
            </c:strRef>
          </c:tx>
          <c:spPr>
            <a:solidFill>
              <a:srgbClr val="C14D00"/>
            </a:solidFill>
            <a:ln>
              <a:solidFill>
                <a:srgbClr val="FFFFFF"/>
              </a:solidFill>
            </a:ln>
            <a:effectLst/>
          </c:spPr>
          <c:invertIfNegative val="0"/>
          <c:dLbls>
            <c:delete val="1"/>
          </c:dLbls>
          <c:cat>
            <c:strRef>
              <c:f>Sheet1!$A$2:$A$7</c:f>
              <c:strCache>
                <c:ptCount val="6"/>
                <c:pt idx="0">
                  <c:v>Before 1940</c:v>
                </c:pt>
                <c:pt idx="1">
                  <c:v>1940–1959</c:v>
                </c:pt>
                <c:pt idx="2">
                  <c:v>1960–1979</c:v>
                </c:pt>
                <c:pt idx="3">
                  <c:v>1980–1999</c:v>
                </c:pt>
                <c:pt idx="4">
                  <c:v>2000 and Later</c:v>
                </c:pt>
                <c:pt idx="5">
                  <c:v>All</c:v>
                </c:pt>
              </c:strCache>
            </c:strRef>
          </c:cat>
          <c:val>
            <c:numRef>
              <c:f>Sheet1!$B$2:$B$7</c:f>
              <c:numCache>
                <c:formatCode>#,##0</c:formatCode>
                <c:ptCount val="6"/>
                <c:pt idx="0">
                  <c:v>2086.966862958091</c:v>
                </c:pt>
                <c:pt idx="1">
                  <c:v>1911.8613307441929</c:v>
                </c:pt>
                <c:pt idx="2">
                  <c:v>1928.1769154580629</c:v>
                </c:pt>
                <c:pt idx="3">
                  <c:v>2231.2945840354423</c:v>
                </c:pt>
                <c:pt idx="4">
                  <c:v>1492.9577626009632</c:v>
                </c:pt>
                <c:pt idx="5">
                  <c:v>1918.5968435704624</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Discretionary Improvements</c:v>
                </c:pt>
              </c:strCache>
            </c:strRef>
          </c:tx>
          <c:spPr>
            <a:solidFill>
              <a:srgbClr val="508DA6">
                <a:lumMod val="75000"/>
              </a:srgbClr>
            </a:solidFill>
            <a:ln>
              <a:solidFill>
                <a:srgbClr val="FFFFFF"/>
              </a:solidFill>
            </a:ln>
            <a:effectLst/>
          </c:spPr>
          <c:invertIfNegative val="0"/>
          <c:dLbls>
            <c:delete val="1"/>
          </c:dLbls>
          <c:cat>
            <c:strRef>
              <c:f>Sheet1!$A$2:$A$7</c:f>
              <c:strCache>
                <c:ptCount val="6"/>
                <c:pt idx="0">
                  <c:v>Before 1940</c:v>
                </c:pt>
                <c:pt idx="1">
                  <c:v>1940–1959</c:v>
                </c:pt>
                <c:pt idx="2">
                  <c:v>1960–1979</c:v>
                </c:pt>
                <c:pt idx="3">
                  <c:v>1980–1999</c:v>
                </c:pt>
                <c:pt idx="4">
                  <c:v>2000 and Later</c:v>
                </c:pt>
                <c:pt idx="5">
                  <c:v>All</c:v>
                </c:pt>
              </c:strCache>
            </c:strRef>
          </c:cat>
          <c:val>
            <c:numRef>
              <c:f>Sheet1!$C$2:$C$7</c:f>
              <c:numCache>
                <c:formatCode>#,##0</c:formatCode>
                <c:ptCount val="6"/>
                <c:pt idx="0">
                  <c:v>1410.1969372290976</c:v>
                </c:pt>
                <c:pt idx="1">
                  <c:v>1127.4894493348459</c:v>
                </c:pt>
                <c:pt idx="2">
                  <c:v>1233.0605948292307</c:v>
                </c:pt>
                <c:pt idx="3">
                  <c:v>1414.5657135159547</c:v>
                </c:pt>
                <c:pt idx="4">
                  <c:v>957.26352748219983</c:v>
                </c:pt>
                <c:pt idx="5">
                  <c:v>1218.7835508766168</c:v>
                </c:pt>
              </c:numCache>
            </c:numRef>
          </c:val>
          <c:extLst>
            <c:ext xmlns:c16="http://schemas.microsoft.com/office/drawing/2014/chart" uri="{C3380CC4-5D6E-409C-BE32-E72D297353CC}">
              <c16:uniqueId val="{00000001-C347-44D6-B583-CDDE753BDE27}"/>
            </c:ext>
          </c:extLst>
        </c:ser>
        <c:ser>
          <c:idx val="2"/>
          <c:order val="2"/>
          <c:tx>
            <c:strRef>
              <c:f>Sheet1!$D$1</c:f>
              <c:strCache>
                <c:ptCount val="1"/>
                <c:pt idx="0">
                  <c:v>Other Improvements</c:v>
                </c:pt>
              </c:strCache>
            </c:strRef>
          </c:tx>
          <c:spPr>
            <a:solidFill>
              <a:srgbClr val="76AD99">
                <a:lumMod val="75000"/>
              </a:srgbClr>
            </a:solidFill>
            <a:ln>
              <a:solidFill>
                <a:srgbClr val="FFFFFF"/>
              </a:solidFill>
            </a:ln>
            <a:effectLst/>
          </c:spPr>
          <c:invertIfNegative val="0"/>
          <c:dLbls>
            <c:delete val="1"/>
          </c:dLbls>
          <c:cat>
            <c:strRef>
              <c:f>Sheet1!$A$2:$A$7</c:f>
              <c:strCache>
                <c:ptCount val="6"/>
                <c:pt idx="0">
                  <c:v>Before 1940</c:v>
                </c:pt>
                <c:pt idx="1">
                  <c:v>1940–1959</c:v>
                </c:pt>
                <c:pt idx="2">
                  <c:v>1960–1979</c:v>
                </c:pt>
                <c:pt idx="3">
                  <c:v>1980–1999</c:v>
                </c:pt>
                <c:pt idx="4">
                  <c:v>2000 and Later</c:v>
                </c:pt>
                <c:pt idx="5">
                  <c:v>All</c:v>
                </c:pt>
              </c:strCache>
            </c:strRef>
          </c:cat>
          <c:val>
            <c:numRef>
              <c:f>Sheet1!$D$2:$D$7</c:f>
              <c:numCache>
                <c:formatCode>#,##0</c:formatCode>
                <c:ptCount val="6"/>
                <c:pt idx="0">
                  <c:v>788.03399597086764</c:v>
                </c:pt>
                <c:pt idx="1">
                  <c:v>694.54738804579392</c:v>
                </c:pt>
                <c:pt idx="2">
                  <c:v>751.33332125175252</c:v>
                </c:pt>
                <c:pt idx="3">
                  <c:v>735.29975659349725</c:v>
                </c:pt>
                <c:pt idx="4">
                  <c:v>1279.141224344236</c:v>
                </c:pt>
                <c:pt idx="5">
                  <c:v>869.95883298122862</c:v>
                </c:pt>
              </c:numCache>
            </c:numRef>
          </c:val>
          <c:extLst>
            <c:ext xmlns:c16="http://schemas.microsoft.com/office/drawing/2014/chart" uri="{C3380CC4-5D6E-409C-BE32-E72D297353CC}">
              <c16:uniqueId val="{00000000-6A48-44A5-8155-8C848241872E}"/>
            </c:ext>
          </c:extLst>
        </c:ser>
        <c:ser>
          <c:idx val="3"/>
          <c:order val="3"/>
          <c:tx>
            <c:strRef>
              <c:f>Sheet1!$E$1</c:f>
              <c:strCache>
                <c:ptCount val="1"/>
                <c:pt idx="0">
                  <c:v>Maintenance</c:v>
                </c:pt>
              </c:strCache>
            </c:strRef>
          </c:tx>
          <c:spPr>
            <a:solidFill>
              <a:srgbClr val="E9C002"/>
            </a:solidFill>
            <a:ln>
              <a:solidFill>
                <a:srgbClr val="FFFFFF"/>
              </a:solidFill>
            </a:ln>
            <a:effectLst/>
          </c:spPr>
          <c:invertIfNegative val="0"/>
          <c:dLbls>
            <c:delete val="1"/>
          </c:dLbls>
          <c:cat>
            <c:strRef>
              <c:f>Sheet1!$A$2:$A$7</c:f>
              <c:strCache>
                <c:ptCount val="6"/>
                <c:pt idx="0">
                  <c:v>Before 1940</c:v>
                </c:pt>
                <c:pt idx="1">
                  <c:v>1940–1959</c:v>
                </c:pt>
                <c:pt idx="2">
                  <c:v>1960–1979</c:v>
                </c:pt>
                <c:pt idx="3">
                  <c:v>1980–1999</c:v>
                </c:pt>
                <c:pt idx="4">
                  <c:v>2000 and Later</c:v>
                </c:pt>
                <c:pt idx="5">
                  <c:v>All</c:v>
                </c:pt>
              </c:strCache>
            </c:strRef>
          </c:cat>
          <c:val>
            <c:numRef>
              <c:f>Sheet1!$E$2:$E$7</c:f>
              <c:numCache>
                <c:formatCode>#,##0</c:formatCode>
                <c:ptCount val="6"/>
                <c:pt idx="0">
                  <c:v>1100.1129000000001</c:v>
                </c:pt>
                <c:pt idx="1">
                  <c:v>948.36817782600269</c:v>
                </c:pt>
                <c:pt idx="2">
                  <c:v>918.39706158135266</c:v>
                </c:pt>
                <c:pt idx="3">
                  <c:v>946.40532244636984</c:v>
                </c:pt>
                <c:pt idx="4">
                  <c:v>772.11109485317263</c:v>
                </c:pt>
                <c:pt idx="5">
                  <c:v>914.87103000000002</c:v>
                </c:pt>
              </c:numCache>
            </c:numRef>
          </c:val>
          <c:extLst>
            <c:ext xmlns:c16="http://schemas.microsoft.com/office/drawing/2014/chart" uri="{C3380CC4-5D6E-409C-BE32-E72D297353CC}">
              <c16:uniqueId val="{00000001-6A48-44A5-8155-8C848241872E}"/>
            </c:ext>
          </c:extLst>
        </c:ser>
        <c:dLbls>
          <c:dLblPos val="ctr"/>
          <c:showLegendKey val="0"/>
          <c:showVal val="1"/>
          <c:showCatName val="0"/>
          <c:showSerName val="0"/>
          <c:showPercent val="0"/>
          <c:showBubbleSize val="0"/>
        </c:dLbls>
        <c:gapWidth val="100"/>
        <c:overlap val="100"/>
        <c:axId val="2723360"/>
        <c:axId val="2725552"/>
      </c:barChart>
      <c:barChart>
        <c:barDir val="col"/>
        <c:grouping val="clustered"/>
        <c:varyColors val="0"/>
        <c:ser>
          <c:idx val="4"/>
          <c:order val="4"/>
          <c:tx>
            <c:strRef>
              <c:f>Sheet1!$F$1</c:f>
              <c:strCache>
                <c:ptCount val="1"/>
                <c:pt idx="0">
                  <c:v>Total (Rounded)</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Before 1940</c:v>
                </c:pt>
                <c:pt idx="1">
                  <c:v>1940–1959</c:v>
                </c:pt>
                <c:pt idx="2">
                  <c:v>1960–1979</c:v>
                </c:pt>
                <c:pt idx="3">
                  <c:v>1980–1999</c:v>
                </c:pt>
                <c:pt idx="4">
                  <c:v>2000 and Later</c:v>
                </c:pt>
                <c:pt idx="5">
                  <c:v>All</c:v>
                </c:pt>
              </c:strCache>
            </c:strRef>
          </c:cat>
          <c:val>
            <c:numRef>
              <c:f>Sheet1!$F$2:$F$7</c:f>
              <c:numCache>
                <c:formatCode>#,##0</c:formatCode>
                <c:ptCount val="6"/>
                <c:pt idx="0">
                  <c:v>5400</c:v>
                </c:pt>
                <c:pt idx="1">
                  <c:v>4700</c:v>
                </c:pt>
                <c:pt idx="2">
                  <c:v>4800</c:v>
                </c:pt>
                <c:pt idx="3">
                  <c:v>5300</c:v>
                </c:pt>
                <c:pt idx="4">
                  <c:v>4500</c:v>
                </c:pt>
                <c:pt idx="5">
                  <c:v>4900</c:v>
                </c:pt>
              </c:numCache>
            </c:numRef>
          </c:val>
          <c:extLst>
            <c:ext xmlns:c16="http://schemas.microsoft.com/office/drawing/2014/chart" uri="{C3380CC4-5D6E-409C-BE32-E72D297353CC}">
              <c16:uniqueId val="{00000000-89C9-4275-9A44-FAC11C54DF5F}"/>
            </c:ext>
          </c:extLst>
        </c:ser>
        <c:dLbls>
          <c:showLegendKey val="0"/>
          <c:showVal val="0"/>
          <c:showCatName val="0"/>
          <c:showSerName val="0"/>
          <c:showPercent val="0"/>
          <c:showBubbleSize val="0"/>
        </c:dLbls>
        <c:gapWidth val="100"/>
        <c:axId val="622477072"/>
        <c:axId val="622474776"/>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a:solidFill>
                      <a:schemeClr val="tx1">
                        <a:lumMod val="50000"/>
                      </a:schemeClr>
                    </a:solidFill>
                  </a:rPr>
                  <a:t>Year Homes Built</a:t>
                </a:r>
              </a:p>
            </c:rich>
          </c:tx>
          <c:layout>
            <c:manualLayout>
              <c:xMode val="edge"/>
              <c:yMode val="edge"/>
              <c:x val="0.39316017559292871"/>
              <c:y val="0.845576753812117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622474776"/>
        <c:scaling>
          <c:orientation val="minMax"/>
          <c:max val="6000"/>
          <c:min val="0"/>
        </c:scaling>
        <c:delete val="1"/>
        <c:axPos val="r"/>
        <c:numFmt formatCode="#,##0" sourceLinked="1"/>
        <c:majorTickMark val="out"/>
        <c:minorTickMark val="none"/>
        <c:tickLblPos val="nextTo"/>
        <c:crossAx val="622477072"/>
        <c:crosses val="max"/>
        <c:crossBetween val="between"/>
      </c:valAx>
      <c:catAx>
        <c:axId val="622477072"/>
        <c:scaling>
          <c:orientation val="minMax"/>
        </c:scaling>
        <c:delete val="1"/>
        <c:axPos val="b"/>
        <c:numFmt formatCode="General" sourceLinked="1"/>
        <c:majorTickMark val="out"/>
        <c:minorTickMark val="none"/>
        <c:tickLblPos val="nextTo"/>
        <c:crossAx val="622474776"/>
        <c:crosses val="autoZero"/>
        <c:auto val="1"/>
        <c:lblAlgn val="ctr"/>
        <c:lblOffset val="100"/>
        <c:noMultiLvlLbl val="0"/>
      </c:catAx>
      <c:spPr>
        <a:noFill/>
        <a:ln>
          <a:noFill/>
        </a:ln>
        <a:effectLst/>
      </c:spPr>
    </c:plotArea>
    <c:legend>
      <c:legendPos val="b"/>
      <c:legendEntry>
        <c:idx val="4"/>
        <c:delete val="1"/>
      </c:legendEntry>
      <c:layout>
        <c:manualLayout>
          <c:xMode val="edge"/>
          <c:yMode val="edge"/>
          <c:x val="1.5846208356175076E-2"/>
          <c:y val="0.92739115487044543"/>
          <c:w val="0.86770469090759761"/>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0.00379</cdr:x>
      <cdr:y>0.90435</cdr:y>
    </cdr:from>
    <cdr:to>
      <cdr:x>0.15411</cdr:x>
      <cdr:y>0.96951</cdr:y>
    </cdr:to>
    <cdr:sp macro="" textlink="">
      <cdr:nvSpPr>
        <cdr:cNvPr id="2" name="TextBox 1">
          <a:extLst xmlns:a="http://schemas.openxmlformats.org/drawingml/2006/main">
            <a:ext uri="{FF2B5EF4-FFF2-40B4-BE49-F238E27FC236}">
              <a16:creationId xmlns:a16="http://schemas.microsoft.com/office/drawing/2014/main" id="{0FFE9938-B7D8-446D-B0E8-3ED64210F3F9}"/>
            </a:ext>
          </a:extLst>
        </cdr:cNvPr>
        <cdr:cNvSpPr txBox="1"/>
      </cdr:nvSpPr>
      <cdr:spPr>
        <a:xfrm xmlns:a="http://schemas.openxmlformats.org/drawingml/2006/main">
          <a:off x="43853" y="3579563"/>
          <a:ext cx="1738680" cy="257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tx1">
                  <a:lumMod val="50000"/>
                </a:schemeClr>
              </a:solidFill>
            </a:rPr>
            <a:t>Source of Funds</a:t>
          </a:r>
        </a:p>
      </cdr:txBody>
    </cdr:sp>
  </cdr:relSizeAnchor>
  <cdr:relSizeAnchor xmlns:cdr="http://schemas.openxmlformats.org/drawingml/2006/chartDrawing">
    <cdr:from>
      <cdr:x>0.16481</cdr:x>
      <cdr:y>0.54503</cdr:y>
    </cdr:from>
    <cdr:to>
      <cdr:x>0.94239</cdr:x>
      <cdr:y>0.71398</cdr:y>
    </cdr:to>
    <cdr:sp macro="" textlink="">
      <cdr:nvSpPr>
        <cdr:cNvPr id="3" name="TextBox 2">
          <a:extLst xmlns:a="http://schemas.openxmlformats.org/drawingml/2006/main">
            <a:ext uri="{FF2B5EF4-FFF2-40B4-BE49-F238E27FC236}">
              <a16:creationId xmlns:a16="http://schemas.microsoft.com/office/drawing/2014/main" id="{5023FE5A-39A8-2EFB-33B7-4966B4849384}"/>
            </a:ext>
          </a:extLst>
        </cdr:cNvPr>
        <cdr:cNvSpPr txBox="1"/>
      </cdr:nvSpPr>
      <cdr:spPr>
        <a:xfrm xmlns:a="http://schemas.openxmlformats.org/drawingml/2006/main">
          <a:off x="1906254" y="2157297"/>
          <a:ext cx="8993875" cy="668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0.39448</cdr:x>
      <cdr:y>0.09304</cdr:y>
    </cdr:from>
    <cdr:to>
      <cdr:x>0.60552</cdr:x>
      <cdr:y>0.16787</cdr:y>
    </cdr:to>
    <cdr:sp macro="" textlink="">
      <cdr:nvSpPr>
        <cdr:cNvPr id="2" name="TextBox 1">
          <a:extLst xmlns:a="http://schemas.openxmlformats.org/drawingml/2006/main">
            <a:ext uri="{FF2B5EF4-FFF2-40B4-BE49-F238E27FC236}">
              <a16:creationId xmlns:a16="http://schemas.microsoft.com/office/drawing/2014/main" id="{0D8FFCBA-79AA-5BF6-8201-9E24755A38E2}"/>
            </a:ext>
          </a:extLst>
        </cdr:cNvPr>
        <cdr:cNvSpPr txBox="1"/>
      </cdr:nvSpPr>
      <cdr:spPr>
        <a:xfrm xmlns:a="http://schemas.openxmlformats.org/drawingml/2006/main">
          <a:off x="2202489" y="418531"/>
          <a:ext cx="1178257" cy="33664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800" b="1" dirty="0"/>
            <a:t>2021</a:t>
          </a:r>
        </a:p>
      </cdr:txBody>
    </cdr:sp>
  </cdr:relSizeAnchor>
</c:userShapes>
</file>

<file path=ppt/drawings/drawing3.xml><?xml version="1.0" encoding="utf-8"?>
<c:userShapes xmlns:c="http://schemas.openxmlformats.org/drawingml/2006/chart">
  <cdr:relSizeAnchor xmlns:cdr="http://schemas.openxmlformats.org/drawingml/2006/chartDrawing">
    <cdr:from>
      <cdr:x>0.39448</cdr:x>
      <cdr:y>0.09304</cdr:y>
    </cdr:from>
    <cdr:to>
      <cdr:x>0.60552</cdr:x>
      <cdr:y>0.16787</cdr:y>
    </cdr:to>
    <cdr:sp macro="" textlink="">
      <cdr:nvSpPr>
        <cdr:cNvPr id="2" name="TextBox 1">
          <a:extLst xmlns:a="http://schemas.openxmlformats.org/drawingml/2006/main">
            <a:ext uri="{FF2B5EF4-FFF2-40B4-BE49-F238E27FC236}">
              <a16:creationId xmlns:a16="http://schemas.microsoft.com/office/drawing/2014/main" id="{0D8FFCBA-79AA-5BF6-8201-9E24755A38E2}"/>
            </a:ext>
          </a:extLst>
        </cdr:cNvPr>
        <cdr:cNvSpPr txBox="1"/>
      </cdr:nvSpPr>
      <cdr:spPr>
        <a:xfrm xmlns:a="http://schemas.openxmlformats.org/drawingml/2006/main">
          <a:off x="2202489" y="418531"/>
          <a:ext cx="1178257" cy="33664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800" b="1" dirty="0"/>
            <a:t>2007</a:t>
          </a:r>
        </a:p>
      </cdr:txBody>
    </cdr:sp>
  </cdr:relSizeAnchor>
</c:userShapes>
</file>

<file path=ppt/drawings/drawing4.xml><?xml version="1.0" encoding="utf-8"?>
<c:userShapes xmlns:c="http://schemas.openxmlformats.org/drawingml/2006/chart">
  <cdr:relSizeAnchor xmlns:cdr="http://schemas.openxmlformats.org/drawingml/2006/chartDrawing">
    <cdr:from>
      <cdr:x>0.60078</cdr:x>
      <cdr:y>0.84725</cdr:y>
    </cdr:from>
    <cdr:to>
      <cdr:x>0.8496</cdr:x>
      <cdr:y>0.91862</cdr:y>
    </cdr:to>
    <cdr:sp macro="" textlink="">
      <cdr:nvSpPr>
        <cdr:cNvPr id="2" name="TextBox 1">
          <a:extLst xmlns:a="http://schemas.openxmlformats.org/drawingml/2006/main">
            <a:ext uri="{FF2B5EF4-FFF2-40B4-BE49-F238E27FC236}">
              <a16:creationId xmlns:a16="http://schemas.microsoft.com/office/drawing/2014/main" id="{8818C668-6C17-4160-8CC2-4F08A724BDB0}"/>
            </a:ext>
          </a:extLst>
        </cdr:cNvPr>
        <cdr:cNvSpPr txBox="1"/>
      </cdr:nvSpPr>
      <cdr:spPr>
        <a:xfrm xmlns:a="http://schemas.openxmlformats.org/drawingml/2006/main">
          <a:off x="6948960" y="3561565"/>
          <a:ext cx="2877983" cy="30001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Spending Level</a:t>
          </a:r>
        </a:p>
      </cdr:txBody>
    </cdr:sp>
  </cdr:relSizeAnchor>
  <cdr:relSizeAnchor xmlns:cdr="http://schemas.openxmlformats.org/drawingml/2006/chartDrawing">
    <cdr:from>
      <cdr:x>0.21293</cdr:x>
      <cdr:y>0.84725</cdr:y>
    </cdr:from>
    <cdr:to>
      <cdr:x>0.43595</cdr:x>
      <cdr:y>0.91862</cdr:y>
    </cdr:to>
    <cdr:sp macro="" textlink="">
      <cdr:nvSpPr>
        <cdr:cNvPr id="5" name="TextBox 1">
          <a:extLst xmlns:a="http://schemas.openxmlformats.org/drawingml/2006/main">
            <a:ext uri="{FF2B5EF4-FFF2-40B4-BE49-F238E27FC236}">
              <a16:creationId xmlns:a16="http://schemas.microsoft.com/office/drawing/2014/main" id="{899F1716-2F54-4C38-B1C8-E92450E57E64}"/>
            </a:ext>
          </a:extLst>
        </cdr:cNvPr>
        <cdr:cNvSpPr txBox="1"/>
      </cdr:nvSpPr>
      <cdr:spPr>
        <a:xfrm xmlns:a="http://schemas.openxmlformats.org/drawingml/2006/main">
          <a:off x="2462820" y="3561565"/>
          <a:ext cx="2579566" cy="30001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Household Income Quintile</a:t>
          </a:r>
        </a:p>
      </cdr:txBody>
    </cdr:sp>
  </cdr:relSizeAnchor>
  <cdr:relSizeAnchor xmlns:cdr="http://schemas.openxmlformats.org/drawingml/2006/chartDrawing">
    <cdr:from>
      <cdr:x>0.56891</cdr:x>
      <cdr:y>0.1373</cdr:y>
    </cdr:from>
    <cdr:to>
      <cdr:x>0.56891</cdr:x>
      <cdr:y>0.72118</cdr:y>
    </cdr:to>
    <cdr:cxnSp macro="">
      <cdr:nvCxnSpPr>
        <cdr:cNvPr id="7" name="Straight Connector 6">
          <a:extLst xmlns:a="http://schemas.openxmlformats.org/drawingml/2006/main">
            <a:ext uri="{FF2B5EF4-FFF2-40B4-BE49-F238E27FC236}">
              <a16:creationId xmlns:a16="http://schemas.microsoft.com/office/drawing/2014/main" id="{8B67CFD3-BAA8-407C-8F94-ECE0A978C4B5}"/>
            </a:ext>
          </a:extLst>
        </cdr:cNvPr>
        <cdr:cNvCxnSpPr/>
      </cdr:nvCxnSpPr>
      <cdr:spPr>
        <a:xfrm xmlns:a="http://schemas.openxmlformats.org/drawingml/2006/main" flipV="1">
          <a:off x="6580329" y="577186"/>
          <a:ext cx="0" cy="2454456"/>
        </a:xfrm>
        <a:prstGeom xmlns:a="http://schemas.openxmlformats.org/drawingml/2006/main" prst="line">
          <a:avLst/>
        </a:prstGeom>
        <a:ln xmlns:a="http://schemas.openxmlformats.org/drawingml/2006/main" w="127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0.88022</cdr:x>
      <cdr:y>0.13682</cdr:y>
    </cdr:from>
    <cdr:to>
      <cdr:x>0.88022</cdr:x>
      <cdr:y>0.71841</cdr:y>
    </cdr:to>
    <cdr:cxnSp macro="">
      <cdr:nvCxnSpPr>
        <cdr:cNvPr id="11" name="Straight Connector 10">
          <a:extLst xmlns:a="http://schemas.openxmlformats.org/drawingml/2006/main">
            <a:ext uri="{FF2B5EF4-FFF2-40B4-BE49-F238E27FC236}">
              <a16:creationId xmlns:a16="http://schemas.microsoft.com/office/drawing/2014/main" id="{FC024A8B-27BD-4583-9F00-88CB221550FC}"/>
            </a:ext>
          </a:extLst>
        </cdr:cNvPr>
        <cdr:cNvCxnSpPr/>
      </cdr:nvCxnSpPr>
      <cdr:spPr>
        <a:xfrm xmlns:a="http://schemas.openxmlformats.org/drawingml/2006/main" flipV="1">
          <a:off x="10181137" y="575132"/>
          <a:ext cx="0" cy="2444830"/>
        </a:xfrm>
        <a:prstGeom xmlns:a="http://schemas.openxmlformats.org/drawingml/2006/main" prst="line">
          <a:avLst/>
        </a:prstGeom>
        <a:ln xmlns:a="http://schemas.openxmlformats.org/drawingml/2006/main" w="127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0.90688</cdr:x>
      <cdr:y>0.01035</cdr:y>
    </cdr:from>
    <cdr:to>
      <cdr:x>0.98784</cdr:x>
      <cdr:y>0.09089</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10489401" y="43508"/>
          <a:ext cx="936475"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dr:relSizeAnchor xmlns:cdr="http://schemas.openxmlformats.org/drawingml/2006/chartDrawing">
    <cdr:from>
      <cdr:x>0.04167</cdr:x>
      <cdr:y>0.87621</cdr:y>
    </cdr:from>
    <cdr:to>
      <cdr:x>0.19419</cdr:x>
      <cdr:y>0.97885</cdr:y>
    </cdr:to>
    <cdr:sp macro="" textlink="">
      <cdr:nvSpPr>
        <cdr:cNvPr id="4" name="TextBox 3">
          <a:extLst xmlns:a="http://schemas.openxmlformats.org/drawingml/2006/main">
            <a:ext uri="{FF2B5EF4-FFF2-40B4-BE49-F238E27FC236}">
              <a16:creationId xmlns:a16="http://schemas.microsoft.com/office/drawing/2014/main" id="{8D21994F-237B-D634-D923-9FC2049912CA}"/>
            </a:ext>
          </a:extLst>
        </cdr:cNvPr>
        <cdr:cNvSpPr txBox="1"/>
      </cdr:nvSpPr>
      <cdr:spPr>
        <a:xfrm xmlns:a="http://schemas.openxmlformats.org/drawingml/2006/main">
          <a:off x="481983" y="3942147"/>
          <a:ext cx="1764126" cy="4617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dirty="0"/>
            <a:t>DIY Project Type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0.43217</cdr:x>
      <cdr:y>0</cdr:y>
    </cdr:from>
    <cdr:to>
      <cdr:x>1</cdr:x>
      <cdr:y>0.14796</cdr:y>
    </cdr:to>
    <cdr:sp macro="" textlink="">
      <cdr:nvSpPr>
        <cdr:cNvPr id="3" name="TextBox 2">
          <a:extLst xmlns:a="http://schemas.openxmlformats.org/drawingml/2006/main">
            <a:ext uri="{FF2B5EF4-FFF2-40B4-BE49-F238E27FC236}">
              <a16:creationId xmlns:a16="http://schemas.microsoft.com/office/drawing/2014/main" id="{01D6C290-D0FC-4A3C-A51F-A6A430B4D643}"/>
            </a:ext>
          </a:extLst>
        </cdr:cNvPr>
        <cdr:cNvSpPr txBox="1"/>
      </cdr:nvSpPr>
      <cdr:spPr>
        <a:xfrm xmlns:a="http://schemas.openxmlformats.org/drawingml/2006/main">
          <a:off x="4998656" y="0"/>
          <a:ext cx="6567869" cy="62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rtl="0"/>
          <a:r>
            <a:rPr lang="en-US" sz="1600" b="1" baseline="0" dirty="0"/>
            <a:t>Percent</a:t>
          </a:r>
          <a:endParaRPr lang="en-US" sz="1600" b="1" dirty="0"/>
        </a:p>
        <a:p xmlns:a="http://schemas.openxmlformats.org/drawingml/2006/main">
          <a:pPr algn="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0.91904</cdr:x>
      <cdr:y>0.02454</cdr:y>
    </cdr:from>
    <cdr:to>
      <cdr:x>1</cdr:x>
      <cdr:y>0.10508</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10630099" y="103143"/>
          <a:ext cx="936426" cy="33856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Percent</a:t>
          </a:r>
        </a:p>
      </cdr:txBody>
    </cdr:sp>
  </cdr:relSizeAnchor>
  <cdr:relSizeAnchor xmlns:cdr="http://schemas.openxmlformats.org/drawingml/2006/chartDrawing">
    <cdr:from>
      <cdr:x>0.08693</cdr:x>
      <cdr:y>0.87012</cdr:y>
    </cdr:from>
    <cdr:to>
      <cdr:x>0.20465</cdr:x>
      <cdr:y>0.94719</cdr:y>
    </cdr:to>
    <cdr:sp macro="" textlink="">
      <cdr:nvSpPr>
        <cdr:cNvPr id="4" name="TextBox 1">
          <a:extLst xmlns:a="http://schemas.openxmlformats.org/drawingml/2006/main">
            <a:ext uri="{FF2B5EF4-FFF2-40B4-BE49-F238E27FC236}">
              <a16:creationId xmlns:a16="http://schemas.microsoft.com/office/drawing/2014/main" id="{4B5C90DA-1E6D-4030-B12B-5365063BE431}"/>
            </a:ext>
          </a:extLst>
        </cdr:cNvPr>
        <cdr:cNvSpPr txBox="1"/>
      </cdr:nvSpPr>
      <cdr:spPr>
        <a:xfrm xmlns:a="http://schemas.openxmlformats.org/drawingml/2006/main">
          <a:off x="1005478" y="3861660"/>
          <a:ext cx="1361611" cy="3420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Project Type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4"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6"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7"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8"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0.07571</cdr:x>
      <cdr:y>0.93274</cdr:y>
    </cdr:from>
    <cdr:to>
      <cdr:x>0.18682</cdr:x>
      <cdr:y>1</cdr:y>
    </cdr:to>
    <cdr:sp macro="" textlink="">
      <cdr:nvSpPr>
        <cdr:cNvPr id="3"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0.76323</cdr:x>
      <cdr:y>0.00943</cdr:y>
    </cdr:from>
    <cdr:to>
      <cdr:x>1</cdr:x>
      <cdr:y>0.08193</cdr:y>
    </cdr:to>
    <cdr:sp macro="" textlink="">
      <cdr:nvSpPr>
        <cdr:cNvPr id="5" name="TextBox 4">
          <a:extLst xmlns:a="http://schemas.openxmlformats.org/drawingml/2006/main">
            <a:ext uri="{FF2B5EF4-FFF2-40B4-BE49-F238E27FC236}">
              <a16:creationId xmlns:a16="http://schemas.microsoft.com/office/drawing/2014/main" id="{037ED2B1-B3D6-D885-4F13-5FF70E8B4C77}"/>
            </a:ext>
          </a:extLst>
        </cdr:cNvPr>
        <cdr:cNvSpPr txBox="1"/>
      </cdr:nvSpPr>
      <cdr:spPr>
        <a:xfrm xmlns:a="http://schemas.openxmlformats.org/drawingml/2006/main">
          <a:off x="8827874" y="39622"/>
          <a:ext cx="2738651"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b="1" dirty="0"/>
            <a:t>Billions of Dollars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75662-6ACE-45E0-818C-364740F3650A}"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C0954-372E-4552-8031-A3B73C60BB7C}" type="slidenum">
              <a:rPr lang="en-US" smtClean="0"/>
              <a:t>‹#›</a:t>
            </a:fld>
            <a:endParaRPr lang="en-US"/>
          </a:p>
        </p:txBody>
      </p:sp>
    </p:spTree>
    <p:extLst>
      <p:ext uri="{BB962C8B-B14F-4D97-AF65-F5344CB8AC3E}">
        <p14:creationId xmlns:p14="http://schemas.microsoft.com/office/powerpoint/2010/main" val="44003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C0954-372E-4552-8031-A3B73C60BB7C}" type="slidenum">
              <a:rPr lang="en-US" smtClean="0"/>
              <a:t>1</a:t>
            </a:fld>
            <a:endParaRPr lang="en-US"/>
          </a:p>
        </p:txBody>
      </p:sp>
    </p:spTree>
    <p:extLst>
      <p:ext uri="{BB962C8B-B14F-4D97-AF65-F5344CB8AC3E}">
        <p14:creationId xmlns:p14="http://schemas.microsoft.com/office/powerpoint/2010/main" val="34842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fld id="{431E2A0E-E6EE-4F3E-AD10-B44AD564876A}" type="slidenum">
              <a:rPr lang="en-US" smtClean="0"/>
              <a:t>2</a:t>
            </a:fld>
            <a:endParaRPr lang="en-US"/>
          </a:p>
        </p:txBody>
      </p:sp>
    </p:spTree>
    <p:extLst>
      <p:ext uri="{BB962C8B-B14F-4D97-AF65-F5344CB8AC3E}">
        <p14:creationId xmlns:p14="http://schemas.microsoft.com/office/powerpoint/2010/main" val="337146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466725"/>
            <a:ext cx="5365750"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575997-61C8-4812-B398-FEF79FEC9728}" type="slidenum">
              <a:rPr lang="en-US" smtClean="0"/>
              <a:t>3</a:t>
            </a:fld>
            <a:endParaRPr lang="en-US"/>
          </a:p>
        </p:txBody>
      </p:sp>
    </p:spTree>
    <p:extLst>
      <p:ext uri="{BB962C8B-B14F-4D97-AF65-F5344CB8AC3E}">
        <p14:creationId xmlns:p14="http://schemas.microsoft.com/office/powerpoint/2010/main" val="238890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E2A0E-E6EE-4F3E-AD10-B44AD564876A}" type="slidenum">
              <a:rPr lang="en-US" smtClean="0"/>
              <a:t>7</a:t>
            </a:fld>
            <a:endParaRPr lang="en-US"/>
          </a:p>
        </p:txBody>
      </p:sp>
    </p:spTree>
    <p:extLst>
      <p:ext uri="{BB962C8B-B14F-4D97-AF65-F5344CB8AC3E}">
        <p14:creationId xmlns:p14="http://schemas.microsoft.com/office/powerpoint/2010/main" val="274777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575997-61C8-4812-B398-FEF79FEC9728}" type="slidenum">
              <a:rPr lang="en-US" smtClean="0"/>
              <a:t>10</a:t>
            </a:fld>
            <a:endParaRPr lang="en-US"/>
          </a:p>
        </p:txBody>
      </p:sp>
    </p:spTree>
    <p:extLst>
      <p:ext uri="{BB962C8B-B14F-4D97-AF65-F5344CB8AC3E}">
        <p14:creationId xmlns:p14="http://schemas.microsoft.com/office/powerpoint/2010/main" val="188221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C0954-372E-4552-8031-A3B73C60BB7C}" type="slidenum">
              <a:rPr lang="en-US" smtClean="0"/>
              <a:t>11</a:t>
            </a:fld>
            <a:endParaRPr lang="en-US"/>
          </a:p>
        </p:txBody>
      </p:sp>
    </p:spTree>
    <p:extLst>
      <p:ext uri="{BB962C8B-B14F-4D97-AF65-F5344CB8AC3E}">
        <p14:creationId xmlns:p14="http://schemas.microsoft.com/office/powerpoint/2010/main" val="321235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466725"/>
            <a:ext cx="5365750"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18429-DF92-4D8D-9714-76FCFA3FDF4F}" type="slidenum">
              <a:rPr lang="en-US" smtClean="0"/>
              <a:t>12</a:t>
            </a:fld>
            <a:endParaRPr lang="en-US"/>
          </a:p>
        </p:txBody>
      </p:sp>
    </p:spTree>
    <p:extLst>
      <p:ext uri="{BB962C8B-B14F-4D97-AF65-F5344CB8AC3E}">
        <p14:creationId xmlns:p14="http://schemas.microsoft.com/office/powerpoint/2010/main" val="388395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466725"/>
            <a:ext cx="5365750"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18429-DF92-4D8D-9714-76FCFA3FDF4F}" type="slidenum">
              <a:rPr lang="en-US" smtClean="0"/>
              <a:t>13</a:t>
            </a:fld>
            <a:endParaRPr lang="en-US"/>
          </a:p>
        </p:txBody>
      </p:sp>
    </p:spTree>
    <p:extLst>
      <p:ext uri="{BB962C8B-B14F-4D97-AF65-F5344CB8AC3E}">
        <p14:creationId xmlns:p14="http://schemas.microsoft.com/office/powerpoint/2010/main" val="29915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466725"/>
            <a:ext cx="5365750" cy="3017838"/>
          </a:xfrm>
        </p:spPr>
      </p:sp>
      <p:sp>
        <p:nvSpPr>
          <p:cNvPr id="3" name="Notes Placeholder 2"/>
          <p:cNvSpPr>
            <a:spLocks noGrp="1"/>
          </p:cNvSpPr>
          <p:nvPr>
            <p:ph type="body" idx="1"/>
          </p:nvPr>
        </p:nvSpPr>
        <p:spPr/>
        <p:txBody>
          <a:bodyPr/>
          <a:lstStyle/>
          <a:p>
            <a:pPr algn="l"/>
            <a:endParaRPr lang="en-US" sz="1200" b="0" i="0" u="none" strike="noStrike" baseline="0">
              <a:solidFill>
                <a:srgbClr val="000000"/>
              </a:solidFill>
              <a:latin typeface="+mn-lt"/>
            </a:endParaRPr>
          </a:p>
          <a:p>
            <a:endParaRPr lang="en-US"/>
          </a:p>
        </p:txBody>
      </p:sp>
      <p:sp>
        <p:nvSpPr>
          <p:cNvPr id="4" name="Slide Number Placeholder 3"/>
          <p:cNvSpPr>
            <a:spLocks noGrp="1"/>
          </p:cNvSpPr>
          <p:nvPr>
            <p:ph type="sldNum" sz="quarter" idx="10"/>
          </p:nvPr>
        </p:nvSpPr>
        <p:spPr/>
        <p:txBody>
          <a:bodyPr/>
          <a:lstStyle/>
          <a:p>
            <a:fld id="{99FD81F6-0A07-4A7F-B55C-22E3B97EC907}" type="slidenum">
              <a:rPr lang="en-US" smtClean="0"/>
              <a:t>14</a:t>
            </a:fld>
            <a:endParaRPr lang="en-US"/>
          </a:p>
        </p:txBody>
      </p:sp>
    </p:spTree>
    <p:extLst>
      <p:ext uri="{BB962C8B-B14F-4D97-AF65-F5344CB8AC3E}">
        <p14:creationId xmlns:p14="http://schemas.microsoft.com/office/powerpoint/2010/main" val="10039287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7E33239-8FE7-4F17-8060-DD98778BEF50}"/>
              </a:ext>
            </a:extLst>
          </p:cNvPr>
          <p:cNvSpPr>
            <a:spLocks noGrp="1"/>
          </p:cNvSpPr>
          <p:nvPr>
            <p:ph type="ctrTitle"/>
          </p:nvPr>
        </p:nvSpPr>
        <p:spPr/>
        <p:txBody>
          <a:bodyPr/>
          <a:lstStyle/>
          <a:p>
            <a:r>
              <a:rPr lang="en-US"/>
              <a:t>Improving America’s Housing 2023</a:t>
            </a:r>
          </a:p>
        </p:txBody>
      </p:sp>
      <p:sp>
        <p:nvSpPr>
          <p:cNvPr id="5" name="Subtitle">
            <a:extLst>
              <a:ext uri="{FF2B5EF4-FFF2-40B4-BE49-F238E27FC236}">
                <a16:creationId xmlns:a16="http://schemas.microsoft.com/office/drawing/2014/main" id="{0750A902-E0D5-423C-B815-456FA17066A9}"/>
              </a:ext>
            </a:extLst>
          </p:cNvPr>
          <p:cNvSpPr>
            <a:spLocks noGrp="1"/>
          </p:cNvSpPr>
          <p:nvPr>
            <p:ph type="subTitle" idx="1"/>
          </p:nvPr>
        </p:nvSpPr>
        <p:spPr/>
        <p:txBody>
          <a:bodyPr vert="horz" lIns="91440" tIns="45720" rIns="91440" bIns="45720" rtlCol="0" anchor="t">
            <a:noAutofit/>
          </a:bodyPr>
          <a:lstStyle/>
          <a:p>
            <a:r>
              <a:rPr lang="en-US">
                <a:cs typeface="Arial"/>
              </a:rPr>
              <a:t>March 23, 2023</a:t>
            </a:r>
            <a:endParaRPr lang="en-US" dirty="0">
              <a:cs typeface="Arial"/>
            </a:endParaRPr>
          </a:p>
        </p:txBody>
      </p:sp>
    </p:spTree>
    <p:extLst>
      <p:ext uri="{BB962C8B-B14F-4D97-AF65-F5344CB8AC3E}">
        <p14:creationId xmlns:p14="http://schemas.microsoft.com/office/powerpoint/2010/main" val="237916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9 Title">
            <a:extLst>
              <a:ext uri="{FF2B5EF4-FFF2-40B4-BE49-F238E27FC236}">
                <a16:creationId xmlns:a16="http://schemas.microsoft.com/office/drawing/2014/main" id="{E7C4DA6B-2484-40D1-8F9D-B143ED9EEE15}"/>
              </a:ext>
            </a:extLst>
          </p:cNvPr>
          <p:cNvSpPr>
            <a:spLocks noGrp="1"/>
          </p:cNvSpPr>
          <p:nvPr>
            <p:ph type="title"/>
          </p:nvPr>
        </p:nvSpPr>
        <p:spPr/>
        <p:txBody>
          <a:bodyPr/>
          <a:lstStyle/>
          <a:p>
            <a:r>
              <a:rPr lang="en-US" dirty="0">
                <a:solidFill>
                  <a:schemeClr val="accent6">
                    <a:lumMod val="50000"/>
                  </a:schemeClr>
                </a:solidFill>
              </a:rPr>
              <a:t>Figure 9: Outlays for Improvements and Repairs Increase After  Homes Age Past 20 Years</a:t>
            </a:r>
          </a:p>
        </p:txBody>
      </p:sp>
      <p:graphicFrame>
        <p:nvGraphicFramePr>
          <p:cNvPr id="11" name="Figure 9" descr="This figure shows average per-owner home improvement and maintenance spending for all homes and by year built. Homes built in 2000 or later have the lowest average per-owner spending at $4,500, compared with $4,900 for all homes. Spending is notably higher across all homes built before 2000, and average spending is as high as $5,400 for homes built before 1940. Replacement improvements and maintenance also make up a smaller proportion of spending for owners in homes built in 2000 or later. ">
            <a:extLst>
              <a:ext uri="{FF2B5EF4-FFF2-40B4-BE49-F238E27FC236}">
                <a16:creationId xmlns:a16="http://schemas.microsoft.com/office/drawing/2014/main" id="{32EE51EA-20DD-4DE7-AC5B-80983B3F2256}"/>
              </a:ext>
            </a:extLst>
          </p:cNvPr>
          <p:cNvGraphicFramePr>
            <a:graphicFrameLocks noGrp="1"/>
          </p:cNvGraphicFramePr>
          <p:nvPr>
            <p:ph idx="1"/>
            <p:extLst>
              <p:ext uri="{D42A27DB-BD31-4B8C-83A1-F6EECF244321}">
                <p14:modId xmlns:p14="http://schemas.microsoft.com/office/powerpoint/2010/main" val="2453075572"/>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9" name="Figure 9 Notes">
            <a:extLst>
              <a:ext uri="{FF2B5EF4-FFF2-40B4-BE49-F238E27FC236}">
                <a16:creationId xmlns:a16="http://schemas.microsoft.com/office/drawing/2014/main" id="{D342D438-A5C0-4991-BCC8-21DB95A7A7A9}"/>
              </a:ext>
            </a:extLst>
          </p:cNvPr>
          <p:cNvSpPr>
            <a:spLocks noGrp="1"/>
          </p:cNvSpPr>
          <p:nvPr>
            <p:ph type="body" sz="quarter" idx="10"/>
          </p:nvPr>
        </p:nvSpPr>
        <p:spPr>
          <a:xfrm>
            <a:off x="267855" y="5927834"/>
            <a:ext cx="11566525" cy="533511"/>
          </a:xfrm>
        </p:spPr>
        <p:txBody>
          <a:bodyPr/>
          <a:lstStyle/>
          <a:p>
            <a:r>
              <a:rPr lang="en-US" dirty="0"/>
              <a:t>Notes: Replacement improvements include exterior, systems and equipment, flooring, and insulation. Discretionary improvements include kitchen and bath remodels, room additions, and outside attachments. Other improvements include outside property and disaster repairs. See Table A-1 for more detailed definitions of improvement project categories.</a:t>
            </a:r>
            <a:endParaRPr lang="en-US" dirty="0">
              <a:effectLst/>
            </a:endParaRPr>
          </a:p>
          <a:p>
            <a:r>
              <a:rPr lang="en-US" dirty="0"/>
              <a:t>Source: JCHS tabulations of HUD, 2021 American Housing Survey.</a:t>
            </a:r>
          </a:p>
        </p:txBody>
      </p:sp>
      <p:cxnSp>
        <p:nvCxnSpPr>
          <p:cNvPr id="3" name="Straight Connector 2">
            <a:extLst>
              <a:ext uri="{FF2B5EF4-FFF2-40B4-BE49-F238E27FC236}">
                <a16:creationId xmlns:a16="http://schemas.microsoft.com/office/drawing/2014/main" id="{6702EED6-A488-6C8C-5F6A-5DED5AF47933}"/>
              </a:ext>
              <a:ext uri="{C183D7F6-B498-43B3-948B-1728B52AA6E4}">
                <adec:decorative xmlns:adec="http://schemas.microsoft.com/office/drawing/2017/decorative" val="1"/>
              </a:ext>
            </a:extLst>
          </p:cNvPr>
          <p:cNvCxnSpPr>
            <a:cxnSpLocks/>
          </p:cNvCxnSpPr>
          <p:nvPr/>
        </p:nvCxnSpPr>
        <p:spPr>
          <a:xfrm flipV="1">
            <a:off x="10035771" y="2133600"/>
            <a:ext cx="0" cy="2517815"/>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10 Title">
            <a:extLst>
              <a:ext uri="{FF2B5EF4-FFF2-40B4-BE49-F238E27FC236}">
                <a16:creationId xmlns:a16="http://schemas.microsoft.com/office/drawing/2014/main" id="{D5C0C040-0867-4C3F-8E23-949CB04EDF5F}"/>
              </a:ext>
            </a:extLst>
          </p:cNvPr>
          <p:cNvSpPr>
            <a:spLocks noGrp="1"/>
          </p:cNvSpPr>
          <p:nvPr>
            <p:ph type="title"/>
          </p:nvPr>
        </p:nvSpPr>
        <p:spPr>
          <a:xfrm>
            <a:off x="267501" y="465709"/>
            <a:ext cx="11566879" cy="890253"/>
          </a:xfrm>
        </p:spPr>
        <p:txBody>
          <a:bodyPr/>
          <a:lstStyle/>
          <a:p>
            <a:r>
              <a:rPr lang="en-US" sz="3000" dirty="0">
                <a:solidFill>
                  <a:schemeClr val="accent6">
                    <a:lumMod val="50000"/>
                  </a:schemeClr>
                </a:solidFill>
              </a:rPr>
              <a:t>Figure 10: Lower-Income Owners Spend Less on Improvements and Repairs, But Their Investment Represents a Larger Share of Their Incomes</a:t>
            </a:r>
          </a:p>
        </p:txBody>
      </p:sp>
      <p:graphicFrame>
        <p:nvGraphicFramePr>
          <p:cNvPr id="7" name="Figure 10" descr="This figure shows average per-owner home improvement and maintenance spending in 2021 by household income quintile and spending as a share of income. Average per-owner spending is lowest for homeowners with incomes in the lowest quintile, at $2,500 compared with $9,100 average spending for owners in the highest income quintile. Yet, improvement and maintenance spending by lower-income homeowners represents a much higher share of their incomes at 20.1 percent on average, almost double the average share of homeowners in the 2nd quintile (10.5 percent), and more than three times the average share of homeowners in the highest quintile (6.4 percent). ">
            <a:extLst>
              <a:ext uri="{FF2B5EF4-FFF2-40B4-BE49-F238E27FC236}">
                <a16:creationId xmlns:a16="http://schemas.microsoft.com/office/drawing/2014/main" id="{B497E2C6-FAC4-44CF-B50C-8709E4C616C1}"/>
              </a:ext>
            </a:extLst>
          </p:cNvPr>
          <p:cNvGraphicFramePr>
            <a:graphicFrameLocks noGrp="1"/>
          </p:cNvGraphicFramePr>
          <p:nvPr>
            <p:ph idx="1"/>
            <p:extLst>
              <p:ext uri="{D42A27DB-BD31-4B8C-83A1-F6EECF244321}">
                <p14:modId xmlns:p14="http://schemas.microsoft.com/office/powerpoint/2010/main" val="1289009846"/>
              </p:ext>
            </p:extLst>
          </p:nvPr>
        </p:nvGraphicFramePr>
        <p:xfrm>
          <a:off x="268288" y="1573213"/>
          <a:ext cx="11566525" cy="4114355"/>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10 Notes">
            <a:extLst>
              <a:ext uri="{FF2B5EF4-FFF2-40B4-BE49-F238E27FC236}">
                <a16:creationId xmlns:a16="http://schemas.microsoft.com/office/drawing/2014/main" id="{28331C4E-0A4D-4BE3-A57B-09B48E484556}"/>
              </a:ext>
            </a:extLst>
          </p:cNvPr>
          <p:cNvSpPr>
            <a:spLocks noGrp="1"/>
          </p:cNvSpPr>
          <p:nvPr>
            <p:ph type="body" sz="quarter" idx="10"/>
          </p:nvPr>
        </p:nvSpPr>
        <p:spPr>
          <a:xfrm>
            <a:off x="267855" y="5927834"/>
            <a:ext cx="11566525" cy="533511"/>
          </a:xfrm>
        </p:spPr>
        <p:txBody>
          <a:bodyPr/>
          <a:lstStyle/>
          <a:p>
            <a:r>
              <a:rPr lang="en-US" dirty="0"/>
              <a:t>Notes: The lowest income quintile includes homeowners with incomes of less than $32,000. The highest income quintile includes homeowners with incomes of more than $150,000. Homeowners with zero or negative income are assumed to spend 0% of income for improvements and repairs, while those spending over 100% are top-coded at 100%. Average share of income spent on home improvements and maintenance includes households with no spending. </a:t>
            </a:r>
          </a:p>
          <a:p>
            <a:r>
              <a:rPr lang="en-US" dirty="0"/>
              <a:t>Source: JCHS tabulations of HUD, 2021 American Housing Survey.</a:t>
            </a:r>
          </a:p>
        </p:txBody>
      </p:sp>
    </p:spTree>
    <p:extLst>
      <p:ext uri="{BB962C8B-B14F-4D97-AF65-F5344CB8AC3E}">
        <p14:creationId xmlns:p14="http://schemas.microsoft.com/office/powerpoint/2010/main" val="164125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11 Title">
            <a:extLst>
              <a:ext uri="{FF2B5EF4-FFF2-40B4-BE49-F238E27FC236}">
                <a16:creationId xmlns:a16="http://schemas.microsoft.com/office/drawing/2014/main" id="{E0699126-0F43-4140-8D91-1816FDD0C5C0}"/>
              </a:ext>
            </a:extLst>
          </p:cNvPr>
          <p:cNvSpPr>
            <a:spLocks noGrp="1"/>
          </p:cNvSpPr>
          <p:nvPr>
            <p:ph type="title"/>
          </p:nvPr>
        </p:nvSpPr>
        <p:spPr/>
        <p:txBody>
          <a:bodyPr/>
          <a:lstStyle/>
          <a:p>
            <a:r>
              <a:rPr lang="en-US" dirty="0">
                <a:solidFill>
                  <a:schemeClr val="accent6">
                    <a:lumMod val="50000"/>
                  </a:schemeClr>
                </a:solidFill>
              </a:rPr>
              <a:t>Figure 11: A Significant Share of Owner Improvement Spending Goes Toward Energy-Related Projects</a:t>
            </a:r>
          </a:p>
        </p:txBody>
      </p:sp>
      <p:graphicFrame>
        <p:nvGraphicFramePr>
          <p:cNvPr id="7" name="Figure 11" descr="This figure depicts home improvement spending for energy-related projects in billions of dollars and as a share of total improvement spending from 2005–2021. These projects include roofing, HVAC, windows or doors, siding, water heaters or built-in equipment, electrical, and insulation. Aggregate spending on energy-related projects has increased from $52 billion in 2005 to $111 billion in 2021. Roofing accounts for the plurality of energy-related project spending each year and totaled $38 billion in 2021. Meanwhile, the share of total improvement spending on energy-related projects increased from 27 percent in 2005 to 34 percent in 2021.">
            <a:extLst>
              <a:ext uri="{FF2B5EF4-FFF2-40B4-BE49-F238E27FC236}">
                <a16:creationId xmlns:a16="http://schemas.microsoft.com/office/drawing/2014/main" id="{2A67F45B-755F-4E8C-82CD-ADE91DAAC50B}"/>
              </a:ext>
            </a:extLst>
          </p:cNvPr>
          <p:cNvGraphicFramePr>
            <a:graphicFrameLocks noGrp="1"/>
          </p:cNvGraphicFramePr>
          <p:nvPr>
            <p:ph idx="1"/>
            <p:extLst>
              <p:ext uri="{D42A27DB-BD31-4B8C-83A1-F6EECF244321}">
                <p14:modId xmlns:p14="http://schemas.microsoft.com/office/powerpoint/2010/main" val="3957310627"/>
              </p:ext>
            </p:extLst>
          </p:nvPr>
        </p:nvGraphicFramePr>
        <p:xfrm>
          <a:off x="267855" y="1489756"/>
          <a:ext cx="11566525" cy="4438078"/>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11 Notes">
            <a:extLst>
              <a:ext uri="{FF2B5EF4-FFF2-40B4-BE49-F238E27FC236}">
                <a16:creationId xmlns:a16="http://schemas.microsoft.com/office/drawing/2014/main" id="{FDD3DD3B-342F-415F-9122-47B3FF97D250}"/>
              </a:ext>
            </a:extLst>
          </p:cNvPr>
          <p:cNvSpPr>
            <a:spLocks noGrp="1"/>
          </p:cNvSpPr>
          <p:nvPr>
            <p:ph type="body" sz="quarter" idx="10"/>
          </p:nvPr>
        </p:nvSpPr>
        <p:spPr>
          <a:xfrm>
            <a:off x="267855" y="5927834"/>
            <a:ext cx="11566525" cy="533511"/>
          </a:xfrm>
        </p:spPr>
        <p:txBody>
          <a:bodyPr/>
          <a:lstStyle/>
          <a:p>
            <a:r>
              <a:rPr lang="en-US" dirty="0"/>
              <a:t>Notes: Built-in equipment includes dishwashers and garbage disposals. Spending for water heaters or built-in equipment before 2011 is partially estimated.</a:t>
            </a:r>
          </a:p>
          <a:p>
            <a:r>
              <a:rPr lang="en-US" dirty="0"/>
              <a:t>Source: JCHS analysis of HUD, American Housing Surveys.</a:t>
            </a:r>
          </a:p>
        </p:txBody>
      </p:sp>
    </p:spTree>
    <p:extLst>
      <p:ext uri="{BB962C8B-B14F-4D97-AF65-F5344CB8AC3E}">
        <p14:creationId xmlns:p14="http://schemas.microsoft.com/office/powerpoint/2010/main" val="192686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12 Title">
            <a:extLst>
              <a:ext uri="{FF2B5EF4-FFF2-40B4-BE49-F238E27FC236}">
                <a16:creationId xmlns:a16="http://schemas.microsoft.com/office/drawing/2014/main" id="{043CE78E-D0BD-4065-8BAD-905F933F20FC}"/>
              </a:ext>
            </a:extLst>
          </p:cNvPr>
          <p:cNvSpPr>
            <a:spLocks noGrp="1"/>
          </p:cNvSpPr>
          <p:nvPr>
            <p:ph type="title"/>
          </p:nvPr>
        </p:nvSpPr>
        <p:spPr/>
        <p:txBody>
          <a:bodyPr/>
          <a:lstStyle/>
          <a:p>
            <a:r>
              <a:rPr lang="en-US" dirty="0">
                <a:solidFill>
                  <a:schemeClr val="accent6">
                    <a:lumMod val="50000"/>
                  </a:schemeClr>
                </a:solidFill>
              </a:rPr>
              <a:t>Figure 12: Owners of Older Homes Are More Likely to Remodel for Energy Efficiency</a:t>
            </a:r>
          </a:p>
        </p:txBody>
      </p:sp>
      <p:graphicFrame>
        <p:nvGraphicFramePr>
          <p:cNvPr id="7" name="Figure 12" descr="This figure shows the share of owners remodeling to increase their home’s energy efficiency in 2020 or 2021 by the year in which their home was built. Overall, 16.3 percent of homeowners reported undertaking a project to improve home energy efficiency in 2020 or 2021, but the share was higher for those living in older homes. Just 10.6 percent of owners living in homes built in 2000 or later reported undertaking an energy efficiency improvement project, in contrast to 17.7 percent of owners living in homes built between 1980–1999, and 19.2 percent of owners living in homes built before 1940.">
            <a:extLst>
              <a:ext uri="{FF2B5EF4-FFF2-40B4-BE49-F238E27FC236}">
                <a16:creationId xmlns:a16="http://schemas.microsoft.com/office/drawing/2014/main" id="{ED018A2B-77C5-4890-A6C4-BFAF384117D8}"/>
              </a:ext>
            </a:extLst>
          </p:cNvPr>
          <p:cNvGraphicFramePr>
            <a:graphicFrameLocks noGrp="1"/>
          </p:cNvGraphicFramePr>
          <p:nvPr>
            <p:ph idx="1"/>
            <p:extLst>
              <p:ext uri="{D42A27DB-BD31-4B8C-83A1-F6EECF244321}">
                <p14:modId xmlns:p14="http://schemas.microsoft.com/office/powerpoint/2010/main" val="920889274"/>
              </p:ext>
            </p:extLst>
          </p:nvPr>
        </p:nvGraphicFramePr>
        <p:xfrm>
          <a:off x="268288" y="1573212"/>
          <a:ext cx="11566525" cy="4497511"/>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12 Notes">
            <a:extLst>
              <a:ext uri="{FF2B5EF4-FFF2-40B4-BE49-F238E27FC236}">
                <a16:creationId xmlns:a16="http://schemas.microsoft.com/office/drawing/2014/main" id="{4EA5632E-F43C-4381-A341-31CDE6920210}"/>
              </a:ext>
            </a:extLst>
          </p:cNvPr>
          <p:cNvSpPr>
            <a:spLocks noGrp="1"/>
          </p:cNvSpPr>
          <p:nvPr>
            <p:ph type="body" sz="quarter" idx="10"/>
          </p:nvPr>
        </p:nvSpPr>
        <p:spPr/>
        <p:txBody>
          <a:bodyPr/>
          <a:lstStyle/>
          <a:p>
            <a:r>
              <a:rPr lang="en-US" dirty="0"/>
              <a:t>Note: Survey asked owners “In the last two years, did you do any home improvements to improve energy efficiency?”</a:t>
            </a:r>
          </a:p>
          <a:p>
            <a:r>
              <a:rPr lang="en-US" dirty="0"/>
              <a:t>Source: JCHS tabulations of HUD, 2021 American Housing Survey.</a:t>
            </a:r>
          </a:p>
        </p:txBody>
      </p:sp>
      <p:cxnSp>
        <p:nvCxnSpPr>
          <p:cNvPr id="5" name="Straight Connector 4">
            <a:extLst>
              <a:ext uri="{FF2B5EF4-FFF2-40B4-BE49-F238E27FC236}">
                <a16:creationId xmlns:a16="http://schemas.microsoft.com/office/drawing/2014/main" id="{7549546C-6A52-DFC7-90FD-8D59C9C0A3F8}"/>
              </a:ext>
              <a:ext uri="{C183D7F6-B498-43B3-948B-1728B52AA6E4}">
                <adec:decorative xmlns:adec="http://schemas.microsoft.com/office/drawing/2017/decorative" val="1"/>
              </a:ext>
            </a:extLst>
          </p:cNvPr>
          <p:cNvCxnSpPr/>
          <p:nvPr/>
        </p:nvCxnSpPr>
        <p:spPr>
          <a:xfrm flipV="1">
            <a:off x="9844585" y="2115403"/>
            <a:ext cx="0" cy="3016155"/>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71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13 Title"/>
          <p:cNvSpPr>
            <a:spLocks noGrp="1"/>
          </p:cNvSpPr>
          <p:nvPr>
            <p:ph type="title"/>
          </p:nvPr>
        </p:nvSpPr>
        <p:spPr/>
        <p:txBody>
          <a:bodyPr/>
          <a:lstStyle/>
          <a:p>
            <a:r>
              <a:rPr lang="en-US" dirty="0">
                <a:solidFill>
                  <a:schemeClr val="accent6">
                    <a:lumMod val="50000"/>
                  </a:schemeClr>
                </a:solidFill>
              </a:rPr>
              <a:t>Figure 13: The Disaster Reconstruction Market Has Grown with More Frequent and Severe Storms</a:t>
            </a:r>
          </a:p>
        </p:txBody>
      </p:sp>
      <p:graphicFrame>
        <p:nvGraphicFramePr>
          <p:cNvPr id="7" name="Figure 13" descr="This figure depicts the number of disasters in the US generating at least $1 billion in inflation-adjusted damages and aggregate disaster repair spending to owner-occupied homes from 2001–2021. The number of billion-dollar disasters is volatile year-to-year but has increased substantially over the past two decades, from 3 disasters in 2001 to 20 in 2021. Meanwhile, homeowner spending for extensive disaster repairs has also climbed, from a three-year rolling average of $8.0 billion in 2001 to $20.3 billion in 2021."/>
          <p:cNvGraphicFramePr>
            <a:graphicFrameLocks noGrp="1"/>
          </p:cNvGraphicFramePr>
          <p:nvPr>
            <p:ph idx="1"/>
            <p:extLst>
              <p:ext uri="{D42A27DB-BD31-4B8C-83A1-F6EECF244321}">
                <p14:modId xmlns:p14="http://schemas.microsoft.com/office/powerpoint/2010/main" val="3380518927"/>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12" name="Figure 13 Notes"/>
          <p:cNvSpPr>
            <a:spLocks noGrp="1"/>
          </p:cNvSpPr>
          <p:nvPr>
            <p:ph type="body" sz="quarter" idx="10"/>
          </p:nvPr>
        </p:nvSpPr>
        <p:spPr>
          <a:xfrm>
            <a:off x="267855" y="5927834"/>
            <a:ext cx="11566525" cy="533511"/>
          </a:xfrm>
        </p:spPr>
        <p:txBody>
          <a:bodyPr/>
          <a:lstStyle/>
          <a:p>
            <a:r>
              <a:rPr lang="en-US" dirty="0"/>
              <a:t>Notes: Billion-dollar disasters are events that generate over $1 billion in damages after adjusting for inflation. Disaster repair data are three-year rolling averages for spending to owner-occupied homes and is adjusted to 2021 dollars using the CPI-U for All Items.</a:t>
            </a:r>
          </a:p>
          <a:p>
            <a:r>
              <a:rPr lang="en-US" dirty="0"/>
              <a:t>Source: JCHS tabulations of National Oceanic and Atmospheric Administration, US Billion-Dollar Weather and Climate Disasters; and HUD, American Housing Surveys.</a:t>
            </a:r>
          </a:p>
        </p:txBody>
      </p:sp>
      <p:pic>
        <p:nvPicPr>
          <p:cNvPr id="11" name="Graphic 3">
            <a:extLst>
              <a:ext uri="{FF2B5EF4-FFF2-40B4-BE49-F238E27FC236}">
                <a16:creationId xmlns:a16="http://schemas.microsoft.com/office/drawing/2014/main" id="{67505016-DEE5-410B-8D9D-915E732AADD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53181"/>
          <a:stretch/>
        </p:blipFill>
        <p:spPr>
          <a:xfrm>
            <a:off x="11214593" y="6286770"/>
            <a:ext cx="709552" cy="446237"/>
          </a:xfrm>
          <a:prstGeom prst="rect">
            <a:avLst/>
          </a:prstGeom>
        </p:spPr>
      </p:pic>
    </p:spTree>
    <p:extLst>
      <p:ext uri="{BB962C8B-B14F-4D97-AF65-F5344CB8AC3E}">
        <p14:creationId xmlns:p14="http://schemas.microsoft.com/office/powerpoint/2010/main" val="6957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1C6A1-EC40-477A-890C-75549C18622C}"/>
              </a:ext>
              <a:ext uri="{C183D7F6-B498-43B3-948B-1728B52AA6E4}">
                <adec:decorative xmlns:adec="http://schemas.microsoft.com/office/drawing/2017/decorative" val="1"/>
              </a:ext>
            </a:extLst>
          </p:cNvPr>
          <p:cNvSpPr/>
          <p:nvPr/>
        </p:nvSpPr>
        <p:spPr>
          <a:xfrm>
            <a:off x="9883216" y="2005882"/>
            <a:ext cx="1807028" cy="2821299"/>
          </a:xfrm>
          <a:prstGeom prst="rect">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igure 1 Title">
            <a:extLst>
              <a:ext uri="{C183D7F6-B498-43B3-948B-1728B52AA6E4}">
                <adec:decorative xmlns:adec="http://schemas.microsoft.com/office/drawing/2017/decorative" val="0"/>
              </a:ext>
            </a:extLst>
          </p:cNvPr>
          <p:cNvSpPr>
            <a:spLocks noGrp="1"/>
          </p:cNvSpPr>
          <p:nvPr>
            <p:ph type="title"/>
          </p:nvPr>
        </p:nvSpPr>
        <p:spPr/>
        <p:txBody>
          <a:bodyPr/>
          <a:lstStyle/>
          <a:p>
            <a:r>
              <a:rPr lang="en-US" sz="3000" dirty="0">
                <a:solidFill>
                  <a:schemeClr val="accent6">
                    <a:lumMod val="50000"/>
                  </a:schemeClr>
                </a:solidFill>
              </a:rPr>
              <a:t>Figure 1: After a Pandemic-Induced Surge, the Remodeling Market Is Expected to Expand at a Slower Rate in 2023</a:t>
            </a:r>
          </a:p>
        </p:txBody>
      </p:sp>
      <p:graphicFrame>
        <p:nvGraphicFramePr>
          <p:cNvPr id="9" name="Figure 1" descr="This figure shows national market spending on homeowner improvements, homeowner maintenance, rental improvements, and rental maintenance in billions of dollars from 2012–2021, with estimated data for 2022 and forecasted data for 2023. Total spending increased steadily over the decade, from $286 billion in 2012 to $404 billion in 2019, before surging to $495 billion in 2021, with an estimated $567 billion in 2022, and a forecasted $580 billion in 2023. In each year, homeowner improvements have been the largest component of spending. "/>
          <p:cNvGraphicFramePr>
            <a:graphicFrameLocks noGrp="1"/>
          </p:cNvGraphicFramePr>
          <p:nvPr>
            <p:ph idx="1"/>
            <p:extLst>
              <p:ext uri="{D42A27DB-BD31-4B8C-83A1-F6EECF244321}">
                <p14:modId xmlns:p14="http://schemas.microsoft.com/office/powerpoint/2010/main" val="1391194136"/>
              </p:ext>
            </p:extLst>
          </p:nvPr>
        </p:nvGraphicFramePr>
        <p:xfrm>
          <a:off x="312737" y="1401959"/>
          <a:ext cx="11566525" cy="4379293"/>
        </p:xfrm>
        <a:graphic>
          <a:graphicData uri="http://schemas.openxmlformats.org/drawingml/2006/chart">
            <c:chart xmlns:c="http://schemas.openxmlformats.org/drawingml/2006/chart" xmlns:r="http://schemas.openxmlformats.org/officeDocument/2006/relationships" r:id="rId3"/>
          </a:graphicData>
        </a:graphic>
      </p:graphicFrame>
      <p:sp>
        <p:nvSpPr>
          <p:cNvPr id="6" name="Figure 1 Notes"/>
          <p:cNvSpPr>
            <a:spLocks noGrp="1"/>
          </p:cNvSpPr>
          <p:nvPr>
            <p:ph type="body" sz="quarter" idx="10"/>
          </p:nvPr>
        </p:nvSpPr>
        <p:spPr>
          <a:xfrm>
            <a:off x="267854" y="5927834"/>
            <a:ext cx="11303659" cy="533511"/>
          </a:xfrm>
        </p:spPr>
        <p:txBody>
          <a:bodyPr/>
          <a:lstStyle/>
          <a:p>
            <a:r>
              <a:rPr lang="en-US" dirty="0"/>
              <a:t>Notes: Estimated (e) and forecasted (f) values are modeled using the 2022:Q4 Leading Indicator of Remodeling Activity (LIRA). See Table A-2 for detailed historical values.</a:t>
            </a:r>
          </a:p>
          <a:p>
            <a:r>
              <a:rPr lang="en-US" dirty="0"/>
              <a:t>Source: JCHS analysis of US Department of Housing and Urban Development (HUD), American Housing Surveys; US Department of Commerce, Retail Sales of Building Materials; US Census Bureau, Surveys of Residential Alterations and Repairs (C-50); US Bureau of Economic Analysis, Detailed Fixed Asset Tables; US Bureau of Labor Statistics, Consumer Price Index: Rent of Primary Residence; and LIRA.</a:t>
            </a:r>
          </a:p>
        </p:txBody>
      </p:sp>
    </p:spTree>
    <p:extLst>
      <p:ext uri="{BB962C8B-B14F-4D97-AF65-F5344CB8AC3E}">
        <p14:creationId xmlns:p14="http://schemas.microsoft.com/office/powerpoint/2010/main" val="214396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2 Title">
            <a:extLst>
              <a:ext uri="{FF2B5EF4-FFF2-40B4-BE49-F238E27FC236}">
                <a16:creationId xmlns:a16="http://schemas.microsoft.com/office/drawing/2014/main" id="{A3537B52-264F-40AD-9139-F1C9737B23EF}"/>
              </a:ext>
            </a:extLst>
          </p:cNvPr>
          <p:cNvSpPr>
            <a:spLocks noGrp="1"/>
          </p:cNvSpPr>
          <p:nvPr>
            <p:ph type="title"/>
          </p:nvPr>
        </p:nvSpPr>
        <p:spPr/>
        <p:txBody>
          <a:bodyPr/>
          <a:lstStyle/>
          <a:p>
            <a:r>
              <a:rPr lang="en-US" dirty="0">
                <a:solidFill>
                  <a:schemeClr val="accent6">
                    <a:lumMod val="50000"/>
                  </a:schemeClr>
                </a:solidFill>
              </a:rPr>
              <a:t>Figure 2: A Large Portion of Higher-Cost Improvements Is Funded by Home Equity</a:t>
            </a:r>
          </a:p>
        </p:txBody>
      </p:sp>
      <p:graphicFrame>
        <p:nvGraphicFramePr>
          <p:cNvPr id="7" name="Figure 2" descr="This figure shows the share of home improvement projects funded by various sources: cash from savings, credit cards, homeowner’s insurance, contractor-arranged financing, home equity, and other sources, in 2021. The share of projects primarily funded with home equity – including cash from mortgage refinancings, home equity loans, or home equity lines of credit – increases with the cost of the project, from just 3.7 percent of improvement projects costing less than $10,000 to 11.0 percent of projects costing $10,000-49,999, to 22.4 percent for those costing $50,000 or more. In contrast, cash from savings funds fully 79.7 percent of projects costing less than $10,000 but 62.8 percent of those costing $10,000-49,999 and 58.0 percent of those costing $50,000 or more.">
            <a:extLst>
              <a:ext uri="{FF2B5EF4-FFF2-40B4-BE49-F238E27FC236}">
                <a16:creationId xmlns:a16="http://schemas.microsoft.com/office/drawing/2014/main" id="{AE2711F2-FCE4-4FE3-8518-439EEB7E698B}"/>
              </a:ext>
            </a:extLst>
          </p:cNvPr>
          <p:cNvGraphicFramePr>
            <a:graphicFrameLocks noGrp="1"/>
          </p:cNvGraphicFramePr>
          <p:nvPr>
            <p:ph idx="1"/>
            <p:extLst>
              <p:ext uri="{D42A27DB-BD31-4B8C-83A1-F6EECF244321}">
                <p14:modId xmlns:p14="http://schemas.microsoft.com/office/powerpoint/2010/main" val="954971963"/>
              </p:ext>
            </p:extLst>
          </p:nvPr>
        </p:nvGraphicFramePr>
        <p:xfrm>
          <a:off x="324571" y="1784899"/>
          <a:ext cx="11510163" cy="4050548"/>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2 Notes">
            <a:extLst>
              <a:ext uri="{FF2B5EF4-FFF2-40B4-BE49-F238E27FC236}">
                <a16:creationId xmlns:a16="http://schemas.microsoft.com/office/drawing/2014/main" id="{4C20EF4F-DDDF-4645-8C73-C99CB6C68DE3}"/>
              </a:ext>
            </a:extLst>
          </p:cNvPr>
          <p:cNvSpPr>
            <a:spLocks noGrp="1"/>
          </p:cNvSpPr>
          <p:nvPr>
            <p:ph type="body" sz="quarter" idx="10"/>
          </p:nvPr>
        </p:nvSpPr>
        <p:spPr>
          <a:xfrm>
            <a:off x="267855" y="5927834"/>
            <a:ext cx="11510163" cy="533511"/>
          </a:xfrm>
        </p:spPr>
        <p:txBody>
          <a:bodyPr/>
          <a:lstStyle/>
          <a:p>
            <a:r>
              <a:rPr lang="en-US" dirty="0"/>
              <a:t>Notes: Credit card category includes retail store charge cards. Home equity includes cash from refinancing, home equity loans, and home equity lines of credit. Other includes funding sources not reported.</a:t>
            </a:r>
          </a:p>
          <a:p>
            <a:r>
              <a:rPr lang="en-US" dirty="0"/>
              <a:t>Source: JCHS tabulations of HUD, 2021 American Housing Survey.</a:t>
            </a:r>
          </a:p>
        </p:txBody>
      </p:sp>
      <p:sp>
        <p:nvSpPr>
          <p:cNvPr id="5" name="Rectangle 4">
            <a:extLst>
              <a:ext uri="{FF2B5EF4-FFF2-40B4-BE49-F238E27FC236}">
                <a16:creationId xmlns:a16="http://schemas.microsoft.com/office/drawing/2014/main" id="{9DAAA7D5-67D6-4206-A74D-D1ACA9ADACC9}"/>
              </a:ext>
              <a:ext uri="{C183D7F6-B498-43B3-948B-1728B52AA6E4}">
                <adec:decorative xmlns:adec="http://schemas.microsoft.com/office/drawing/2017/decorative" val="1"/>
              </a:ext>
            </a:extLst>
          </p:cNvPr>
          <p:cNvSpPr/>
          <p:nvPr/>
        </p:nvSpPr>
        <p:spPr>
          <a:xfrm>
            <a:off x="267855" y="1446345"/>
            <a:ext cx="1393330" cy="338554"/>
          </a:xfrm>
          <a:prstGeom prst="rect">
            <a:avLst/>
          </a:prstGeom>
        </p:spPr>
        <p:txBody>
          <a:bodyPr wrap="none">
            <a:spAutoFit/>
          </a:bodyPr>
          <a:lstStyle/>
          <a:p>
            <a:pPr>
              <a:defRPr sz="1600" b="1" i="0" u="none" strike="noStrike" kern="1200" spc="0" baseline="0">
                <a:solidFill>
                  <a:srgbClr val="5A5A5A"/>
                </a:solidFill>
                <a:latin typeface="+mn-lt"/>
                <a:ea typeface="+mn-ea"/>
                <a:cs typeface="+mn-cs"/>
              </a:defRPr>
            </a:pPr>
            <a:r>
              <a:rPr lang="en-US" b="1" dirty="0">
                <a:solidFill>
                  <a:schemeClr val="tx1">
                    <a:lumMod val="50000"/>
                  </a:schemeClr>
                </a:solidFill>
              </a:rPr>
              <a:t>Project Cost</a:t>
            </a:r>
          </a:p>
        </p:txBody>
      </p:sp>
    </p:spTree>
    <p:extLst>
      <p:ext uri="{BB962C8B-B14F-4D97-AF65-F5344CB8AC3E}">
        <p14:creationId xmlns:p14="http://schemas.microsoft.com/office/powerpoint/2010/main" val="225049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3 Title">
            <a:extLst>
              <a:ext uri="{FF2B5EF4-FFF2-40B4-BE49-F238E27FC236}">
                <a16:creationId xmlns:a16="http://schemas.microsoft.com/office/drawing/2014/main" id="{0823A63C-84D7-4B90-AE08-D0BB7DB4731B}"/>
              </a:ext>
            </a:extLst>
          </p:cNvPr>
          <p:cNvSpPr>
            <a:spLocks noGrp="1"/>
          </p:cNvSpPr>
          <p:nvPr>
            <p:ph type="title"/>
          </p:nvPr>
        </p:nvSpPr>
        <p:spPr/>
        <p:txBody>
          <a:bodyPr/>
          <a:lstStyle/>
          <a:p>
            <a:r>
              <a:rPr lang="en-US" dirty="0">
                <a:solidFill>
                  <a:schemeClr val="accent6">
                    <a:lumMod val="50000"/>
                  </a:schemeClr>
                </a:solidFill>
              </a:rPr>
              <a:t>Figure 3: Labor Supply and Material Costs Remain Top Challenges for Large-Scale Remodelers</a:t>
            </a:r>
          </a:p>
        </p:txBody>
      </p:sp>
      <p:graphicFrame>
        <p:nvGraphicFramePr>
          <p:cNvPr id="5" name="Figure 3" descr="This figure shows the share of firms in Qualified Remodeler® publication’s Top 500 Remodelers from 2019–2022 by top reported business challenge. The top challenges selected by most firms in 2022 were: hiring qualified employees (37 percent), hiring qualified trade contractors (17 percent), higher material prices (15 percent), keeping up with increased demand (11 percent), and generating leads for new business (9 percent). The share of firms citing “hiring qualified employees” as their top business challenge ranged from 28–37 percent over the years, while the share citing “hiring qualified trade contractors” ranged from 13–17 percent. Material prices became a top concern for more remodelers in 2021 and 2022 at 15 percent of firms in both years compared with just 1–3 percent in 2019 and 2020. ">
            <a:extLst>
              <a:ext uri="{FF2B5EF4-FFF2-40B4-BE49-F238E27FC236}">
                <a16:creationId xmlns:a16="http://schemas.microsoft.com/office/drawing/2014/main" id="{1C747A94-D09F-447B-8E1F-4486420464EE}"/>
              </a:ext>
            </a:extLst>
          </p:cNvPr>
          <p:cNvGraphicFramePr>
            <a:graphicFrameLocks noGrp="1"/>
          </p:cNvGraphicFramePr>
          <p:nvPr>
            <p:ph idx="1"/>
            <p:extLst>
              <p:ext uri="{D42A27DB-BD31-4B8C-83A1-F6EECF244321}">
                <p14:modId xmlns:p14="http://schemas.microsoft.com/office/powerpoint/2010/main" val="635257139"/>
              </p:ext>
            </p:extLst>
          </p:nvPr>
        </p:nvGraphicFramePr>
        <p:xfrm>
          <a:off x="268209" y="1428813"/>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3 Notes">
            <a:extLst>
              <a:ext uri="{FF2B5EF4-FFF2-40B4-BE49-F238E27FC236}">
                <a16:creationId xmlns:a16="http://schemas.microsoft.com/office/drawing/2014/main" id="{57E6032D-6F23-45B2-94C9-F1B93E2C6E4A}"/>
              </a:ext>
            </a:extLst>
          </p:cNvPr>
          <p:cNvSpPr>
            <a:spLocks noGrp="1"/>
          </p:cNvSpPr>
          <p:nvPr>
            <p:ph type="body" sz="quarter" idx="10"/>
          </p:nvPr>
        </p:nvSpPr>
        <p:spPr>
          <a:xfrm>
            <a:off x="267855" y="5914186"/>
            <a:ext cx="11331110" cy="533511"/>
          </a:xfrm>
        </p:spPr>
        <p:txBody>
          <a:bodyPr/>
          <a:lstStyle/>
          <a:p>
            <a:r>
              <a:rPr lang="en-US" dirty="0"/>
              <a:t>Notes: Companies qualifying for the Top 500 Remodelers list typically generate annual remodeling revenues of $2 million or more. Entrants are instructed to select one challenge from a pre-supplied list with the option to specify other challenges. Shown in the figure are the challenges selected by the most firms in 2022. </a:t>
            </a:r>
          </a:p>
          <a:p>
            <a:r>
              <a:rPr lang="en-US" dirty="0"/>
              <a:t>Source: JCHS tabulations of </a:t>
            </a:r>
            <a:r>
              <a:rPr lang="en-US" i="1" dirty="0"/>
              <a:t>Qualified Remodeler</a:t>
            </a:r>
            <a:r>
              <a:rPr lang="en-US" dirty="0"/>
              <a:t>® publication’s Top 500 Remodelers.</a:t>
            </a:r>
          </a:p>
        </p:txBody>
      </p:sp>
    </p:spTree>
    <p:extLst>
      <p:ext uri="{BB962C8B-B14F-4D97-AF65-F5344CB8AC3E}">
        <p14:creationId xmlns:p14="http://schemas.microsoft.com/office/powerpoint/2010/main" val="184738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4 Title"/>
          <p:cNvSpPr>
            <a:spLocks noGrp="1"/>
          </p:cNvSpPr>
          <p:nvPr>
            <p:ph type="title"/>
          </p:nvPr>
        </p:nvSpPr>
        <p:spPr>
          <a:xfrm>
            <a:off x="263782" y="484664"/>
            <a:ext cx="11566879" cy="684186"/>
          </a:xfrm>
        </p:spPr>
        <p:txBody>
          <a:bodyPr/>
          <a:lstStyle/>
          <a:p>
            <a:r>
              <a:rPr lang="en-US" dirty="0">
                <a:solidFill>
                  <a:schemeClr val="accent6">
                    <a:lumMod val="50000"/>
                  </a:schemeClr>
                </a:solidFill>
              </a:rPr>
              <a:t>Figure 4: Replacement Projects Are a Larger Share of Homeowner Improvement Budgets Than at the Previous Peak</a:t>
            </a:r>
          </a:p>
        </p:txBody>
      </p:sp>
      <p:graphicFrame>
        <p:nvGraphicFramePr>
          <p:cNvPr id="8" name="Figure 4" descr="This figure shows the share of home improvement spending contributed by replacement projects, discretionary projects, outside property projects, and disaster repair projects for 2007 and 2021. In 2007, homeowner spending for replacement and discretionary projects each made up about 41 percent of the $288 billion market, while outside property was 12 percent of spending and disaster repairs 6 percent. As of 2021, replacement projects comprised 48 percent of the $331 billion market, discretionary projects just over 30 percent, outside property 16 percent, and disaster repairs more than 5 percent. ">
            <a:extLst>
              <a:ext uri="{FF2B5EF4-FFF2-40B4-BE49-F238E27FC236}">
                <a16:creationId xmlns:a16="http://schemas.microsoft.com/office/drawing/2014/main" id="{DD460F34-1467-E4E5-87C8-34B02B42E209}"/>
              </a:ext>
            </a:extLst>
          </p:cNvPr>
          <p:cNvGraphicFramePr>
            <a:graphicFrameLocks noGrp="1"/>
          </p:cNvGraphicFramePr>
          <p:nvPr>
            <p:ph idx="11"/>
            <p:extLst>
              <p:ext uri="{D42A27DB-BD31-4B8C-83A1-F6EECF244321}">
                <p14:modId xmlns:p14="http://schemas.microsoft.com/office/powerpoint/2010/main" val="2573753861"/>
              </p:ext>
            </p:extLst>
          </p:nvPr>
        </p:nvGraphicFramePr>
        <p:xfrm>
          <a:off x="6247424" y="1277938"/>
          <a:ext cx="5583237" cy="4498975"/>
        </p:xfrm>
        <a:graphic>
          <a:graphicData uri="http://schemas.openxmlformats.org/drawingml/2006/chart">
            <c:chart xmlns:c="http://schemas.openxmlformats.org/drawingml/2006/chart" xmlns:r="http://schemas.openxmlformats.org/officeDocument/2006/relationships" r:id="rId2"/>
          </a:graphicData>
        </a:graphic>
      </p:graphicFrame>
      <p:sp>
        <p:nvSpPr>
          <p:cNvPr id="3" name="Figure 4 Notes">
            <a:extLst>
              <a:ext uri="{FF2B5EF4-FFF2-40B4-BE49-F238E27FC236}">
                <a16:creationId xmlns:a16="http://schemas.microsoft.com/office/drawing/2014/main" id="{63304F1E-458C-0585-6CA9-7A963C1C33B3}"/>
              </a:ext>
            </a:extLst>
          </p:cNvPr>
          <p:cNvSpPr>
            <a:spLocks noGrp="1"/>
          </p:cNvSpPr>
          <p:nvPr>
            <p:ph type="body" sz="quarter" idx="12"/>
          </p:nvPr>
        </p:nvSpPr>
        <p:spPr>
          <a:xfrm>
            <a:off x="267855" y="5927834"/>
            <a:ext cx="11562806" cy="533511"/>
          </a:xfrm>
        </p:spPr>
        <p:txBody>
          <a:bodyPr/>
          <a:lstStyle/>
          <a:p>
            <a:r>
              <a:rPr lang="en-US" dirty="0"/>
              <a:t>Notes: See Table A-1 for more detailed definitions of project categories. Inflation-adjusted homeowner improvement spending totaled $288 billion in 2007 and $331 billion in 2021.</a:t>
            </a:r>
          </a:p>
          <a:p>
            <a:r>
              <a:rPr lang="en-US" dirty="0"/>
              <a:t>Source: JCHS tabulations of HUD, American Housing Surveys.</a:t>
            </a:r>
          </a:p>
        </p:txBody>
      </p:sp>
      <p:graphicFrame>
        <p:nvGraphicFramePr>
          <p:cNvPr id="12" name="Content Placeholder 11">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41662803"/>
              </p:ext>
            </p:extLst>
          </p:nvPr>
        </p:nvGraphicFramePr>
        <p:xfrm>
          <a:off x="268288" y="1278340"/>
          <a:ext cx="5583237" cy="4498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00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5 Title">
            <a:extLst>
              <a:ext uri="{FF2B5EF4-FFF2-40B4-BE49-F238E27FC236}">
                <a16:creationId xmlns:a16="http://schemas.microsoft.com/office/drawing/2014/main" id="{46865646-780F-40C0-9676-0506E13AA98D}"/>
              </a:ext>
            </a:extLst>
          </p:cNvPr>
          <p:cNvSpPr>
            <a:spLocks noGrp="1"/>
          </p:cNvSpPr>
          <p:nvPr>
            <p:ph type="title"/>
          </p:nvPr>
        </p:nvSpPr>
        <p:spPr/>
        <p:txBody>
          <a:bodyPr/>
          <a:lstStyle/>
          <a:p>
            <a:r>
              <a:rPr lang="en-US" dirty="0">
                <a:solidFill>
                  <a:schemeClr val="accent6">
                    <a:lumMod val="50000"/>
                  </a:schemeClr>
                </a:solidFill>
              </a:rPr>
              <a:t>Figure 5: Improvement Spending by Middle-Income Owners and for Mid-Range Projects Grew the Most Since 2019</a:t>
            </a:r>
          </a:p>
        </p:txBody>
      </p:sp>
      <p:graphicFrame>
        <p:nvGraphicFramePr>
          <p:cNvPr id="7" name="Figure 5" descr="This figure shows the percent change in inflation-adjusted home improvement spending between 2019 and 2021 overall, as well as by household income quintile and homeowner spending level. Overall, home improvement spending increased 19 percent from 2019–2021. By income, the largest increase was among owners with incomes in the middle quintile ($62,000–97,000 in 2021), whose aggregate home improvement spending increased 29 percent. By spending level, the largest increase in aggregate spending was among owners who spent between $10,000–49,999 for improvements at 28 percent. ">
            <a:extLst>
              <a:ext uri="{FF2B5EF4-FFF2-40B4-BE49-F238E27FC236}">
                <a16:creationId xmlns:a16="http://schemas.microsoft.com/office/drawing/2014/main" id="{4E90BFF5-316B-4A91-89BA-5AA956D6BEF0}"/>
              </a:ext>
            </a:extLst>
          </p:cNvPr>
          <p:cNvGraphicFramePr>
            <a:graphicFrameLocks noGrp="1"/>
          </p:cNvGraphicFramePr>
          <p:nvPr>
            <p:ph idx="1"/>
            <p:extLst>
              <p:ext uri="{D42A27DB-BD31-4B8C-83A1-F6EECF244321}">
                <p14:modId xmlns:p14="http://schemas.microsoft.com/office/powerpoint/2010/main" val="3690907635"/>
              </p:ext>
            </p:extLst>
          </p:nvPr>
        </p:nvGraphicFramePr>
        <p:xfrm>
          <a:off x="268288" y="1573213"/>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5 Notes">
            <a:extLst>
              <a:ext uri="{FF2B5EF4-FFF2-40B4-BE49-F238E27FC236}">
                <a16:creationId xmlns:a16="http://schemas.microsoft.com/office/drawing/2014/main" id="{1AF3FDF0-5D7C-4309-A96E-983AA60DF202}"/>
              </a:ext>
            </a:extLst>
          </p:cNvPr>
          <p:cNvSpPr>
            <a:spLocks noGrp="1"/>
          </p:cNvSpPr>
          <p:nvPr>
            <p:ph type="body" sz="quarter" idx="10"/>
          </p:nvPr>
        </p:nvSpPr>
        <p:spPr>
          <a:xfrm>
            <a:off x="326848" y="5959364"/>
            <a:ext cx="11251003" cy="533511"/>
          </a:xfrm>
        </p:spPr>
        <p:txBody>
          <a:bodyPr/>
          <a:lstStyle/>
          <a:p>
            <a:r>
              <a:rPr lang="en-US" dirty="0"/>
              <a:t>Notes: Expenditures are adjusted for inflation using CPI-U for All Items. The middle income quintile includes homeowners with household incomes of $62,000–97,000 in 2021.</a:t>
            </a:r>
          </a:p>
          <a:p>
            <a:r>
              <a:rPr lang="en-US" dirty="0"/>
              <a:t>Source: JCHS tabulations of HUD, American Housing Surveys.</a:t>
            </a:r>
          </a:p>
        </p:txBody>
      </p:sp>
    </p:spTree>
    <p:extLst>
      <p:ext uri="{BB962C8B-B14F-4D97-AF65-F5344CB8AC3E}">
        <p14:creationId xmlns:p14="http://schemas.microsoft.com/office/powerpoint/2010/main" val="297786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e 6 Title"/>
          <p:cNvSpPr>
            <a:spLocks noGrp="1"/>
          </p:cNvSpPr>
          <p:nvPr>
            <p:ph type="title"/>
          </p:nvPr>
        </p:nvSpPr>
        <p:spPr/>
        <p:txBody>
          <a:bodyPr/>
          <a:lstStyle/>
          <a:p>
            <a:r>
              <a:rPr lang="en-US" dirty="0">
                <a:solidFill>
                  <a:schemeClr val="accent6">
                    <a:lumMod val="50000"/>
                  </a:schemeClr>
                </a:solidFill>
              </a:rPr>
              <a:t>Figure 6: DIY Improvement Spending Jumped in 2021, But Its Market Share Was Still Below Historic Highs</a:t>
            </a:r>
          </a:p>
        </p:txBody>
      </p:sp>
      <p:graphicFrame>
        <p:nvGraphicFramePr>
          <p:cNvPr id="8" name="Figure 6" descr="This figure depicts home improvement spending for do-it-yourself (DIY) installations in billions of dollars by project type (replacement, discretionary, and other) and as a share of total improvement spending from 2005–2021. Between 2005 and 2019, DIY spending ranged from $33–48 billion, but surged to $66 billion in 2021. Although the DIY market share ticked up from 17.4 percent in 2019 to 19.9 percent in 2021, this was still well below the 2005 share of 23.9 percent. Since 2005, spending on DIY replacement projects has increased more than spending on DIY discretionary projects. From 2005–2021, spending for DIY replacement projects grew from $17 billion to $26 billion. Meanwhile, spending for DIY discretionary projects increased from $22 billion to $26 billion. Spending on other DIY improvements including outside property and disaster repairs increased from $9 billion to $15 billion. "/>
          <p:cNvGraphicFramePr>
            <a:graphicFrameLocks noGrp="1"/>
          </p:cNvGraphicFramePr>
          <p:nvPr>
            <p:ph idx="1"/>
            <p:extLst>
              <p:ext uri="{D42A27DB-BD31-4B8C-83A1-F6EECF244321}">
                <p14:modId xmlns:p14="http://schemas.microsoft.com/office/powerpoint/2010/main" val="2126436081"/>
              </p:ext>
            </p:extLst>
          </p:nvPr>
        </p:nvGraphicFramePr>
        <p:xfrm>
          <a:off x="267855" y="1428750"/>
          <a:ext cx="11566525" cy="4499084"/>
        </p:xfrm>
        <a:graphic>
          <a:graphicData uri="http://schemas.openxmlformats.org/drawingml/2006/chart">
            <c:chart xmlns:c="http://schemas.openxmlformats.org/drawingml/2006/chart" xmlns:r="http://schemas.openxmlformats.org/officeDocument/2006/relationships" r:id="rId3"/>
          </a:graphicData>
        </a:graphic>
      </p:graphicFrame>
      <p:sp>
        <p:nvSpPr>
          <p:cNvPr id="5" name="Figure 6 Notes"/>
          <p:cNvSpPr>
            <a:spLocks noGrp="1"/>
          </p:cNvSpPr>
          <p:nvPr>
            <p:ph type="body" sz="quarter" idx="10"/>
          </p:nvPr>
        </p:nvSpPr>
        <p:spPr/>
        <p:txBody>
          <a:bodyPr/>
          <a:lstStyle/>
          <a:p>
            <a:r>
              <a:rPr lang="en-US" dirty="0"/>
              <a:t>Notes: Replacement projects include exterior, systems and equipment, flooring, and insulation. Discretionary projects include kitchen and bath remodels, room additions, and outside attachments. Other projects include outside property and disaster repairs. See Table A-1 for more detailed definitions of project categories.</a:t>
            </a:r>
          </a:p>
          <a:p>
            <a:r>
              <a:rPr lang="en-US" dirty="0"/>
              <a:t>Source: JCHS tabulations of HUD, American Housing Surveys.</a:t>
            </a:r>
          </a:p>
        </p:txBody>
      </p:sp>
    </p:spTree>
    <p:extLst>
      <p:ext uri="{BB962C8B-B14F-4D97-AF65-F5344CB8AC3E}">
        <p14:creationId xmlns:p14="http://schemas.microsoft.com/office/powerpoint/2010/main" val="36446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7 Title">
            <a:extLst>
              <a:ext uri="{FF2B5EF4-FFF2-40B4-BE49-F238E27FC236}">
                <a16:creationId xmlns:a16="http://schemas.microsoft.com/office/drawing/2014/main" id="{E7883ECF-AC20-4FF1-AAE3-585CD3833429}"/>
              </a:ext>
            </a:extLst>
          </p:cNvPr>
          <p:cNvSpPr>
            <a:spLocks noGrp="1"/>
          </p:cNvSpPr>
          <p:nvPr>
            <p:ph type="title"/>
          </p:nvPr>
        </p:nvSpPr>
        <p:spPr/>
        <p:txBody>
          <a:bodyPr/>
          <a:lstStyle/>
          <a:p>
            <a:r>
              <a:rPr lang="en-US" dirty="0">
                <a:solidFill>
                  <a:schemeClr val="accent6">
                    <a:lumMod val="50000"/>
                  </a:schemeClr>
                </a:solidFill>
              </a:rPr>
              <a:t>Figure 7: Younger Owners Account for a Higher Share of Market Spending in More Affordable Metros</a:t>
            </a:r>
          </a:p>
        </p:txBody>
      </p:sp>
      <p:sp>
        <p:nvSpPr>
          <p:cNvPr id="19" name="TextBox 18">
            <a:extLst>
              <a:ext uri="{FF2B5EF4-FFF2-40B4-BE49-F238E27FC236}">
                <a16:creationId xmlns:a16="http://schemas.microsoft.com/office/drawing/2014/main" id="{6CE26B99-8DA1-4562-8C46-454F1213D0B5}"/>
              </a:ext>
              <a:ext uri="{C183D7F6-B498-43B3-948B-1728B52AA6E4}">
                <adec:decorative xmlns:adec="http://schemas.microsoft.com/office/drawing/2017/decorative" val="1"/>
              </a:ext>
            </a:extLst>
          </p:cNvPr>
          <p:cNvSpPr txBox="1"/>
          <p:nvPr/>
        </p:nvSpPr>
        <p:spPr>
          <a:xfrm>
            <a:off x="267855" y="1413806"/>
            <a:ext cx="9757776" cy="338554"/>
          </a:xfrm>
          <a:prstGeom prst="rect">
            <a:avLst/>
          </a:prstGeom>
          <a:noFill/>
        </p:spPr>
        <p:txBody>
          <a:bodyPr wrap="square" rtlCol="0">
            <a:spAutoFit/>
          </a:bodyPr>
          <a:lstStyle/>
          <a:p>
            <a:r>
              <a:rPr lang="en-US" sz="1600" b="1" dirty="0">
                <a:solidFill>
                  <a:schemeClr val="tx1">
                    <a:lumMod val="50000"/>
                  </a:schemeClr>
                </a:solidFill>
              </a:rPr>
              <a:t>Home Improvement Expenditures by Owners Under Age 35</a:t>
            </a:r>
            <a:endParaRPr lang="en-US" dirty="0"/>
          </a:p>
        </p:txBody>
      </p:sp>
      <p:sp>
        <p:nvSpPr>
          <p:cNvPr id="3" name="TextBox 2">
            <a:extLst>
              <a:ext uri="{FF2B5EF4-FFF2-40B4-BE49-F238E27FC236}">
                <a16:creationId xmlns:a16="http://schemas.microsoft.com/office/drawing/2014/main" id="{A724B379-E8AA-442C-A3F6-43B1F5B37B86}"/>
              </a:ext>
              <a:ext uri="{C183D7F6-B498-43B3-948B-1728B52AA6E4}">
                <adec:decorative xmlns:adec="http://schemas.microsoft.com/office/drawing/2017/decorative" val="1"/>
              </a:ext>
            </a:extLst>
          </p:cNvPr>
          <p:cNvSpPr txBox="1"/>
          <p:nvPr/>
        </p:nvSpPr>
        <p:spPr>
          <a:xfrm>
            <a:off x="1429620" y="5050110"/>
            <a:ext cx="2009824" cy="877724"/>
          </a:xfrm>
          <a:prstGeom prst="rect">
            <a:avLst/>
          </a:prstGeom>
          <a:solidFill>
            <a:schemeClr val="bg1"/>
          </a:solidFill>
        </p:spPr>
        <p:txBody>
          <a:bodyPr wrap="square" rtlCol="0">
            <a:spAutoFit/>
          </a:bodyPr>
          <a:lstStyle/>
          <a:p>
            <a:endParaRPr lang="en-US"/>
          </a:p>
        </p:txBody>
      </p:sp>
      <p:pic>
        <p:nvPicPr>
          <p:cNvPr id="8" name="Figure 7" descr="This map depicts the share of home improvement expenditures by owners under age 35 for 25 large metropolitan areas in 2021. The metro areas are divided into more affordable markets (with home value-to-household income ratios below 4.7) and less affordable markets (at or above 4.7). Most metros that are less affordable have below-average shares of spending by younger homeowners: San Francisco; San Jose; Los Angeles; Riverside; Las Vegas; Phoenix; Tampa; Miami; Washington, DC; New York; and Boston. The only less affordable metro with a relatively high proportion of spending by younger owners was Seattle. Younger owners account for larger shares of the home improvement market in more affordable metros, at 8–12 percent in Minneapolis, Chicago, Detroit, Rochester, Philadelphia, Birmingham, Dallas, and San Antonio. But younger owners are still relatively small shares of local improvement markets in more affordable metros like Baltimore, Richmond, Atlanta, Oklahoma City, and Houston.">
            <a:extLst>
              <a:ext uri="{FF2B5EF4-FFF2-40B4-BE49-F238E27FC236}">
                <a16:creationId xmlns:a16="http://schemas.microsoft.com/office/drawing/2014/main" id="{08292F2C-B5D0-E9DA-BEC2-E6BC5CF239A9}"/>
              </a:ext>
            </a:extLst>
          </p:cNvPr>
          <p:cNvPicPr>
            <a:picLocks noChangeAspect="1"/>
          </p:cNvPicPr>
          <p:nvPr/>
        </p:nvPicPr>
        <p:blipFill>
          <a:blip r:embed="rId2"/>
          <a:stretch>
            <a:fillRect/>
          </a:stretch>
        </p:blipFill>
        <p:spPr>
          <a:xfrm>
            <a:off x="1191904" y="1765100"/>
            <a:ext cx="6400763" cy="4162734"/>
          </a:xfrm>
          <a:prstGeom prst="rect">
            <a:avLst/>
          </a:prstGeom>
        </p:spPr>
      </p:pic>
      <p:sp>
        <p:nvSpPr>
          <p:cNvPr id="4" name="Figure 7 Notes">
            <a:extLst>
              <a:ext uri="{FF2B5EF4-FFF2-40B4-BE49-F238E27FC236}">
                <a16:creationId xmlns:a16="http://schemas.microsoft.com/office/drawing/2014/main" id="{8551D8F4-B8D4-441C-84C5-711B0A69E4D8}"/>
              </a:ext>
            </a:extLst>
          </p:cNvPr>
          <p:cNvSpPr>
            <a:spLocks noGrp="1"/>
          </p:cNvSpPr>
          <p:nvPr>
            <p:ph type="body" sz="quarter" idx="10"/>
          </p:nvPr>
        </p:nvSpPr>
        <p:spPr>
          <a:xfrm>
            <a:off x="267855" y="5927834"/>
            <a:ext cx="11364056" cy="533511"/>
          </a:xfrm>
        </p:spPr>
        <p:txBody>
          <a:bodyPr/>
          <a:lstStyle/>
          <a:p>
            <a:r>
              <a:rPr lang="en-US" dirty="0"/>
              <a:t>Notes: Data are for 25 metros available in the 2021 AHS, including the 15 largest by population. More/less affordable metro areas are defined as the bottom/top metros ranked by the ratio of median home value to median household income. More affordable metros have value-to-income ratios under 4.7 and less affordable metros have ratios of 4.7 and over.</a:t>
            </a:r>
          </a:p>
          <a:p>
            <a:r>
              <a:rPr lang="en-US" dirty="0"/>
              <a:t>Source: JCHS tabulations of HUD, 2021 American Housing Survey.</a:t>
            </a:r>
            <a:endParaRPr lang="en-US" dirty="0">
              <a:cs typeface="Arial"/>
            </a:endParaRPr>
          </a:p>
        </p:txBody>
      </p:sp>
      <p:pic>
        <p:nvPicPr>
          <p:cNvPr id="10" name="Picture 9">
            <a:extLst>
              <a:ext uri="{FF2B5EF4-FFF2-40B4-BE49-F238E27FC236}">
                <a16:creationId xmlns:a16="http://schemas.microsoft.com/office/drawing/2014/main" id="{28855591-221E-E7BF-AA5B-D8E2522FE6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17756" y="2353685"/>
            <a:ext cx="2582340" cy="2799951"/>
          </a:xfrm>
          <a:prstGeom prst="rect">
            <a:avLst/>
          </a:prstGeom>
        </p:spPr>
      </p:pic>
    </p:spTree>
    <p:extLst>
      <p:ext uri="{BB962C8B-B14F-4D97-AF65-F5344CB8AC3E}">
        <p14:creationId xmlns:p14="http://schemas.microsoft.com/office/powerpoint/2010/main" val="110930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8 Title">
            <a:extLst>
              <a:ext uri="{FF2B5EF4-FFF2-40B4-BE49-F238E27FC236}">
                <a16:creationId xmlns:a16="http://schemas.microsoft.com/office/drawing/2014/main" id="{E2312DAC-3DF7-44EB-A4DA-9FA8EA6CB6F7}"/>
              </a:ext>
            </a:extLst>
          </p:cNvPr>
          <p:cNvSpPr>
            <a:spLocks noGrp="1"/>
          </p:cNvSpPr>
          <p:nvPr>
            <p:ph type="title"/>
          </p:nvPr>
        </p:nvSpPr>
        <p:spPr/>
        <p:txBody>
          <a:bodyPr/>
          <a:lstStyle/>
          <a:p>
            <a:r>
              <a:rPr lang="en-US" dirty="0">
                <a:solidFill>
                  <a:schemeClr val="accent6">
                    <a:lumMod val="50000"/>
                  </a:schemeClr>
                </a:solidFill>
              </a:rPr>
              <a:t>Figure 8: Households of Color Are a Growing Share of Homebuying and Remodeling Markets</a:t>
            </a:r>
          </a:p>
        </p:txBody>
      </p:sp>
      <p:graphicFrame>
        <p:nvGraphicFramePr>
          <p:cNvPr id="5" name="Figure 8" descr="This figure shows the share of recent first-time homebuyers, all homeowners, and homeowners with remodeling activity that are households of color in 2011, 2017, and 2021. Over time, the share of households of color has increased across each of these measures. The share of recent first-time homebuyers that are households of color grew from 32.4 percent in 2011 to 39.4 percent in 2021. Their share of all homeowners increased from 22.1 percent to 27.0 percent over the same period, and the share of households of color among homeowners with remodeling activity increased from 20.4 percent to 26.0 percent.">
            <a:extLst>
              <a:ext uri="{FF2B5EF4-FFF2-40B4-BE49-F238E27FC236}">
                <a16:creationId xmlns:a16="http://schemas.microsoft.com/office/drawing/2014/main" id="{BDB7725A-4CCB-4CC1-86C2-8EB1EBDA7B3E}"/>
              </a:ext>
            </a:extLst>
          </p:cNvPr>
          <p:cNvGraphicFramePr>
            <a:graphicFrameLocks noGrp="1"/>
          </p:cNvGraphicFramePr>
          <p:nvPr>
            <p:ph idx="1"/>
            <p:extLst>
              <p:ext uri="{D42A27DB-BD31-4B8C-83A1-F6EECF244321}">
                <p14:modId xmlns:p14="http://schemas.microsoft.com/office/powerpoint/2010/main" val="734615111"/>
              </p:ext>
            </p:extLst>
          </p:nvPr>
        </p:nvGraphicFramePr>
        <p:xfrm>
          <a:off x="268288" y="1385455"/>
          <a:ext cx="11566525" cy="4391458"/>
        </p:xfrm>
        <a:graphic>
          <a:graphicData uri="http://schemas.openxmlformats.org/drawingml/2006/chart">
            <c:chart xmlns:c="http://schemas.openxmlformats.org/drawingml/2006/chart" xmlns:r="http://schemas.openxmlformats.org/officeDocument/2006/relationships" r:id="rId2"/>
          </a:graphicData>
        </a:graphic>
      </p:graphicFrame>
      <p:sp>
        <p:nvSpPr>
          <p:cNvPr id="10" name="Figure 8 Notes">
            <a:extLst>
              <a:ext uri="{FF2B5EF4-FFF2-40B4-BE49-F238E27FC236}">
                <a16:creationId xmlns:a16="http://schemas.microsoft.com/office/drawing/2014/main" id="{E4DFF185-5014-4BD0-8372-D44B02D4CC5D}"/>
              </a:ext>
            </a:extLst>
          </p:cNvPr>
          <p:cNvSpPr>
            <a:spLocks noGrp="1"/>
          </p:cNvSpPr>
          <p:nvPr>
            <p:ph type="body" sz="quarter" idx="10"/>
          </p:nvPr>
        </p:nvSpPr>
        <p:spPr/>
        <p:txBody>
          <a:bodyPr/>
          <a:lstStyle/>
          <a:p>
            <a:r>
              <a:rPr lang="en-US" dirty="0"/>
              <a:t>Notes: Households of color include those headed by an American Indian or Alaska Native, Asian, Black, Multiracial, or Native Hawaiian or Pacific Islander householder or Hispanic householder of any race. Recent homebuyers purchased within the past three calendar years.</a:t>
            </a:r>
          </a:p>
          <a:p>
            <a:r>
              <a:rPr lang="en-US" dirty="0"/>
              <a:t>Source: JCHS tabulations of HUD, American Housing Surveys.</a:t>
            </a:r>
          </a:p>
        </p:txBody>
      </p:sp>
    </p:spTree>
    <p:extLst>
      <p:ext uri="{BB962C8B-B14F-4D97-AF65-F5344CB8AC3E}">
        <p14:creationId xmlns:p14="http://schemas.microsoft.com/office/powerpoint/2010/main" val="2003091842"/>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SharedWithUsers xmlns="9c20ecd8-7b1b-40af-ad3c-24c512db6f5f">
      <UserInfo>
        <DisplayName>Herbert, Chris</DisplayName>
        <AccountId>22</AccountId>
        <AccountType/>
      </UserInfo>
      <UserInfo>
        <DisplayName>Martin, Carlos Eduardo</DisplayName>
        <AccountId>679</AccountId>
        <AccountType/>
      </UserInfo>
      <UserInfo>
        <DisplayName>Wedeen, Sophia</DisplayName>
        <AccountId>21</AccountId>
        <AccountType/>
      </UserInfo>
      <UserInfo>
        <DisplayName>Will, Abbe H</DisplayName>
        <AccountId>28</AccountId>
        <AccountType/>
      </UserInfo>
      <UserInfo>
        <DisplayName>Molinsky, Jennifer Hrabchak</DisplayName>
        <AccountId>25</AccountId>
        <AccountType/>
      </UserInfo>
      <UserInfo>
        <DisplayName>McCue, Daniel T.</DisplayName>
        <AccountId>20</AccountId>
        <AccountType/>
      </UserInfo>
      <UserInfo>
        <DisplayName>Airgood-Obrycki, Whitney Leigh</DisplayName>
        <AccountId>19</AccountId>
        <AccountType/>
      </UserInfo>
      <UserInfo>
        <DisplayName>Donahue, Kerry</DisplayName>
        <AccountId>29</AccountId>
        <AccountType/>
      </UserInfo>
      <UserInfo>
        <DisplayName>Anderson, Corinna</DisplayName>
        <AccountId>37</AccountId>
        <AccountType/>
      </UserInfo>
    </SharedWithUsers>
  </documentManagement>
</p:properties>
</file>

<file path=customXml/itemProps1.xml><?xml version="1.0" encoding="utf-8"?>
<ds:datastoreItem xmlns:ds="http://schemas.openxmlformats.org/officeDocument/2006/customXml" ds:itemID="{64E988C3-8DE5-4A11-8CC5-419CC6B54FA2}">
  <ds:schemaRefs>
    <ds:schemaRef ds:uri="http://schemas.microsoft.com/sharepoint/v3/contenttype/forms"/>
  </ds:schemaRefs>
</ds:datastoreItem>
</file>

<file path=customXml/itemProps2.xml><?xml version="1.0" encoding="utf-8"?>
<ds:datastoreItem xmlns:ds="http://schemas.openxmlformats.org/officeDocument/2006/customXml" ds:itemID="{65597BB9-A9D8-4722-BA75-B5E8A0689111}">
  <ds:schemaRefs>
    <ds:schemaRef ds:uri="9279c62e-a2e7-41c7-b9ab-0a0f87ad47c5"/>
    <ds:schemaRef ds:uri="9c20ecd8-7b1b-40af-ad3c-24c512db6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B361D3-E5B0-4F4F-8B88-863EC1C2E8E0}">
  <ds:schemaRefs>
    <ds:schemaRef ds:uri="9279c62e-a2e7-41c7-b9ab-0a0f87ad47c5"/>
    <ds:schemaRef ds:uri="9c20ecd8-7b1b-40af-ad3c-24c512db6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3276</TotalTime>
  <Words>1154</Words>
  <Application>Microsoft Office PowerPoint</Application>
  <PresentationFormat>Widescreen</PresentationFormat>
  <Paragraphs>79</Paragraphs>
  <Slides>14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JCHS 2019</vt:lpstr>
      <vt:lpstr>Improving America’s Housing 2023</vt:lpstr>
      <vt:lpstr>Figure 1: After a Pandemic-Induced Surge, the Remodeling Market Is Expected to Expand at a Slower Rate in 2023</vt:lpstr>
      <vt:lpstr>Figure 2: A Large Portion of Higher-Cost Improvements Is Funded by Home Equity</vt:lpstr>
      <vt:lpstr>Figure 3: Labor Supply and Material Costs Remain Top Challenges for Large-Scale Remodelers</vt:lpstr>
      <vt:lpstr>Figure 4: Replacement Projects Are a Larger Share of Homeowner Improvement Budgets Than at the Previous Peak</vt:lpstr>
      <vt:lpstr>Figure 5: Improvement Spending by Middle-Income Owners and for Mid-Range Projects Grew the Most Since 2019</vt:lpstr>
      <vt:lpstr>Figure 6: DIY Improvement Spending Jumped in 2021, But Its Market Share Was Still Below Historic Highs</vt:lpstr>
      <vt:lpstr>Figure 7: Younger Owners Account for a Higher Share of Market Spending in More Affordable Metros</vt:lpstr>
      <vt:lpstr>Figure 8: Households of Color Are a Growing Share of Homebuying and Remodeling Markets</vt:lpstr>
      <vt:lpstr>Figure 9: Outlays for Improvements and Repairs Increase After  Homes Age Past 20 Years</vt:lpstr>
      <vt:lpstr>Figure 10: Lower-Income Owners Spend Less on Improvements and Repairs, But Their Investment Represents a Larger Share of Their Incomes</vt:lpstr>
      <vt:lpstr>Figure 11: A Significant Share of Owner Improvement Spending Goes Toward Energy-Related Projects</vt:lpstr>
      <vt:lpstr>Figure 12: Owners of Older Homes Are More Likely to Remodel for Energy Efficiency</vt:lpstr>
      <vt:lpstr>Figure 13: The Disaster Reconstruction Market Has Grown with More Frequent and Severe Storms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America’s Housing 2023</dc:title>
  <dc:creator>Will, Abbe H</dc:creator>
  <cp:lastModifiedBy>Will, Abbe H</cp:lastModifiedBy>
  <cp:revision>6</cp:revision>
  <dcterms:created xsi:type="dcterms:W3CDTF">2022-12-05T16:05:01Z</dcterms:created>
  <dcterms:modified xsi:type="dcterms:W3CDTF">2023-03-23T13:59:12Z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MediaServiceImageTags">
    <vt:lpwstr/>
  </property>
</Properties>
</file>