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3.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4.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5.xml" ContentType="application/vnd.openxmlformats-officedocument.drawingml.chartshapes+xml"/>
  <Override PartName="/ppt/notesSlides/notesSlide1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xml" ContentType="application/vnd.openxmlformats-officedocument.themeOverride+xml"/>
  <Override PartName="/ppt/drawings/drawing6.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4"/>
  </p:sldMasterIdLst>
  <p:notesMasterIdLst>
    <p:notesMasterId r:id="rId22"/>
  </p:notesMasterIdLst>
  <p:sldIdLst>
    <p:sldId id="1928" r:id="rId5"/>
    <p:sldId id="1777" r:id="rId6"/>
    <p:sldId id="1974" r:id="rId7"/>
    <p:sldId id="4656" r:id="rId8"/>
    <p:sldId id="4657" r:id="rId9"/>
    <p:sldId id="1975" r:id="rId10"/>
    <p:sldId id="1860" r:id="rId11"/>
    <p:sldId id="1968" r:id="rId12"/>
    <p:sldId id="1977" r:id="rId13"/>
    <p:sldId id="4649" r:id="rId14"/>
    <p:sldId id="1872" r:id="rId15"/>
    <p:sldId id="4653" r:id="rId16"/>
    <p:sldId id="1919" r:id="rId17"/>
    <p:sldId id="4651" r:id="rId18"/>
    <p:sldId id="4654" r:id="rId19"/>
    <p:sldId id="4655" r:id="rId20"/>
    <p:sldId id="19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82E643-A55F-5FBB-0A6E-307B7148DAFE}" name="Will, Abbe H" initials="WAH" userId="S::abbe_will@harvard.edu::aca7b395-6fe0-4f38-8af0-a2555624f9eb" providerId="AD"/>
  <p188:author id="{0437B251-3373-69B4-FD65-9FAF2D6993D7}" name="Marcia Fernald" initials="MF" userId="6091802fd17cbb34" providerId="Windows Live"/>
  <p188:author id="{413E528C-CEA7-4C28-4FC8-1B9120E52955}" name="Whitney, Peyton" initials="PW" userId="S::peyton_whitney@harvard.edu::9a2b693f-ff64-487f-bf65-ed358e7ff33d" providerId="AD"/>
  <p188:author id="{E397E3A1-F3D5-5D48-86FB-172BCD8D2AA2}" name="Scheckler, Samara" initials="SS" userId="S::samara_scheckler@harvard.edu::50e16ecb-f9ec-4a22-9a77-b826500fab3d" providerId="AD"/>
  <p188:author id="{148AC0B0-3CD7-8E1A-40E3-2876479F8C1E}" name="Herbert, Chris" initials="HC" userId="S::chris_herbert@harvard.edu::a0ee9ac1-6be5-48b4-a645-baff00039a4f" providerId="AD"/>
  <p188:author id="{BE1E5FE3-36A2-9EB1-64DF-732A9FCD66BD}" name="Jen Molinsky" initials="JM" userId="d8d2d5c9a1275fb1" providerId="Windows Live"/>
  <p188:author id="{BA389CE4-5096-264F-F4F8-44A1CC8DD8F3}" name="Molinsky, Jennifer Hrabchak" initials="MJH" userId="S::jennifer_molinsky@harvard.edu::2fc3b43f-7860-4ca8-8581-2d49e0790f08" providerId="AD"/>
  <p188:author id="{80FDC1EA-82B0-3914-1E7F-830AD9A08F2E}" name="Airgood-Obrycki, Whitney Leigh" initials="AOWL" userId="S::whitney_airgood-obrycki@harvard.edu::89f3f4c7-44cc-4a68-9f30-a54c062d3aa3" providerId="AD"/>
  <p188:author id="{D2C99AF8-9C81-30B5-2603-9583673119A9}" name="McCue, Daniel T." initials="MDT" userId="S::daniel_mccue@harvard.edu::deb020d9-0c57-49a0-aef3-43e4a7f1f00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linsky, Jennifer Hrabchak" initials="MJH" lastIdx="12" clrIdx="0">
    <p:extLst>
      <p:ext uri="{19B8F6BF-5375-455C-9EA6-DF929625EA0E}">
        <p15:presenceInfo xmlns:p15="http://schemas.microsoft.com/office/powerpoint/2012/main" userId="S::jennifer_molinsky@harvard.edu::2fc3b43f-7860-4ca8-8581-2d49e0790f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08DA6"/>
    <a:srgbClr val="F2F2F2"/>
    <a:srgbClr val="35A7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08722-0368-4993-8EB1-A3A10CC1CBD5}" v="95" dt="2024-04-03T16:46:19.2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64" y="8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4.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5.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6.xml"/><Relationship Id="rId4" Type="http://schemas.openxmlformats.org/officeDocument/2006/relationships/oleObject" Target="../embeddings/oleObject4.bin"/></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solidFill>
                  <a:schemeClr val="tx2"/>
                </a:solidFill>
              </a:rPr>
              <a:t>Households</a:t>
            </a:r>
            <a:r>
              <a:rPr lang="en-US" sz="1600" b="1" baseline="0">
                <a:solidFill>
                  <a:schemeClr val="tx2"/>
                </a:solidFill>
              </a:rPr>
              <a:t> (Millions)</a:t>
            </a:r>
            <a:endParaRPr lang="en-US" sz="1600" b="1">
              <a:solidFill>
                <a:schemeClr val="tx2"/>
              </a:solidFill>
            </a:endParaRPr>
          </a:p>
        </c:rich>
      </c:tx>
      <c:layout>
        <c:manualLayout>
          <c:xMode val="edge"/>
          <c:yMode val="edge"/>
          <c:x val="5.160581937963517E-4"/>
          <c:y val="1.81268882175226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3133979306662981E-2"/>
          <c:y val="0.11119347241715631"/>
          <c:w val="0.95478806296618912"/>
          <c:h val="0.61258510359921026"/>
        </c:manualLayout>
      </c:layout>
      <c:barChart>
        <c:barDir val="col"/>
        <c:grouping val="clustered"/>
        <c:varyColors val="0"/>
        <c:ser>
          <c:idx val="0"/>
          <c:order val="0"/>
          <c:tx>
            <c:strRef>
              <c:f>'1. Household Projections'!$C$4</c:f>
              <c:strCache>
                <c:ptCount val="1"/>
                <c:pt idx="0">
                  <c:v>2021</c:v>
                </c:pt>
              </c:strCache>
            </c:strRef>
          </c:tx>
          <c:spPr>
            <a:solidFill>
              <a:schemeClr val="accent1"/>
            </a:solidFill>
            <a:ln>
              <a:noFill/>
            </a:ln>
            <a:effectLst/>
          </c:spPr>
          <c:invertIfNegative val="0"/>
          <c:cat>
            <c:strRef>
              <c:f>'1. Household Projections'!$B$5:$B$8</c:f>
              <c:strCache>
                <c:ptCount val="4"/>
                <c:pt idx="0">
                  <c:v>65-69</c:v>
                </c:pt>
                <c:pt idx="1">
                  <c:v>70-74</c:v>
                </c:pt>
                <c:pt idx="2">
                  <c:v>75-79</c:v>
                </c:pt>
                <c:pt idx="3">
                  <c:v>80 and Over</c:v>
                </c:pt>
              </c:strCache>
            </c:strRef>
          </c:cat>
          <c:val>
            <c:numRef>
              <c:f>'1. Household Projections'!$C$5:$C$8</c:f>
              <c:numCache>
                <c:formatCode>General</c:formatCode>
                <c:ptCount val="4"/>
                <c:pt idx="0">
                  <c:v>11.15</c:v>
                </c:pt>
                <c:pt idx="1">
                  <c:v>9.57</c:v>
                </c:pt>
                <c:pt idx="2">
                  <c:v>6.33</c:v>
                </c:pt>
                <c:pt idx="3">
                  <c:v>7.82</c:v>
                </c:pt>
              </c:numCache>
            </c:numRef>
          </c:val>
          <c:extLst>
            <c:ext xmlns:c16="http://schemas.microsoft.com/office/drawing/2014/chart" uri="{C3380CC4-5D6E-409C-BE32-E72D297353CC}">
              <c16:uniqueId val="{00000000-8D2E-4A43-BCAD-037AFD210CC4}"/>
            </c:ext>
          </c:extLst>
        </c:ser>
        <c:ser>
          <c:idx val="1"/>
          <c:order val="1"/>
          <c:tx>
            <c:strRef>
              <c:f>'1. Household Projections'!$D$4</c:f>
              <c:strCache>
                <c:ptCount val="1"/>
                <c:pt idx="0">
                  <c:v>2030</c:v>
                </c:pt>
              </c:strCache>
            </c:strRef>
          </c:tx>
          <c:spPr>
            <a:solidFill>
              <a:schemeClr val="accent2"/>
            </a:solidFill>
            <a:ln>
              <a:noFill/>
            </a:ln>
            <a:effectLst/>
          </c:spPr>
          <c:invertIfNegative val="0"/>
          <c:cat>
            <c:strRef>
              <c:f>'1. Household Projections'!$B$5:$B$8</c:f>
              <c:strCache>
                <c:ptCount val="4"/>
                <c:pt idx="0">
                  <c:v>65-69</c:v>
                </c:pt>
                <c:pt idx="1">
                  <c:v>70-74</c:v>
                </c:pt>
                <c:pt idx="2">
                  <c:v>75-79</c:v>
                </c:pt>
                <c:pt idx="3">
                  <c:v>80 and Over</c:v>
                </c:pt>
              </c:strCache>
            </c:strRef>
          </c:cat>
          <c:val>
            <c:numRef>
              <c:f>'1. Household Projections'!$D$5:$D$8</c:f>
              <c:numCache>
                <c:formatCode>General</c:formatCode>
                <c:ptCount val="4"/>
                <c:pt idx="0">
                  <c:v>11.83</c:v>
                </c:pt>
                <c:pt idx="1">
                  <c:v>11.2</c:v>
                </c:pt>
                <c:pt idx="2">
                  <c:v>8.98</c:v>
                </c:pt>
                <c:pt idx="3">
                  <c:v>11.88</c:v>
                </c:pt>
              </c:numCache>
            </c:numRef>
          </c:val>
          <c:extLst>
            <c:ext xmlns:c16="http://schemas.microsoft.com/office/drawing/2014/chart" uri="{C3380CC4-5D6E-409C-BE32-E72D297353CC}">
              <c16:uniqueId val="{00000001-8D2E-4A43-BCAD-037AFD210CC4}"/>
            </c:ext>
          </c:extLst>
        </c:ser>
        <c:ser>
          <c:idx val="2"/>
          <c:order val="2"/>
          <c:tx>
            <c:strRef>
              <c:f>'1. Household Projections'!$E$4</c:f>
              <c:strCache>
                <c:ptCount val="1"/>
                <c:pt idx="0">
                  <c:v>2040</c:v>
                </c:pt>
              </c:strCache>
            </c:strRef>
          </c:tx>
          <c:spPr>
            <a:solidFill>
              <a:schemeClr val="accent3"/>
            </a:solidFill>
            <a:ln>
              <a:noFill/>
            </a:ln>
            <a:effectLst/>
          </c:spPr>
          <c:invertIfNegative val="0"/>
          <c:cat>
            <c:strRef>
              <c:f>'1. Household Projections'!$B$5:$B$8</c:f>
              <c:strCache>
                <c:ptCount val="4"/>
                <c:pt idx="0">
                  <c:v>65-69</c:v>
                </c:pt>
                <c:pt idx="1">
                  <c:v>70-74</c:v>
                </c:pt>
                <c:pt idx="2">
                  <c:v>75-79</c:v>
                </c:pt>
                <c:pt idx="3">
                  <c:v>80 and Over</c:v>
                </c:pt>
              </c:strCache>
            </c:strRef>
          </c:cat>
          <c:val>
            <c:numRef>
              <c:f>'1. Household Projections'!$E$5:$E$8</c:f>
              <c:numCache>
                <c:formatCode>General</c:formatCode>
                <c:ptCount val="4"/>
                <c:pt idx="0">
                  <c:v>10.54</c:v>
                </c:pt>
                <c:pt idx="1">
                  <c:v>10.43</c:v>
                </c:pt>
                <c:pt idx="2">
                  <c:v>10.11</c:v>
                </c:pt>
                <c:pt idx="3">
                  <c:v>16.850000000000001</c:v>
                </c:pt>
              </c:numCache>
            </c:numRef>
          </c:val>
          <c:extLst>
            <c:ext xmlns:c16="http://schemas.microsoft.com/office/drawing/2014/chart" uri="{C3380CC4-5D6E-409C-BE32-E72D297353CC}">
              <c16:uniqueId val="{00000002-8D2E-4A43-BCAD-037AFD210CC4}"/>
            </c:ext>
          </c:extLst>
        </c:ser>
        <c:dLbls>
          <c:showLegendKey val="0"/>
          <c:showVal val="0"/>
          <c:showCatName val="0"/>
          <c:showSerName val="0"/>
          <c:showPercent val="0"/>
          <c:showBubbleSize val="0"/>
        </c:dLbls>
        <c:gapWidth val="219"/>
        <c:overlap val="-27"/>
        <c:axId val="873706200"/>
        <c:axId val="873708720"/>
      </c:barChart>
      <c:catAx>
        <c:axId val="873706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873708720"/>
        <c:crosses val="autoZero"/>
        <c:auto val="1"/>
        <c:lblAlgn val="ctr"/>
        <c:lblOffset val="100"/>
        <c:noMultiLvlLbl val="0"/>
      </c:catAx>
      <c:valAx>
        <c:axId val="873708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873706200"/>
        <c:crosses val="autoZero"/>
        <c:crossBetween val="between"/>
      </c:valAx>
      <c:spPr>
        <a:noFill/>
        <a:ln>
          <a:noFill/>
        </a:ln>
        <a:effectLst/>
      </c:spPr>
    </c:plotArea>
    <c:legend>
      <c:legendPos val="b"/>
      <c:layout>
        <c:manualLayout>
          <c:xMode val="edge"/>
          <c:yMode val="edge"/>
          <c:x val="1.4922200055764357E-2"/>
          <c:y val="0.94176463591597892"/>
          <c:w val="0.15324637261407381"/>
          <c:h val="5.823536408402121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133979306662981E-2"/>
          <c:y val="3.5362656707186524E-2"/>
          <c:w val="0.94023952742937056"/>
          <c:h val="0.76394462021552445"/>
        </c:manualLayout>
      </c:layout>
      <c:barChart>
        <c:barDir val="col"/>
        <c:grouping val="stacked"/>
        <c:varyColors val="0"/>
        <c:ser>
          <c:idx val="0"/>
          <c:order val="0"/>
          <c:tx>
            <c:strRef>
              <c:f>'9. Cost Burdens by Year'!$I$4</c:f>
              <c:strCache>
                <c:ptCount val="1"/>
                <c:pt idx="0">
                  <c:v>Moderate Burden</c:v>
                </c:pt>
              </c:strCache>
            </c:strRef>
          </c:tx>
          <c:spPr>
            <a:solidFill>
              <a:schemeClr val="accent1"/>
            </a:solidFill>
            <a:ln>
              <a:noFill/>
            </a:ln>
            <a:effectLst/>
          </c:spPr>
          <c:invertIfNegative val="0"/>
          <c:cat>
            <c:numRef>
              <c:f>'9. Cost Burdens by Year'!$H$5:$H$25</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'9. Cost Burdens by Year'!$I$5:$I$25</c:f>
              <c:numCache>
                <c:formatCode>0.0</c:formatCode>
                <c:ptCount val="21"/>
                <c:pt idx="0">
                  <c:v>3.331</c:v>
                </c:pt>
                <c:pt idx="1">
                  <c:v>3.2610000000000001</c:v>
                </c:pt>
                <c:pt idx="2">
                  <c:v>3.4769999999999999</c:v>
                </c:pt>
                <c:pt idx="3">
                  <c:v>3.6360000000000001</c:v>
                </c:pt>
                <c:pt idx="4">
                  <c:v>3.8039999999999998</c:v>
                </c:pt>
                <c:pt idx="5">
                  <c:v>3.9550000000000001</c:v>
                </c:pt>
                <c:pt idx="6">
                  <c:v>3.948</c:v>
                </c:pt>
                <c:pt idx="7">
                  <c:v>4.0199999999999996</c:v>
                </c:pt>
                <c:pt idx="8">
                  <c:v>4.18</c:v>
                </c:pt>
                <c:pt idx="9">
                  <c:v>4.383</c:v>
                </c:pt>
                <c:pt idx="10">
                  <c:v>4.4889999999999999</c:v>
                </c:pt>
                <c:pt idx="11">
                  <c:v>4.5309999999999997</c:v>
                </c:pt>
                <c:pt idx="12">
                  <c:v>4.5490000000000004</c:v>
                </c:pt>
                <c:pt idx="13">
                  <c:v>4.7649999999999997</c:v>
                </c:pt>
                <c:pt idx="14">
                  <c:v>4.7750000000000004</c:v>
                </c:pt>
                <c:pt idx="15">
                  <c:v>4.8339999999999996</c:v>
                </c:pt>
                <c:pt idx="16">
                  <c:v>4.9569999999999999</c:v>
                </c:pt>
                <c:pt idx="17">
                  <c:v>5.1749999999999998</c:v>
                </c:pt>
                <c:pt idx="18">
                  <c:v>5.0949999999999998</c:v>
                </c:pt>
                <c:pt idx="20">
                  <c:v>5.3079999999999998</c:v>
                </c:pt>
              </c:numCache>
            </c:numRef>
          </c:val>
          <c:extLst>
            <c:ext xmlns:c16="http://schemas.microsoft.com/office/drawing/2014/chart" uri="{C3380CC4-5D6E-409C-BE32-E72D297353CC}">
              <c16:uniqueId val="{00000000-3235-4F44-B2C7-3E10CF505597}"/>
            </c:ext>
          </c:extLst>
        </c:ser>
        <c:ser>
          <c:idx val="1"/>
          <c:order val="1"/>
          <c:tx>
            <c:strRef>
              <c:f>'9. Cost Burdens by Year'!$J$4</c:f>
              <c:strCache>
                <c:ptCount val="1"/>
                <c:pt idx="0">
                  <c:v>Severe Burden</c:v>
                </c:pt>
              </c:strCache>
            </c:strRef>
          </c:tx>
          <c:spPr>
            <a:solidFill>
              <a:schemeClr val="accent2"/>
            </a:solidFill>
            <a:ln>
              <a:noFill/>
            </a:ln>
            <a:effectLst/>
          </c:spPr>
          <c:invertIfNegative val="0"/>
          <c:cat>
            <c:numRef>
              <c:f>'9. Cost Burdens by Year'!$H$5:$H$25</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'9. Cost Burdens by Year'!$J$5:$J$25</c:f>
              <c:numCache>
                <c:formatCode>0.0</c:formatCode>
                <c:ptCount val="21"/>
                <c:pt idx="0">
                  <c:v>3.157</c:v>
                </c:pt>
                <c:pt idx="1">
                  <c:v>2.9020000000000001</c:v>
                </c:pt>
                <c:pt idx="2">
                  <c:v>3.1789999999999998</c:v>
                </c:pt>
                <c:pt idx="3">
                  <c:v>3.2490000000000001</c:v>
                </c:pt>
                <c:pt idx="4">
                  <c:v>3.5390000000000001</c:v>
                </c:pt>
                <c:pt idx="5">
                  <c:v>3.7290000000000001</c:v>
                </c:pt>
                <c:pt idx="6">
                  <c:v>3.6909999999999998</c:v>
                </c:pt>
                <c:pt idx="7">
                  <c:v>3.9649999999999999</c:v>
                </c:pt>
                <c:pt idx="8">
                  <c:v>3.95</c:v>
                </c:pt>
                <c:pt idx="9">
                  <c:v>4.1059999999999999</c:v>
                </c:pt>
                <c:pt idx="10">
                  <c:v>4.2990000000000004</c:v>
                </c:pt>
                <c:pt idx="11">
                  <c:v>4.274</c:v>
                </c:pt>
                <c:pt idx="12">
                  <c:v>4.3979999999999997</c:v>
                </c:pt>
                <c:pt idx="13">
                  <c:v>4.569</c:v>
                </c:pt>
                <c:pt idx="14">
                  <c:v>4.6589999999999998</c:v>
                </c:pt>
                <c:pt idx="15">
                  <c:v>4.851</c:v>
                </c:pt>
                <c:pt idx="16">
                  <c:v>4.96</c:v>
                </c:pt>
                <c:pt idx="17">
                  <c:v>5.2690000000000001</c:v>
                </c:pt>
                <c:pt idx="18">
                  <c:v>5.0750000000000002</c:v>
                </c:pt>
                <c:pt idx="20">
                  <c:v>5.8890000000000002</c:v>
                </c:pt>
              </c:numCache>
            </c:numRef>
          </c:val>
          <c:extLst>
            <c:ext xmlns:c16="http://schemas.microsoft.com/office/drawing/2014/chart" uri="{C3380CC4-5D6E-409C-BE32-E72D297353CC}">
              <c16:uniqueId val="{00000001-3235-4F44-B2C7-3E10CF505597}"/>
            </c:ext>
          </c:extLst>
        </c:ser>
        <c:dLbls>
          <c:showLegendKey val="0"/>
          <c:showVal val="0"/>
          <c:showCatName val="0"/>
          <c:showSerName val="0"/>
          <c:showPercent val="0"/>
          <c:showBubbleSize val="0"/>
        </c:dLbls>
        <c:gapWidth val="150"/>
        <c:overlap val="100"/>
        <c:axId val="1548801280"/>
        <c:axId val="1548799840"/>
        <c:extLst>
          <c:ext xmlns:c15="http://schemas.microsoft.com/office/drawing/2012/chart" uri="{02D57815-91ED-43cb-92C2-25804820EDAC}">
            <c15:filteredBarSeries>
              <c15:ser>
                <c:idx val="2"/>
                <c:order val="2"/>
                <c:tx>
                  <c:strRef>
                    <c:extLst>
                      <c:ext uri="{02D57815-91ED-43cb-92C2-25804820EDAC}">
                        <c15:formulaRef>
                          <c15:sqref>'9. Cost Burdens by Year'!$K$4</c15:sqref>
                        </c15:formulaRef>
                      </c:ext>
                    </c:extLst>
                    <c:strCache>
                      <c:ptCount val="1"/>
                      <c:pt idx="0">
                        <c:v>Total Burden</c:v>
                      </c:pt>
                    </c:strCache>
                  </c:strRef>
                </c:tx>
                <c:spPr>
                  <a:solidFill>
                    <a:schemeClr val="accent3"/>
                  </a:solidFill>
                  <a:ln>
                    <a:noFill/>
                  </a:ln>
                  <a:effectLst/>
                </c:spPr>
                <c:invertIfNegative val="0"/>
                <c:cat>
                  <c:numRef>
                    <c:extLst>
                      <c:ext uri="{02D57815-91ED-43cb-92C2-25804820EDAC}">
                        <c15:formulaRef>
                          <c15:sqref>'9. Cost Burdens by Year'!$H$5:$H$25</c15:sqref>
                        </c15:formulaRef>
                      </c:ext>
                    </c:extLst>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extLst>
                      <c:ext uri="{02D57815-91ED-43cb-92C2-25804820EDAC}">
                        <c15:formulaRef>
                          <c15:sqref>'9. Cost Burdens by Year'!$K$5:$K$25</c15:sqref>
                        </c15:formulaRef>
                      </c:ext>
                    </c:extLst>
                    <c:numCache>
                      <c:formatCode>0.0</c:formatCode>
                      <c:ptCount val="21"/>
                      <c:pt idx="0">
                        <c:v>6.4880000000000004</c:v>
                      </c:pt>
                      <c:pt idx="1">
                        <c:v>6.1630000000000003</c:v>
                      </c:pt>
                      <c:pt idx="2">
                        <c:v>6.6559999999999997</c:v>
                      </c:pt>
                      <c:pt idx="3">
                        <c:v>6.8849999999999998</c:v>
                      </c:pt>
                      <c:pt idx="4">
                        <c:v>7.343</c:v>
                      </c:pt>
                      <c:pt idx="5">
                        <c:v>7.6840000000000002</c:v>
                      </c:pt>
                      <c:pt idx="6">
                        <c:v>7.6390000000000002</c:v>
                      </c:pt>
                      <c:pt idx="7">
                        <c:v>7.9850000000000003</c:v>
                      </c:pt>
                      <c:pt idx="8">
                        <c:v>8.1300000000000008</c:v>
                      </c:pt>
                      <c:pt idx="9">
                        <c:v>8.4890000000000008</c:v>
                      </c:pt>
                      <c:pt idx="10">
                        <c:v>8.7880000000000003</c:v>
                      </c:pt>
                      <c:pt idx="11">
                        <c:v>8.8049999999999997</c:v>
                      </c:pt>
                      <c:pt idx="12">
                        <c:v>8.9469999999999992</c:v>
                      </c:pt>
                      <c:pt idx="13">
                        <c:v>9.3339999999999996</c:v>
                      </c:pt>
                      <c:pt idx="14">
                        <c:v>9.4339999999999993</c:v>
                      </c:pt>
                      <c:pt idx="15">
                        <c:v>9.6850000000000005</c:v>
                      </c:pt>
                      <c:pt idx="16">
                        <c:v>9.9169999999999998</c:v>
                      </c:pt>
                      <c:pt idx="17">
                        <c:v>10.444000000000001</c:v>
                      </c:pt>
                      <c:pt idx="18">
                        <c:v>10.17</c:v>
                      </c:pt>
                      <c:pt idx="20">
                        <c:v>11.196999999999999</c:v>
                      </c:pt>
                    </c:numCache>
                  </c:numRef>
                </c:val>
                <c:extLst>
                  <c:ext xmlns:c16="http://schemas.microsoft.com/office/drawing/2014/chart" uri="{C3380CC4-5D6E-409C-BE32-E72D297353CC}">
                    <c16:uniqueId val="{00000003-3235-4F44-B2C7-3E10CF505597}"/>
                  </c:ext>
                </c:extLst>
              </c15:ser>
            </c15:filteredBarSeries>
          </c:ext>
        </c:extLst>
      </c:barChart>
      <c:lineChart>
        <c:grouping val="standard"/>
        <c:varyColors val="0"/>
        <c:dLbls>
          <c:showLegendKey val="0"/>
          <c:showVal val="0"/>
          <c:showCatName val="0"/>
          <c:showSerName val="0"/>
          <c:showPercent val="0"/>
          <c:showBubbleSize val="0"/>
        </c:dLbls>
        <c:marker val="1"/>
        <c:smooth val="0"/>
        <c:axId val="1548801280"/>
        <c:axId val="1548799840"/>
        <c:extLst>
          <c:ext xmlns:c15="http://schemas.microsoft.com/office/drawing/2012/chart" uri="{02D57815-91ED-43cb-92C2-25804820EDAC}">
            <c15:filteredLineSeries>
              <c15:ser>
                <c:idx val="4"/>
                <c:order val="4"/>
                <c:tx>
                  <c:strRef>
                    <c:extLst>
                      <c:ext uri="{02D57815-91ED-43cb-92C2-25804820EDAC}">
                        <c15:formulaRef>
                          <c15:sqref>'9. Cost Burdens by Year'!$M$4</c15:sqref>
                        </c15:formulaRef>
                      </c:ext>
                    </c:extLst>
                    <c:strCache>
                      <c:ptCount val="1"/>
                    </c:strCache>
                  </c:strRef>
                </c:tx>
                <c:spPr>
                  <a:ln w="28575" cap="rnd">
                    <a:solidFill>
                      <a:schemeClr val="accent5"/>
                    </a:solidFill>
                    <a:round/>
                  </a:ln>
                  <a:effectLst/>
                </c:spPr>
                <c:marker>
                  <c:symbol val="none"/>
                </c:marker>
                <c:cat>
                  <c:numRef>
                    <c:extLst>
                      <c:ext uri="{02D57815-91ED-43cb-92C2-25804820EDAC}">
                        <c15:formulaRef>
                          <c15:sqref>'9. Cost Burdens by Year'!$H$5:$H$25</c15:sqref>
                        </c15:formulaRef>
                      </c:ext>
                    </c:extLst>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extLst>
                      <c:ext uri="{02D57815-91ED-43cb-92C2-25804820EDAC}">
                        <c15:formulaRef>
                          <c15:sqref>'9. Cost Burdens by Year'!$M$5:$M$25</c15:sqref>
                        </c15:formulaRef>
                      </c:ext>
                    </c:extLst>
                    <c:numCache>
                      <c:formatCode>General</c:formatCode>
                      <c:ptCount val="21"/>
                    </c:numCache>
                  </c:numRef>
                </c:val>
                <c:smooth val="0"/>
                <c:extLst>
                  <c:ext xmlns:c16="http://schemas.microsoft.com/office/drawing/2014/chart" uri="{C3380CC4-5D6E-409C-BE32-E72D297353CC}">
                    <c16:uniqueId val="{00000004-3235-4F44-B2C7-3E10CF505597}"/>
                  </c:ext>
                </c:extLst>
              </c15:ser>
            </c15:filteredLineSeries>
          </c:ext>
        </c:extLst>
      </c:lineChart>
      <c:lineChart>
        <c:grouping val="standard"/>
        <c:varyColors val="0"/>
        <c:ser>
          <c:idx val="3"/>
          <c:order val="3"/>
          <c:tx>
            <c:strRef>
              <c:f>'9. Cost Burdens by Year'!$L$4</c:f>
              <c:strCache>
                <c:ptCount val="1"/>
                <c:pt idx="0">
                  <c:v>Share Burdened (Right Scale)</c:v>
                </c:pt>
              </c:strCache>
            </c:strRef>
          </c:tx>
          <c:spPr>
            <a:ln w="38100" cap="rnd">
              <a:solidFill>
                <a:schemeClr val="accent1"/>
              </a:solidFill>
              <a:round/>
            </a:ln>
            <a:effectLst/>
          </c:spPr>
          <c:marker>
            <c:symbol val="none"/>
          </c:marker>
          <c:cat>
            <c:numRef>
              <c:f>'9. Cost Burdens by Year'!$H$5:$H$25</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'9. Cost Burdens by Year'!$L$5:$L$25</c:f>
              <c:numCache>
                <c:formatCode>General</c:formatCode>
                <c:ptCount val="21"/>
                <c:pt idx="0">
                  <c:v>30</c:v>
                </c:pt>
                <c:pt idx="1">
                  <c:v>28</c:v>
                </c:pt>
                <c:pt idx="2">
                  <c:v>30</c:v>
                </c:pt>
                <c:pt idx="3">
                  <c:v>31</c:v>
                </c:pt>
                <c:pt idx="4">
                  <c:v>33</c:v>
                </c:pt>
                <c:pt idx="5">
                  <c:v>34</c:v>
                </c:pt>
                <c:pt idx="6">
                  <c:v>33</c:v>
                </c:pt>
                <c:pt idx="7">
                  <c:v>34</c:v>
                </c:pt>
                <c:pt idx="8">
                  <c:v>34</c:v>
                </c:pt>
                <c:pt idx="9">
                  <c:v>34</c:v>
                </c:pt>
                <c:pt idx="10">
                  <c:v>35</c:v>
                </c:pt>
                <c:pt idx="11">
                  <c:v>33</c:v>
                </c:pt>
                <c:pt idx="12">
                  <c:v>33</c:v>
                </c:pt>
                <c:pt idx="13">
                  <c:v>33</c:v>
                </c:pt>
                <c:pt idx="14">
                  <c:v>33</c:v>
                </c:pt>
                <c:pt idx="15">
                  <c:v>32</c:v>
                </c:pt>
                <c:pt idx="16">
                  <c:v>32</c:v>
                </c:pt>
                <c:pt idx="17">
                  <c:v>33</c:v>
                </c:pt>
                <c:pt idx="18">
                  <c:v>31</c:v>
                </c:pt>
                <c:pt idx="19">
                  <c:v>31</c:v>
                </c:pt>
                <c:pt idx="20">
                  <c:v>33</c:v>
                </c:pt>
              </c:numCache>
            </c:numRef>
          </c:val>
          <c:smooth val="0"/>
          <c:extLst>
            <c:ext xmlns:c16="http://schemas.microsoft.com/office/drawing/2014/chart" uri="{C3380CC4-5D6E-409C-BE32-E72D297353CC}">
              <c16:uniqueId val="{00000002-3235-4F44-B2C7-3E10CF505597}"/>
            </c:ext>
          </c:extLst>
        </c:ser>
        <c:dLbls>
          <c:showLegendKey val="0"/>
          <c:showVal val="0"/>
          <c:showCatName val="0"/>
          <c:showSerName val="0"/>
          <c:showPercent val="0"/>
          <c:showBubbleSize val="0"/>
        </c:dLbls>
        <c:marker val="1"/>
        <c:smooth val="0"/>
        <c:axId val="1340118488"/>
        <c:axId val="1340122448"/>
      </c:lineChart>
      <c:catAx>
        <c:axId val="1548801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548799840"/>
        <c:crosses val="autoZero"/>
        <c:auto val="1"/>
        <c:lblAlgn val="ctr"/>
        <c:lblOffset val="100"/>
        <c:noMultiLvlLbl val="0"/>
      </c:catAx>
      <c:valAx>
        <c:axId val="15487998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548801280"/>
        <c:crosses val="autoZero"/>
        <c:crossBetween val="between"/>
      </c:valAx>
      <c:valAx>
        <c:axId val="134012244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0118488"/>
        <c:crosses val="max"/>
        <c:crossBetween val="between"/>
      </c:valAx>
      <c:catAx>
        <c:axId val="1340118488"/>
        <c:scaling>
          <c:orientation val="minMax"/>
        </c:scaling>
        <c:delete val="1"/>
        <c:axPos val="b"/>
        <c:numFmt formatCode="General" sourceLinked="1"/>
        <c:majorTickMark val="out"/>
        <c:minorTickMark val="none"/>
        <c:tickLblPos val="nextTo"/>
        <c:crossAx val="1340122448"/>
        <c:crosses val="autoZero"/>
        <c:auto val="1"/>
        <c:lblAlgn val="ctr"/>
        <c:lblOffset val="100"/>
        <c:noMultiLvlLbl val="0"/>
      </c:catAx>
      <c:spPr>
        <a:noFill/>
        <a:ln>
          <a:noFill/>
        </a:ln>
        <a:effectLst/>
      </c:spPr>
    </c:plotArea>
    <c:legend>
      <c:legendPos val="b"/>
      <c:layout>
        <c:manualLayout>
          <c:xMode val="edge"/>
          <c:yMode val="edge"/>
          <c:x val="4.7620179786062326E-4"/>
          <c:y val="0.91759545162594858"/>
          <c:w val="0.53349713937418541"/>
          <c:h val="5.823536408402121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solidFill>
                  <a:schemeClr val="accent1"/>
                </a:solidFill>
              </a:rPr>
              <a:t>Share of Cost-Burdened Households Age 65 and Over (Percent)</a:t>
            </a:r>
          </a:p>
        </c:rich>
      </c:tx>
      <c:layout>
        <c:manualLayout>
          <c:xMode val="edge"/>
          <c:yMode val="edge"/>
          <c:x val="2.4559657315562726E-3"/>
          <c:y val="1.598721023181454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2541773187442476E-2"/>
          <c:y val="0.11249200989934398"/>
          <c:w val="0.94475981411414478"/>
          <c:h val="0.6473127666292624"/>
        </c:manualLayout>
      </c:layout>
      <c:barChart>
        <c:barDir val="col"/>
        <c:grouping val="clustered"/>
        <c:varyColors val="0"/>
        <c:ser>
          <c:idx val="0"/>
          <c:order val="0"/>
          <c:tx>
            <c:strRef>
              <c:f>'&lt;$25k Cost burden x income '!$B$40</c:f>
              <c:strCache>
                <c:ptCount val="1"/>
                <c:pt idx="0">
                  <c:v>Own Outright</c:v>
                </c:pt>
              </c:strCache>
            </c:strRef>
          </c:tx>
          <c:spPr>
            <a:solidFill>
              <a:schemeClr val="accent1"/>
            </a:solidFill>
            <a:ln>
              <a:noFill/>
            </a:ln>
            <a:effectLst/>
          </c:spPr>
          <c:invertIfNegative val="0"/>
          <c:cat>
            <c:strRef>
              <c:f>'&lt;$25k Cost burden x income '!$A$41:$A$44</c:f>
              <c:strCache>
                <c:ptCount val="4"/>
                <c:pt idx="0">
                  <c:v>Under $25,000</c:v>
                </c:pt>
                <c:pt idx="1">
                  <c:v>$25,000–$44,999</c:v>
                </c:pt>
                <c:pt idx="2">
                  <c:v>$45,000–$74,999</c:v>
                </c:pt>
                <c:pt idx="3">
                  <c:v>$75,000 and Over</c:v>
                </c:pt>
              </c:strCache>
              <c:extLst/>
            </c:strRef>
          </c:cat>
          <c:val>
            <c:numRef>
              <c:f>'&lt;$25k Cost burden x income '!$B$41:$B$44</c:f>
              <c:numCache>
                <c:formatCode>#,##0.0</c:formatCode>
                <c:ptCount val="4"/>
                <c:pt idx="0">
                  <c:v>56.904961521216677</c:v>
                </c:pt>
                <c:pt idx="1">
                  <c:v>13.416320504127638</c:v>
                </c:pt>
                <c:pt idx="2">
                  <c:v>3.3674181206525482</c:v>
                </c:pt>
                <c:pt idx="3">
                  <c:v>0.67942313190584014</c:v>
                </c:pt>
              </c:numCache>
              <c:extLst/>
            </c:numRef>
          </c:val>
          <c:extLst>
            <c:ext xmlns:c16="http://schemas.microsoft.com/office/drawing/2014/chart" uri="{C3380CC4-5D6E-409C-BE32-E72D297353CC}">
              <c16:uniqueId val="{00000000-D881-4D64-A212-753643AC57A1}"/>
            </c:ext>
          </c:extLst>
        </c:ser>
        <c:ser>
          <c:idx val="1"/>
          <c:order val="1"/>
          <c:tx>
            <c:strRef>
              <c:f>'&lt;$25k Cost burden x income '!$C$40</c:f>
              <c:strCache>
                <c:ptCount val="1"/>
                <c:pt idx="0">
                  <c:v>Own with Mortgage</c:v>
                </c:pt>
              </c:strCache>
            </c:strRef>
          </c:tx>
          <c:spPr>
            <a:solidFill>
              <a:schemeClr val="accent2"/>
            </a:solidFill>
            <a:ln>
              <a:noFill/>
            </a:ln>
            <a:effectLst/>
          </c:spPr>
          <c:invertIfNegative val="0"/>
          <c:cat>
            <c:strRef>
              <c:f>'&lt;$25k Cost burden x income '!$A$41:$A$44</c:f>
              <c:strCache>
                <c:ptCount val="4"/>
                <c:pt idx="0">
                  <c:v>Under $25,000</c:v>
                </c:pt>
                <c:pt idx="1">
                  <c:v>$25,000–$44,999</c:v>
                </c:pt>
                <c:pt idx="2">
                  <c:v>$45,000–$74,999</c:v>
                </c:pt>
                <c:pt idx="3">
                  <c:v>$75,000 and Over</c:v>
                </c:pt>
              </c:strCache>
              <c:extLst/>
            </c:strRef>
          </c:cat>
          <c:val>
            <c:numRef>
              <c:f>'&lt;$25k Cost burden x income '!$C$41:$C$44</c:f>
              <c:numCache>
                <c:formatCode>#,##0.0</c:formatCode>
                <c:ptCount val="4"/>
                <c:pt idx="0">
                  <c:v>96.687423253695584</c:v>
                </c:pt>
                <c:pt idx="1">
                  <c:v>74.326172633349827</c:v>
                </c:pt>
                <c:pt idx="2">
                  <c:v>41.753744979299782</c:v>
                </c:pt>
                <c:pt idx="3">
                  <c:v>13.157445402586607</c:v>
                </c:pt>
              </c:numCache>
              <c:extLst/>
            </c:numRef>
          </c:val>
          <c:extLst>
            <c:ext xmlns:c16="http://schemas.microsoft.com/office/drawing/2014/chart" uri="{C3380CC4-5D6E-409C-BE32-E72D297353CC}">
              <c16:uniqueId val="{00000001-D881-4D64-A212-753643AC57A1}"/>
            </c:ext>
          </c:extLst>
        </c:ser>
        <c:ser>
          <c:idx val="2"/>
          <c:order val="2"/>
          <c:tx>
            <c:strRef>
              <c:f>'&lt;$25k Cost burden x income '!$D$40</c:f>
              <c:strCache>
                <c:ptCount val="1"/>
                <c:pt idx="0">
                  <c:v>Rent</c:v>
                </c:pt>
              </c:strCache>
            </c:strRef>
          </c:tx>
          <c:spPr>
            <a:solidFill>
              <a:schemeClr val="accent3"/>
            </a:solidFill>
            <a:ln>
              <a:noFill/>
            </a:ln>
            <a:effectLst/>
          </c:spPr>
          <c:invertIfNegative val="0"/>
          <c:cat>
            <c:strRef>
              <c:f>'&lt;$25k Cost burden x income '!$A$41:$A$44</c:f>
              <c:strCache>
                <c:ptCount val="4"/>
                <c:pt idx="0">
                  <c:v>Under $25,000</c:v>
                </c:pt>
                <c:pt idx="1">
                  <c:v>$25,000–$44,999</c:v>
                </c:pt>
                <c:pt idx="2">
                  <c:v>$45,000–$74,999</c:v>
                </c:pt>
                <c:pt idx="3">
                  <c:v>$75,000 and Over</c:v>
                </c:pt>
              </c:strCache>
              <c:extLst/>
            </c:strRef>
          </c:cat>
          <c:val>
            <c:numRef>
              <c:f>'&lt;$25k Cost burden x income '!$D$41:$D$44</c:f>
              <c:numCache>
                <c:formatCode>#,##0.0</c:formatCode>
                <c:ptCount val="4"/>
                <c:pt idx="0">
                  <c:v>73.196513665664924</c:v>
                </c:pt>
                <c:pt idx="1">
                  <c:v>59.647724876716296</c:v>
                </c:pt>
                <c:pt idx="2">
                  <c:v>34.259610838073677</c:v>
                </c:pt>
                <c:pt idx="3">
                  <c:v>13.896047473760083</c:v>
                </c:pt>
              </c:numCache>
              <c:extLst/>
            </c:numRef>
          </c:val>
          <c:extLst>
            <c:ext xmlns:c16="http://schemas.microsoft.com/office/drawing/2014/chart" uri="{C3380CC4-5D6E-409C-BE32-E72D297353CC}">
              <c16:uniqueId val="{00000002-D881-4D64-A212-753643AC57A1}"/>
            </c:ext>
          </c:extLst>
        </c:ser>
        <c:dLbls>
          <c:showLegendKey val="0"/>
          <c:showVal val="0"/>
          <c:showCatName val="0"/>
          <c:showSerName val="0"/>
          <c:showPercent val="0"/>
          <c:showBubbleSize val="0"/>
        </c:dLbls>
        <c:gapWidth val="219"/>
        <c:overlap val="-27"/>
        <c:axId val="911723760"/>
        <c:axId val="436005392"/>
      </c:barChart>
      <c:catAx>
        <c:axId val="91172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1"/>
                </a:solidFill>
                <a:latin typeface="+mn-lt"/>
                <a:ea typeface="+mn-ea"/>
                <a:cs typeface="+mn-cs"/>
              </a:defRPr>
            </a:pPr>
            <a:endParaRPr lang="en-US"/>
          </a:p>
        </c:txPr>
        <c:crossAx val="436005392"/>
        <c:crosses val="autoZero"/>
        <c:auto val="1"/>
        <c:lblAlgn val="ctr"/>
        <c:lblOffset val="100"/>
        <c:noMultiLvlLbl val="0"/>
      </c:catAx>
      <c:valAx>
        <c:axId val="43600539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1"/>
                </a:solidFill>
                <a:latin typeface="+mn-lt"/>
                <a:ea typeface="+mn-ea"/>
                <a:cs typeface="+mn-cs"/>
              </a:defRPr>
            </a:pPr>
            <a:endParaRPr lang="en-US"/>
          </a:p>
        </c:txPr>
        <c:crossAx val="911723760"/>
        <c:crosses val="autoZero"/>
        <c:crossBetween val="between"/>
      </c:valAx>
      <c:spPr>
        <a:noFill/>
        <a:ln>
          <a:noFill/>
        </a:ln>
        <a:effectLst/>
      </c:spPr>
    </c:plotArea>
    <c:legend>
      <c:legendPos val="b"/>
      <c:layout>
        <c:manualLayout>
          <c:xMode val="edge"/>
          <c:yMode val="edge"/>
          <c:x val="2.5095408528479395E-2"/>
          <c:y val="0.92728974426694699"/>
          <c:w val="0.32643246866868914"/>
          <c:h val="5.545027926279514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solidFill>
                  <a:schemeClr val="tx2"/>
                </a:solidFill>
              </a:rPr>
              <a:t>Self-Reported Health Among Unhoused</a:t>
            </a:r>
            <a:r>
              <a:rPr lang="en-US" sz="1600" b="1" baseline="0">
                <a:solidFill>
                  <a:schemeClr val="tx2"/>
                </a:solidFill>
              </a:rPr>
              <a:t> Individuals in Massachusetts (Percent)</a:t>
            </a:r>
            <a:endParaRPr lang="en-US" sz="1600" b="1">
              <a:solidFill>
                <a:schemeClr val="tx2"/>
              </a:solidFill>
            </a:endParaRPr>
          </a:p>
        </c:rich>
      </c:tx>
      <c:layout>
        <c:manualLayout>
          <c:xMode val="edge"/>
          <c:yMode val="edge"/>
          <c:x val="6.4781773263793954E-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'11. Homelessness'!$D$5</c:f>
              <c:strCache>
                <c:ptCount val="1"/>
                <c:pt idx="0">
                  <c:v>Age 50 Older</c:v>
                </c:pt>
              </c:strCache>
            </c:strRef>
          </c:tx>
          <c:spPr>
            <a:solidFill>
              <a:schemeClr val="accent1"/>
            </a:solidFill>
            <a:ln>
              <a:noFill/>
            </a:ln>
            <a:effectLst/>
          </c:spPr>
          <c:invertIfNegative val="0"/>
          <c:cat>
            <c:strRef>
              <c:f>'11. Homelessness'!$C$6:$C$10</c:f>
              <c:strCache>
                <c:ptCount val="5"/>
                <c:pt idx="0">
                  <c:v>Poor</c:v>
                </c:pt>
                <c:pt idx="1">
                  <c:v>Fair</c:v>
                </c:pt>
                <c:pt idx="2">
                  <c:v>Good</c:v>
                </c:pt>
                <c:pt idx="3">
                  <c:v>Very good</c:v>
                </c:pt>
                <c:pt idx="4">
                  <c:v>Excellent</c:v>
                </c:pt>
              </c:strCache>
            </c:strRef>
          </c:cat>
          <c:val>
            <c:numRef>
              <c:f>'11. Homelessness'!$D$6:$D$10</c:f>
              <c:numCache>
                <c:formatCode>General</c:formatCode>
                <c:ptCount val="5"/>
                <c:pt idx="0">
                  <c:v>8</c:v>
                </c:pt>
                <c:pt idx="1">
                  <c:v>28</c:v>
                </c:pt>
                <c:pt idx="2">
                  <c:v>50</c:v>
                </c:pt>
                <c:pt idx="3">
                  <c:v>10</c:v>
                </c:pt>
                <c:pt idx="4">
                  <c:v>4</c:v>
                </c:pt>
              </c:numCache>
            </c:numRef>
          </c:val>
          <c:extLst>
            <c:ext xmlns:c16="http://schemas.microsoft.com/office/drawing/2014/chart" uri="{C3380CC4-5D6E-409C-BE32-E72D297353CC}">
              <c16:uniqueId val="{00000000-38E0-4C5E-9725-387EF55B23A3}"/>
            </c:ext>
          </c:extLst>
        </c:ser>
        <c:ser>
          <c:idx val="1"/>
          <c:order val="1"/>
          <c:tx>
            <c:strRef>
              <c:f>'11. Homelessness'!$E$5</c:f>
              <c:strCache>
                <c:ptCount val="1"/>
                <c:pt idx="0">
                  <c:v>Age 50 Under</c:v>
                </c:pt>
              </c:strCache>
            </c:strRef>
          </c:tx>
          <c:spPr>
            <a:solidFill>
              <a:schemeClr val="accent2"/>
            </a:solidFill>
            <a:ln>
              <a:noFill/>
            </a:ln>
            <a:effectLst/>
          </c:spPr>
          <c:invertIfNegative val="0"/>
          <c:cat>
            <c:strRef>
              <c:f>'11. Homelessness'!$C$6:$C$10</c:f>
              <c:strCache>
                <c:ptCount val="5"/>
                <c:pt idx="0">
                  <c:v>Poor</c:v>
                </c:pt>
                <c:pt idx="1">
                  <c:v>Fair</c:v>
                </c:pt>
                <c:pt idx="2">
                  <c:v>Good</c:v>
                </c:pt>
                <c:pt idx="3">
                  <c:v>Very good</c:v>
                </c:pt>
                <c:pt idx="4">
                  <c:v>Excellent</c:v>
                </c:pt>
              </c:strCache>
            </c:strRef>
          </c:cat>
          <c:val>
            <c:numRef>
              <c:f>'11. Homelessness'!$E$6:$E$10</c:f>
              <c:numCache>
                <c:formatCode>General</c:formatCode>
                <c:ptCount val="5"/>
                <c:pt idx="0">
                  <c:v>2</c:v>
                </c:pt>
                <c:pt idx="1">
                  <c:v>13</c:v>
                </c:pt>
                <c:pt idx="2">
                  <c:v>51</c:v>
                </c:pt>
                <c:pt idx="3">
                  <c:v>23</c:v>
                </c:pt>
                <c:pt idx="4">
                  <c:v>11</c:v>
                </c:pt>
              </c:numCache>
            </c:numRef>
          </c:val>
          <c:extLst>
            <c:ext xmlns:c16="http://schemas.microsoft.com/office/drawing/2014/chart" uri="{C3380CC4-5D6E-409C-BE32-E72D297353CC}">
              <c16:uniqueId val="{00000001-38E0-4C5E-9725-387EF55B23A3}"/>
            </c:ext>
          </c:extLst>
        </c:ser>
        <c:dLbls>
          <c:showLegendKey val="0"/>
          <c:showVal val="0"/>
          <c:showCatName val="0"/>
          <c:showSerName val="0"/>
          <c:showPercent val="0"/>
          <c:showBubbleSize val="0"/>
        </c:dLbls>
        <c:gapWidth val="182"/>
        <c:axId val="992954616"/>
        <c:axId val="992957136"/>
      </c:barChart>
      <c:catAx>
        <c:axId val="992954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992957136"/>
        <c:crosses val="autoZero"/>
        <c:auto val="1"/>
        <c:lblAlgn val="ctr"/>
        <c:lblOffset val="100"/>
        <c:noMultiLvlLbl val="0"/>
      </c:catAx>
      <c:valAx>
        <c:axId val="9929571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992954616"/>
        <c:crosses val="autoZero"/>
        <c:crossBetween val="between"/>
      </c:valAx>
      <c:spPr>
        <a:noFill/>
        <a:ln>
          <a:noFill/>
        </a:ln>
        <a:effectLst/>
      </c:spPr>
    </c:plotArea>
    <c:legend>
      <c:legendPos val="b"/>
      <c:layout>
        <c:manualLayout>
          <c:xMode val="edge"/>
          <c:yMode val="edge"/>
          <c:x val="2.5850460704518969E-5"/>
          <c:y val="0.94176463591597892"/>
          <c:w val="0.22256693345667777"/>
          <c:h val="5.823536408402121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797870334623223E-2"/>
          <c:y val="4.0784109303410247E-2"/>
          <c:w val="0.9387930399806067"/>
          <c:h val="0.74866086861093584"/>
        </c:manualLayout>
      </c:layout>
      <c:barChart>
        <c:barDir val="col"/>
        <c:grouping val="stacked"/>
        <c:varyColors val="0"/>
        <c:ser>
          <c:idx val="0"/>
          <c:order val="0"/>
          <c:tx>
            <c:strRef>
              <c:f>'12. Share Assisted'!$B$5</c:f>
              <c:strCache>
                <c:ptCount val="1"/>
                <c:pt idx="0">
                  <c:v>Severe Problems </c:v>
                </c:pt>
              </c:strCache>
            </c:strRef>
          </c:tx>
          <c:spPr>
            <a:solidFill>
              <a:schemeClr val="accent1"/>
            </a:solidFill>
            <a:ln>
              <a:noFill/>
            </a:ln>
            <a:effectLst/>
          </c:spPr>
          <c:invertIfNegative val="0"/>
          <c:cat>
            <c:numRef>
              <c:f>'12. Share Assisted'!$C$4:$L$4</c:f>
              <c:numCache>
                <c:formatCode>General</c:formatCode>
                <c:ptCount val="10"/>
                <c:pt idx="0">
                  <c:v>2003</c:v>
                </c:pt>
                <c:pt idx="1">
                  <c:v>2005</c:v>
                </c:pt>
                <c:pt idx="2">
                  <c:v>2007</c:v>
                </c:pt>
                <c:pt idx="3">
                  <c:v>2009</c:v>
                </c:pt>
                <c:pt idx="4">
                  <c:v>2011</c:v>
                </c:pt>
                <c:pt idx="5">
                  <c:v>2013</c:v>
                </c:pt>
                <c:pt idx="6">
                  <c:v>2015</c:v>
                </c:pt>
                <c:pt idx="7">
                  <c:v>2017</c:v>
                </c:pt>
                <c:pt idx="8">
                  <c:v>2019</c:v>
                </c:pt>
                <c:pt idx="9">
                  <c:v>2021</c:v>
                </c:pt>
              </c:numCache>
            </c:numRef>
          </c:cat>
          <c:val>
            <c:numRef>
              <c:f>'12. Share Assisted'!$C$5:$L$5</c:f>
              <c:numCache>
                <c:formatCode>0.00</c:formatCode>
                <c:ptCount val="10"/>
                <c:pt idx="0">
                  <c:v>1.431</c:v>
                </c:pt>
                <c:pt idx="1">
                  <c:v>1.722</c:v>
                </c:pt>
                <c:pt idx="2">
                  <c:v>1.607</c:v>
                </c:pt>
                <c:pt idx="3">
                  <c:v>1.7470000000000001</c:v>
                </c:pt>
                <c:pt idx="4">
                  <c:v>1.891</c:v>
                </c:pt>
                <c:pt idx="5">
                  <c:v>1.915</c:v>
                </c:pt>
                <c:pt idx="6">
                  <c:v>2.3730000000000002</c:v>
                </c:pt>
                <c:pt idx="7">
                  <c:v>2.6</c:v>
                </c:pt>
                <c:pt idx="8">
                  <c:v>3.0019999999999998</c:v>
                </c:pt>
                <c:pt idx="9">
                  <c:v>3.1309999999999998</c:v>
                </c:pt>
              </c:numCache>
            </c:numRef>
          </c:val>
          <c:extLst>
            <c:ext xmlns:c16="http://schemas.microsoft.com/office/drawing/2014/chart" uri="{C3380CC4-5D6E-409C-BE32-E72D297353CC}">
              <c16:uniqueId val="{00000000-D2C1-4F66-A227-1DADE84D3329}"/>
            </c:ext>
          </c:extLst>
        </c:ser>
        <c:ser>
          <c:idx val="1"/>
          <c:order val="1"/>
          <c:tx>
            <c:strRef>
              <c:f>'12. Share Assisted'!$B$6</c:f>
              <c:strCache>
                <c:ptCount val="1"/>
                <c:pt idx="0">
                  <c:v>Nonsevere Problems</c:v>
                </c:pt>
              </c:strCache>
            </c:strRef>
          </c:tx>
          <c:spPr>
            <a:solidFill>
              <a:schemeClr val="accent2"/>
            </a:solidFill>
            <a:ln>
              <a:noFill/>
            </a:ln>
            <a:effectLst/>
          </c:spPr>
          <c:invertIfNegative val="0"/>
          <c:cat>
            <c:numRef>
              <c:f>'12. Share Assisted'!$C$4:$L$4</c:f>
              <c:numCache>
                <c:formatCode>General</c:formatCode>
                <c:ptCount val="10"/>
                <c:pt idx="0">
                  <c:v>2003</c:v>
                </c:pt>
                <c:pt idx="1">
                  <c:v>2005</c:v>
                </c:pt>
                <c:pt idx="2">
                  <c:v>2007</c:v>
                </c:pt>
                <c:pt idx="3">
                  <c:v>2009</c:v>
                </c:pt>
                <c:pt idx="4">
                  <c:v>2011</c:v>
                </c:pt>
                <c:pt idx="5">
                  <c:v>2013</c:v>
                </c:pt>
                <c:pt idx="6">
                  <c:v>2015</c:v>
                </c:pt>
                <c:pt idx="7">
                  <c:v>2017</c:v>
                </c:pt>
                <c:pt idx="8">
                  <c:v>2019</c:v>
                </c:pt>
                <c:pt idx="9">
                  <c:v>2021</c:v>
                </c:pt>
              </c:numCache>
            </c:numRef>
          </c:cat>
          <c:val>
            <c:numRef>
              <c:f>'12. Share Assisted'!$C$6:$L$6</c:f>
              <c:numCache>
                <c:formatCode>0.00</c:formatCode>
                <c:ptCount val="10"/>
                <c:pt idx="0">
                  <c:v>0.86899999999999999</c:v>
                </c:pt>
                <c:pt idx="1">
                  <c:v>0.93700000000000006</c:v>
                </c:pt>
                <c:pt idx="2">
                  <c:v>0.94699999999999995</c:v>
                </c:pt>
                <c:pt idx="3">
                  <c:v>0.92100000000000004</c:v>
                </c:pt>
                <c:pt idx="4">
                  <c:v>1.028</c:v>
                </c:pt>
                <c:pt idx="5">
                  <c:v>1.004</c:v>
                </c:pt>
                <c:pt idx="6">
                  <c:v>1.242</c:v>
                </c:pt>
                <c:pt idx="7">
                  <c:v>1.2789999999999999</c:v>
                </c:pt>
                <c:pt idx="8">
                  <c:v>1.3939999999999999</c:v>
                </c:pt>
                <c:pt idx="9">
                  <c:v>1.472</c:v>
                </c:pt>
              </c:numCache>
            </c:numRef>
          </c:val>
          <c:extLst>
            <c:ext xmlns:c16="http://schemas.microsoft.com/office/drawing/2014/chart" uri="{C3380CC4-5D6E-409C-BE32-E72D297353CC}">
              <c16:uniqueId val="{00000001-D2C1-4F66-A227-1DADE84D3329}"/>
            </c:ext>
          </c:extLst>
        </c:ser>
        <c:ser>
          <c:idx val="2"/>
          <c:order val="2"/>
          <c:tx>
            <c:strRef>
              <c:f>'12. Share Assisted'!$B$7</c:f>
              <c:strCache>
                <c:ptCount val="1"/>
                <c:pt idx="0">
                  <c:v>No Problems </c:v>
                </c:pt>
              </c:strCache>
            </c:strRef>
          </c:tx>
          <c:spPr>
            <a:solidFill>
              <a:schemeClr val="accent3"/>
            </a:solidFill>
            <a:ln>
              <a:noFill/>
            </a:ln>
            <a:effectLst/>
          </c:spPr>
          <c:invertIfNegative val="0"/>
          <c:cat>
            <c:numRef>
              <c:f>'12. Share Assisted'!$C$4:$L$4</c:f>
              <c:numCache>
                <c:formatCode>General</c:formatCode>
                <c:ptCount val="10"/>
                <c:pt idx="0">
                  <c:v>2003</c:v>
                </c:pt>
                <c:pt idx="1">
                  <c:v>2005</c:v>
                </c:pt>
                <c:pt idx="2">
                  <c:v>2007</c:v>
                </c:pt>
                <c:pt idx="3">
                  <c:v>2009</c:v>
                </c:pt>
                <c:pt idx="4">
                  <c:v>2011</c:v>
                </c:pt>
                <c:pt idx="5">
                  <c:v>2013</c:v>
                </c:pt>
                <c:pt idx="6">
                  <c:v>2015</c:v>
                </c:pt>
                <c:pt idx="7">
                  <c:v>2017</c:v>
                </c:pt>
                <c:pt idx="8">
                  <c:v>2019</c:v>
                </c:pt>
                <c:pt idx="9">
                  <c:v>2021</c:v>
                </c:pt>
              </c:numCache>
            </c:numRef>
          </c:cat>
          <c:val>
            <c:numRef>
              <c:f>'12. Share Assisted'!$C$7:$L$7</c:f>
              <c:numCache>
                <c:formatCode>0.00</c:formatCode>
                <c:ptCount val="10"/>
                <c:pt idx="0">
                  <c:v>0.97399999999999998</c:v>
                </c:pt>
                <c:pt idx="1">
                  <c:v>0.92800000000000005</c:v>
                </c:pt>
                <c:pt idx="2">
                  <c:v>0.93799999999999994</c:v>
                </c:pt>
                <c:pt idx="3">
                  <c:v>0.96699999999999997</c:v>
                </c:pt>
                <c:pt idx="4">
                  <c:v>1.0149999999999999</c:v>
                </c:pt>
                <c:pt idx="5">
                  <c:v>1.036</c:v>
                </c:pt>
                <c:pt idx="6">
                  <c:v>1.038</c:v>
                </c:pt>
                <c:pt idx="7">
                  <c:v>1.081</c:v>
                </c:pt>
                <c:pt idx="8">
                  <c:v>1.1719999999999999</c:v>
                </c:pt>
                <c:pt idx="9">
                  <c:v>1.2549999999999999</c:v>
                </c:pt>
              </c:numCache>
            </c:numRef>
          </c:val>
          <c:extLst>
            <c:ext xmlns:c16="http://schemas.microsoft.com/office/drawing/2014/chart" uri="{C3380CC4-5D6E-409C-BE32-E72D297353CC}">
              <c16:uniqueId val="{00000002-D2C1-4F66-A227-1DADE84D3329}"/>
            </c:ext>
          </c:extLst>
        </c:ser>
        <c:dLbls>
          <c:showLegendKey val="0"/>
          <c:showVal val="0"/>
          <c:showCatName val="0"/>
          <c:showSerName val="0"/>
          <c:showPercent val="0"/>
          <c:showBubbleSize val="0"/>
        </c:dLbls>
        <c:gapWidth val="150"/>
        <c:overlap val="100"/>
        <c:axId val="2089302792"/>
        <c:axId val="2089301712"/>
      </c:barChart>
      <c:lineChart>
        <c:grouping val="standard"/>
        <c:varyColors val="0"/>
        <c:ser>
          <c:idx val="3"/>
          <c:order val="3"/>
          <c:tx>
            <c:strRef>
              <c:f>'12. Share Assisted'!$B$8</c:f>
              <c:strCache>
                <c:ptCount val="1"/>
                <c:pt idx="0">
                  <c:v>Share Assisted (Right scale)</c:v>
                </c:pt>
              </c:strCache>
            </c:strRef>
          </c:tx>
          <c:spPr>
            <a:ln w="38100" cap="rnd">
              <a:solidFill>
                <a:schemeClr val="accent1"/>
              </a:solidFill>
              <a:round/>
            </a:ln>
            <a:effectLst/>
          </c:spPr>
          <c:marker>
            <c:symbol val="none"/>
          </c:marker>
          <c:cat>
            <c:numRef>
              <c:f>'12. Share Assisted'!$C$4:$L$4</c:f>
              <c:numCache>
                <c:formatCode>General</c:formatCode>
                <c:ptCount val="10"/>
                <c:pt idx="0">
                  <c:v>2003</c:v>
                </c:pt>
                <c:pt idx="1">
                  <c:v>2005</c:v>
                </c:pt>
                <c:pt idx="2">
                  <c:v>2007</c:v>
                </c:pt>
                <c:pt idx="3">
                  <c:v>2009</c:v>
                </c:pt>
                <c:pt idx="4">
                  <c:v>2011</c:v>
                </c:pt>
                <c:pt idx="5">
                  <c:v>2013</c:v>
                </c:pt>
                <c:pt idx="6">
                  <c:v>2015</c:v>
                </c:pt>
                <c:pt idx="7">
                  <c:v>2017</c:v>
                </c:pt>
                <c:pt idx="8">
                  <c:v>2019</c:v>
                </c:pt>
                <c:pt idx="9">
                  <c:v>2021</c:v>
                </c:pt>
              </c:numCache>
            </c:numRef>
          </c:cat>
          <c:val>
            <c:numRef>
              <c:f>'12. Share Assisted'!$C$8:$L$8</c:f>
              <c:numCache>
                <c:formatCode>0</c:formatCode>
                <c:ptCount val="10"/>
                <c:pt idx="0">
                  <c:v>34.494347693247782</c:v>
                </c:pt>
                <c:pt idx="1">
                  <c:v>37.858935043211602</c:v>
                </c:pt>
                <c:pt idx="2">
                  <c:v>40.349369988545249</c:v>
                </c:pt>
                <c:pt idx="3">
                  <c:v>36.193619361936193</c:v>
                </c:pt>
                <c:pt idx="4">
                  <c:v>35.663446873411289</c:v>
                </c:pt>
                <c:pt idx="5">
                  <c:v>35.6</c:v>
                </c:pt>
                <c:pt idx="6">
                  <c:v>33.5</c:v>
                </c:pt>
                <c:pt idx="7">
                  <c:v>38.700000000000003</c:v>
                </c:pt>
                <c:pt idx="8">
                  <c:v>35.799999999999997</c:v>
                </c:pt>
                <c:pt idx="9">
                  <c:v>36.5</c:v>
                </c:pt>
              </c:numCache>
            </c:numRef>
          </c:val>
          <c:smooth val="0"/>
          <c:extLst>
            <c:ext xmlns:c16="http://schemas.microsoft.com/office/drawing/2014/chart" uri="{C3380CC4-5D6E-409C-BE32-E72D297353CC}">
              <c16:uniqueId val="{00000003-D2C1-4F66-A227-1DADE84D3329}"/>
            </c:ext>
          </c:extLst>
        </c:ser>
        <c:dLbls>
          <c:showLegendKey val="0"/>
          <c:showVal val="0"/>
          <c:showCatName val="0"/>
          <c:showSerName val="0"/>
          <c:showPercent val="0"/>
          <c:showBubbleSize val="0"/>
        </c:dLbls>
        <c:marker val="1"/>
        <c:smooth val="0"/>
        <c:axId val="2089317912"/>
        <c:axId val="2089317192"/>
      </c:lineChart>
      <c:catAx>
        <c:axId val="2089302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2089301712"/>
        <c:crosses val="autoZero"/>
        <c:auto val="1"/>
        <c:lblAlgn val="ctr"/>
        <c:lblOffset val="100"/>
        <c:noMultiLvlLbl val="0"/>
      </c:catAx>
      <c:valAx>
        <c:axId val="20893017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2089302792"/>
        <c:crosses val="autoZero"/>
        <c:crossBetween val="between"/>
      </c:valAx>
      <c:valAx>
        <c:axId val="208931719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2089317912"/>
        <c:crosses val="max"/>
        <c:crossBetween val="between"/>
      </c:valAx>
      <c:catAx>
        <c:axId val="2089317912"/>
        <c:scaling>
          <c:orientation val="minMax"/>
        </c:scaling>
        <c:delete val="1"/>
        <c:axPos val="b"/>
        <c:numFmt formatCode="General" sourceLinked="1"/>
        <c:majorTickMark val="out"/>
        <c:minorTickMark val="none"/>
        <c:tickLblPos val="nextTo"/>
        <c:crossAx val="2089317192"/>
        <c:crosses val="autoZero"/>
        <c:auto val="1"/>
        <c:lblAlgn val="ctr"/>
        <c:lblOffset val="100"/>
        <c:noMultiLvlLbl val="0"/>
      </c:catAx>
      <c:spPr>
        <a:noFill/>
        <a:ln>
          <a:noFill/>
        </a:ln>
        <a:effectLst/>
      </c:spPr>
    </c:plotArea>
    <c:legend>
      <c:legendPos val="b"/>
      <c:layout>
        <c:manualLayout>
          <c:xMode val="edge"/>
          <c:yMode val="edge"/>
          <c:x val="0.1299629194013234"/>
          <c:y val="0.91042101287154586"/>
          <c:w val="0.72183005773081099"/>
          <c:h val="7.11288026266089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chemeClr val="tx2"/>
                </a:solidFill>
              </a:rPr>
              <a:t>Household</a:t>
            </a:r>
            <a:r>
              <a:rPr lang="en-US" b="1" baseline="0">
                <a:solidFill>
                  <a:schemeClr val="tx2"/>
                </a:solidFill>
              </a:rPr>
              <a:t> Income</a:t>
            </a:r>
            <a:endParaRPr lang="en-US" b="1">
              <a:solidFill>
                <a:schemeClr val="tx2"/>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273239035165856E-2"/>
          <c:y val="8.9866825165286018E-2"/>
          <c:w val="0.90683988313677988"/>
          <c:h val="0.58461348195040053"/>
        </c:manualLayout>
      </c:layout>
      <c:lineChart>
        <c:grouping val="standard"/>
        <c:varyColors val="0"/>
        <c:ser>
          <c:idx val="0"/>
          <c:order val="0"/>
          <c:tx>
            <c:strRef>
              <c:f>'13. Difficulties by Age'!$C$6</c:f>
              <c:strCache>
                <c:ptCount val="1"/>
                <c:pt idx="0">
                  <c:v>Under $15,000</c:v>
                </c:pt>
              </c:strCache>
            </c:strRef>
          </c:tx>
          <c:spPr>
            <a:ln w="28575" cap="rnd">
              <a:solidFill>
                <a:schemeClr val="accent1"/>
              </a:solidFill>
              <a:round/>
            </a:ln>
            <a:effectLst/>
          </c:spPr>
          <c:marker>
            <c:symbol val="none"/>
          </c:marker>
          <c:cat>
            <c:strRef>
              <c:f>'13. Difficulties by Age'!$B$7:$B$15</c:f>
              <c:strCache>
                <c:ptCount val="9"/>
                <c:pt idx="0">
                  <c:v>50-54</c:v>
                </c:pt>
                <c:pt idx="1">
                  <c:v>55-59</c:v>
                </c:pt>
                <c:pt idx="2">
                  <c:v>60-64</c:v>
                </c:pt>
                <c:pt idx="3">
                  <c:v>65-69</c:v>
                </c:pt>
                <c:pt idx="4">
                  <c:v>70-74</c:v>
                </c:pt>
                <c:pt idx="5">
                  <c:v>75-79</c:v>
                </c:pt>
                <c:pt idx="6">
                  <c:v>80-84</c:v>
                </c:pt>
                <c:pt idx="7">
                  <c:v>85-89</c:v>
                </c:pt>
                <c:pt idx="8">
                  <c:v>90 and Over</c:v>
                </c:pt>
              </c:strCache>
            </c:strRef>
          </c:cat>
          <c:val>
            <c:numRef>
              <c:f>'13. Difficulties by Age'!$C$7:$C$15</c:f>
              <c:numCache>
                <c:formatCode>0.0</c:formatCode>
                <c:ptCount val="9"/>
                <c:pt idx="0">
                  <c:v>36.909977148914358</c:v>
                </c:pt>
                <c:pt idx="1">
                  <c:v>40.768701145587492</c:v>
                </c:pt>
                <c:pt idx="2">
                  <c:v>40.71590641431677</c:v>
                </c:pt>
                <c:pt idx="3">
                  <c:v>36.509544919931237</c:v>
                </c:pt>
                <c:pt idx="4">
                  <c:v>39.318007017454647</c:v>
                </c:pt>
                <c:pt idx="5">
                  <c:v>44.366587136806771</c:v>
                </c:pt>
                <c:pt idx="6">
                  <c:v>51.804720135143732</c:v>
                </c:pt>
                <c:pt idx="7">
                  <c:v>63.614373662838929</c:v>
                </c:pt>
                <c:pt idx="8">
                  <c:v>76.47231363801923</c:v>
                </c:pt>
              </c:numCache>
            </c:numRef>
          </c:val>
          <c:smooth val="0"/>
          <c:extLst>
            <c:ext xmlns:c16="http://schemas.microsoft.com/office/drawing/2014/chart" uri="{C3380CC4-5D6E-409C-BE32-E72D297353CC}">
              <c16:uniqueId val="{00000000-7D15-48CF-8BB6-758CACB627DF}"/>
            </c:ext>
          </c:extLst>
        </c:ser>
        <c:ser>
          <c:idx val="1"/>
          <c:order val="1"/>
          <c:tx>
            <c:strRef>
              <c:f>'13. Difficulties by Age'!$D$6</c:f>
              <c:strCache>
                <c:ptCount val="1"/>
                <c:pt idx="0">
                  <c:v>$15,000-24,999</c:v>
                </c:pt>
              </c:strCache>
            </c:strRef>
          </c:tx>
          <c:spPr>
            <a:ln w="28575" cap="rnd">
              <a:solidFill>
                <a:schemeClr val="accent2"/>
              </a:solidFill>
              <a:round/>
            </a:ln>
            <a:effectLst/>
          </c:spPr>
          <c:marker>
            <c:symbol val="none"/>
          </c:marker>
          <c:cat>
            <c:strRef>
              <c:f>'13. Difficulties by Age'!$B$7:$B$15</c:f>
              <c:strCache>
                <c:ptCount val="9"/>
                <c:pt idx="0">
                  <c:v>50-54</c:v>
                </c:pt>
                <c:pt idx="1">
                  <c:v>55-59</c:v>
                </c:pt>
                <c:pt idx="2">
                  <c:v>60-64</c:v>
                </c:pt>
                <c:pt idx="3">
                  <c:v>65-69</c:v>
                </c:pt>
                <c:pt idx="4">
                  <c:v>70-74</c:v>
                </c:pt>
                <c:pt idx="5">
                  <c:v>75-79</c:v>
                </c:pt>
                <c:pt idx="6">
                  <c:v>80-84</c:v>
                </c:pt>
                <c:pt idx="7">
                  <c:v>85-89</c:v>
                </c:pt>
                <c:pt idx="8">
                  <c:v>90 and Over</c:v>
                </c:pt>
              </c:strCache>
            </c:strRef>
          </c:cat>
          <c:val>
            <c:numRef>
              <c:f>'13. Difficulties by Age'!$D$7:$D$15</c:f>
              <c:numCache>
                <c:formatCode>0.0</c:formatCode>
                <c:ptCount val="9"/>
                <c:pt idx="0">
                  <c:v>27.855931303760951</c:v>
                </c:pt>
                <c:pt idx="1">
                  <c:v>33.257349279148421</c:v>
                </c:pt>
                <c:pt idx="2">
                  <c:v>35.330456411884242</c:v>
                </c:pt>
                <c:pt idx="3">
                  <c:v>31.659693903297665</c:v>
                </c:pt>
                <c:pt idx="4">
                  <c:v>34.248809923905355</c:v>
                </c:pt>
                <c:pt idx="5">
                  <c:v>40.222195843786906</c:v>
                </c:pt>
                <c:pt idx="6">
                  <c:v>48.133887354128703</c:v>
                </c:pt>
                <c:pt idx="7">
                  <c:v>61.24096308755518</c:v>
                </c:pt>
                <c:pt idx="8">
                  <c:v>75.753353148603878</c:v>
                </c:pt>
              </c:numCache>
            </c:numRef>
          </c:val>
          <c:smooth val="0"/>
          <c:extLst>
            <c:ext xmlns:c16="http://schemas.microsoft.com/office/drawing/2014/chart" uri="{C3380CC4-5D6E-409C-BE32-E72D297353CC}">
              <c16:uniqueId val="{00000001-7D15-48CF-8BB6-758CACB627DF}"/>
            </c:ext>
          </c:extLst>
        </c:ser>
        <c:ser>
          <c:idx val="2"/>
          <c:order val="2"/>
          <c:tx>
            <c:strRef>
              <c:f>'13. Difficulties by Age'!$E$6</c:f>
              <c:strCache>
                <c:ptCount val="1"/>
                <c:pt idx="0">
                  <c:v>$30,000-44,999</c:v>
                </c:pt>
              </c:strCache>
            </c:strRef>
          </c:tx>
          <c:spPr>
            <a:ln w="28575" cap="rnd">
              <a:solidFill>
                <a:schemeClr val="accent3"/>
              </a:solidFill>
              <a:round/>
            </a:ln>
            <a:effectLst/>
          </c:spPr>
          <c:marker>
            <c:symbol val="none"/>
          </c:marker>
          <c:cat>
            <c:strRef>
              <c:f>'13. Difficulties by Age'!$B$7:$B$15</c:f>
              <c:strCache>
                <c:ptCount val="9"/>
                <c:pt idx="0">
                  <c:v>50-54</c:v>
                </c:pt>
                <c:pt idx="1">
                  <c:v>55-59</c:v>
                </c:pt>
                <c:pt idx="2">
                  <c:v>60-64</c:v>
                </c:pt>
                <c:pt idx="3">
                  <c:v>65-69</c:v>
                </c:pt>
                <c:pt idx="4">
                  <c:v>70-74</c:v>
                </c:pt>
                <c:pt idx="5">
                  <c:v>75-79</c:v>
                </c:pt>
                <c:pt idx="6">
                  <c:v>80-84</c:v>
                </c:pt>
                <c:pt idx="7">
                  <c:v>85-89</c:v>
                </c:pt>
                <c:pt idx="8">
                  <c:v>90 and Over</c:v>
                </c:pt>
              </c:strCache>
            </c:strRef>
          </c:cat>
          <c:val>
            <c:numRef>
              <c:f>'13. Difficulties by Age'!$E$7:$E$15</c:f>
              <c:numCache>
                <c:formatCode>0.0</c:formatCode>
                <c:ptCount val="9"/>
                <c:pt idx="0">
                  <c:v>19.416349039410644</c:v>
                </c:pt>
                <c:pt idx="1">
                  <c:v>23.189187425082462</c:v>
                </c:pt>
                <c:pt idx="2">
                  <c:v>26.075081228769754</c:v>
                </c:pt>
                <c:pt idx="3">
                  <c:v>24.591916963733318</c:v>
                </c:pt>
                <c:pt idx="4">
                  <c:v>28.743640307926459</c:v>
                </c:pt>
                <c:pt idx="5">
                  <c:v>35.797852204023918</c:v>
                </c:pt>
                <c:pt idx="6">
                  <c:v>45.021208560397312</c:v>
                </c:pt>
                <c:pt idx="7">
                  <c:v>59.382106780504685</c:v>
                </c:pt>
                <c:pt idx="8">
                  <c:v>74.022217840005254</c:v>
                </c:pt>
              </c:numCache>
            </c:numRef>
          </c:val>
          <c:smooth val="0"/>
          <c:extLst>
            <c:ext xmlns:c16="http://schemas.microsoft.com/office/drawing/2014/chart" uri="{C3380CC4-5D6E-409C-BE32-E72D297353CC}">
              <c16:uniqueId val="{00000002-7D15-48CF-8BB6-758CACB627DF}"/>
            </c:ext>
          </c:extLst>
        </c:ser>
        <c:ser>
          <c:idx val="3"/>
          <c:order val="3"/>
          <c:tx>
            <c:strRef>
              <c:f>'13. Difficulties by Age'!$F$6</c:f>
              <c:strCache>
                <c:ptCount val="1"/>
                <c:pt idx="0">
                  <c:v>$45,000-74,999</c:v>
                </c:pt>
              </c:strCache>
            </c:strRef>
          </c:tx>
          <c:spPr>
            <a:ln w="28575" cap="rnd">
              <a:solidFill>
                <a:schemeClr val="accent4"/>
              </a:solidFill>
              <a:round/>
            </a:ln>
            <a:effectLst/>
          </c:spPr>
          <c:marker>
            <c:symbol val="none"/>
          </c:marker>
          <c:cat>
            <c:strRef>
              <c:f>'13. Difficulties by Age'!$B$7:$B$15</c:f>
              <c:strCache>
                <c:ptCount val="9"/>
                <c:pt idx="0">
                  <c:v>50-54</c:v>
                </c:pt>
                <c:pt idx="1">
                  <c:v>55-59</c:v>
                </c:pt>
                <c:pt idx="2">
                  <c:v>60-64</c:v>
                </c:pt>
                <c:pt idx="3">
                  <c:v>65-69</c:v>
                </c:pt>
                <c:pt idx="4">
                  <c:v>70-74</c:v>
                </c:pt>
                <c:pt idx="5">
                  <c:v>75-79</c:v>
                </c:pt>
                <c:pt idx="6">
                  <c:v>80-84</c:v>
                </c:pt>
                <c:pt idx="7">
                  <c:v>85-89</c:v>
                </c:pt>
                <c:pt idx="8">
                  <c:v>90 and Over</c:v>
                </c:pt>
              </c:strCache>
            </c:strRef>
          </c:cat>
          <c:val>
            <c:numRef>
              <c:f>'13. Difficulties by Age'!$F$7:$F$15</c:f>
              <c:numCache>
                <c:formatCode>0.0</c:formatCode>
                <c:ptCount val="9"/>
                <c:pt idx="0">
                  <c:v>14.93128095500753</c:v>
                </c:pt>
                <c:pt idx="1">
                  <c:v>17.590707346926209</c:v>
                </c:pt>
                <c:pt idx="2">
                  <c:v>19.628775899589176</c:v>
                </c:pt>
                <c:pt idx="3">
                  <c:v>21.144188104848272</c:v>
                </c:pt>
                <c:pt idx="4">
                  <c:v>25.844091159359035</c:v>
                </c:pt>
                <c:pt idx="5">
                  <c:v>33.523491602589502</c:v>
                </c:pt>
                <c:pt idx="6">
                  <c:v>43.306654088313174</c:v>
                </c:pt>
                <c:pt idx="7">
                  <c:v>59.701993093695137</c:v>
                </c:pt>
                <c:pt idx="8">
                  <c:v>76.442849657844178</c:v>
                </c:pt>
              </c:numCache>
            </c:numRef>
          </c:val>
          <c:smooth val="0"/>
          <c:extLst>
            <c:ext xmlns:c16="http://schemas.microsoft.com/office/drawing/2014/chart" uri="{C3380CC4-5D6E-409C-BE32-E72D297353CC}">
              <c16:uniqueId val="{00000003-7D15-48CF-8BB6-758CACB627DF}"/>
            </c:ext>
          </c:extLst>
        </c:ser>
        <c:ser>
          <c:idx val="4"/>
          <c:order val="4"/>
          <c:tx>
            <c:strRef>
              <c:f>'13. Difficulties by Age'!$G$6</c:f>
              <c:strCache>
                <c:ptCount val="1"/>
                <c:pt idx="0">
                  <c:v>$75,000 and Over</c:v>
                </c:pt>
              </c:strCache>
            </c:strRef>
          </c:tx>
          <c:spPr>
            <a:ln w="28575" cap="rnd">
              <a:solidFill>
                <a:schemeClr val="accent5"/>
              </a:solidFill>
              <a:round/>
            </a:ln>
            <a:effectLst/>
          </c:spPr>
          <c:marker>
            <c:symbol val="none"/>
          </c:marker>
          <c:cat>
            <c:strRef>
              <c:f>'13. Difficulties by Age'!$B$7:$B$15</c:f>
              <c:strCache>
                <c:ptCount val="9"/>
                <c:pt idx="0">
                  <c:v>50-54</c:v>
                </c:pt>
                <c:pt idx="1">
                  <c:v>55-59</c:v>
                </c:pt>
                <c:pt idx="2">
                  <c:v>60-64</c:v>
                </c:pt>
                <c:pt idx="3">
                  <c:v>65-69</c:v>
                </c:pt>
                <c:pt idx="4">
                  <c:v>70-74</c:v>
                </c:pt>
                <c:pt idx="5">
                  <c:v>75-79</c:v>
                </c:pt>
                <c:pt idx="6">
                  <c:v>80-84</c:v>
                </c:pt>
                <c:pt idx="7">
                  <c:v>85-89</c:v>
                </c:pt>
                <c:pt idx="8">
                  <c:v>90 and Over</c:v>
                </c:pt>
              </c:strCache>
            </c:strRef>
          </c:cat>
          <c:val>
            <c:numRef>
              <c:f>'13. Difficulties by Age'!$G$7:$G$15</c:f>
              <c:numCache>
                <c:formatCode>0.0</c:formatCode>
                <c:ptCount val="9"/>
                <c:pt idx="0">
                  <c:v>7.6247411326533632</c:v>
                </c:pt>
                <c:pt idx="1">
                  <c:v>9.467176650531103</c:v>
                </c:pt>
                <c:pt idx="2">
                  <c:v>12.102387550511086</c:v>
                </c:pt>
                <c:pt idx="3">
                  <c:v>15.462849184893914</c:v>
                </c:pt>
                <c:pt idx="4">
                  <c:v>21.132480469227936</c:v>
                </c:pt>
                <c:pt idx="5">
                  <c:v>30.366907900005479</c:v>
                </c:pt>
                <c:pt idx="6">
                  <c:v>42.117850994656656</c:v>
                </c:pt>
                <c:pt idx="7">
                  <c:v>60.37441050999832</c:v>
                </c:pt>
                <c:pt idx="8">
                  <c:v>76.516020741335936</c:v>
                </c:pt>
              </c:numCache>
            </c:numRef>
          </c:val>
          <c:smooth val="0"/>
          <c:extLst>
            <c:ext xmlns:c16="http://schemas.microsoft.com/office/drawing/2014/chart" uri="{C3380CC4-5D6E-409C-BE32-E72D297353CC}">
              <c16:uniqueId val="{00000004-7D15-48CF-8BB6-758CACB627DF}"/>
            </c:ext>
          </c:extLst>
        </c:ser>
        <c:dLbls>
          <c:showLegendKey val="0"/>
          <c:showVal val="0"/>
          <c:showCatName val="0"/>
          <c:showSerName val="0"/>
          <c:showPercent val="0"/>
          <c:showBubbleSize val="0"/>
        </c:dLbls>
        <c:smooth val="0"/>
        <c:axId val="2021663136"/>
        <c:axId val="2021663496"/>
      </c:lineChart>
      <c:catAx>
        <c:axId val="2021663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2021663496"/>
        <c:crosses val="autoZero"/>
        <c:auto val="1"/>
        <c:lblAlgn val="ctr"/>
        <c:lblOffset val="100"/>
        <c:noMultiLvlLbl val="0"/>
      </c:catAx>
      <c:valAx>
        <c:axId val="2021663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2021663136"/>
        <c:crosses val="autoZero"/>
        <c:crossBetween val="between"/>
      </c:valAx>
      <c:spPr>
        <a:noFill/>
        <a:ln>
          <a:noFill/>
        </a:ln>
        <a:effectLst/>
      </c:spPr>
    </c:plotArea>
    <c:legend>
      <c:legendPos val="b"/>
      <c:layout>
        <c:manualLayout>
          <c:xMode val="edge"/>
          <c:yMode val="edge"/>
          <c:x val="8.7592190116506929E-3"/>
          <c:y val="0.89142644604224908"/>
          <c:w val="0.81506056935190796"/>
          <c:h val="0.1085735539577508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r>
              <a:rPr lang="en-US" sz="1600" b="1" dirty="0"/>
              <a:t>Race/Ethnicity</a:t>
            </a:r>
          </a:p>
        </c:rich>
      </c:tx>
      <c:layout>
        <c:manualLayout>
          <c:xMode val="edge"/>
          <c:yMode val="edge"/>
          <c:x val="0.38456229614795751"/>
          <c:y val="4.2630458749471578E-2"/>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580927384076991E-2"/>
          <c:y val="0.12934567910299807"/>
          <c:w val="0.90286351706036749"/>
          <c:h val="0.5247843039350305"/>
        </c:manualLayout>
      </c:layout>
      <c:lineChart>
        <c:grouping val="standard"/>
        <c:varyColors val="0"/>
        <c:ser>
          <c:idx val="0"/>
          <c:order val="0"/>
          <c:tx>
            <c:strRef>
              <c:f>'[Chart Data.xlsx]13. Difficulties by Age'!$B$21</c:f>
              <c:strCache>
                <c:ptCount val="1"/>
                <c:pt idx="0">
                  <c:v> White </c:v>
                </c:pt>
              </c:strCache>
            </c:strRef>
          </c:tx>
          <c:spPr>
            <a:ln w="28575" cap="rnd">
              <a:solidFill>
                <a:schemeClr val="accent1"/>
              </a:solidFill>
              <a:round/>
            </a:ln>
            <a:effectLst/>
          </c:spPr>
          <c:marker>
            <c:symbol val="none"/>
          </c:marker>
          <c:cat>
            <c:strRef>
              <c:f>'[Chart Data.xlsx]13. Difficulties by Age'!$A$22:$A$30</c:f>
              <c:strCache>
                <c:ptCount val="9"/>
                <c:pt idx="0">
                  <c:v>50-54</c:v>
                </c:pt>
                <c:pt idx="1">
                  <c:v>55-59</c:v>
                </c:pt>
                <c:pt idx="2">
                  <c:v>60-64</c:v>
                </c:pt>
                <c:pt idx="3">
                  <c:v>65-69</c:v>
                </c:pt>
                <c:pt idx="4">
                  <c:v>70-74</c:v>
                </c:pt>
                <c:pt idx="5">
                  <c:v>75-79</c:v>
                </c:pt>
                <c:pt idx="6">
                  <c:v>80-84</c:v>
                </c:pt>
                <c:pt idx="7">
                  <c:v>85-89</c:v>
                </c:pt>
                <c:pt idx="8">
                  <c:v>90 and Over</c:v>
                </c:pt>
              </c:strCache>
            </c:strRef>
          </c:cat>
          <c:val>
            <c:numRef>
              <c:f>'[Chart Data.xlsx]13. Difficulties by Age'!$B$22:$B$30</c:f>
              <c:numCache>
                <c:formatCode>0.0</c:formatCode>
                <c:ptCount val="9"/>
                <c:pt idx="0">
                  <c:v>12.255375398916598</c:v>
                </c:pt>
                <c:pt idx="1">
                  <c:v>15.364529039371416</c:v>
                </c:pt>
                <c:pt idx="2">
                  <c:v>18.225495442518902</c:v>
                </c:pt>
                <c:pt idx="3">
                  <c:v>20.087467045446981</c:v>
                </c:pt>
                <c:pt idx="4">
                  <c:v>25.339411537669484</c:v>
                </c:pt>
                <c:pt idx="5">
                  <c:v>33.402134778501164</c:v>
                </c:pt>
                <c:pt idx="6">
                  <c:v>43.85124232542055</c:v>
                </c:pt>
                <c:pt idx="7">
                  <c:v>59.655193731357123</c:v>
                </c:pt>
                <c:pt idx="8">
                  <c:v>75.440451553156393</c:v>
                </c:pt>
              </c:numCache>
            </c:numRef>
          </c:val>
          <c:smooth val="0"/>
          <c:extLst>
            <c:ext xmlns:c16="http://schemas.microsoft.com/office/drawing/2014/chart" uri="{C3380CC4-5D6E-409C-BE32-E72D297353CC}">
              <c16:uniqueId val="{00000000-359F-4D80-B982-4706AE50EF07}"/>
            </c:ext>
          </c:extLst>
        </c:ser>
        <c:ser>
          <c:idx val="1"/>
          <c:order val="1"/>
          <c:tx>
            <c:strRef>
              <c:f>'[Chart Data.xlsx]13. Difficulties by Age'!$C$21</c:f>
              <c:strCache>
                <c:ptCount val="1"/>
                <c:pt idx="0">
                  <c:v> Black </c:v>
                </c:pt>
              </c:strCache>
            </c:strRef>
          </c:tx>
          <c:spPr>
            <a:ln w="28575" cap="rnd">
              <a:solidFill>
                <a:schemeClr val="accent2"/>
              </a:solidFill>
              <a:round/>
            </a:ln>
            <a:effectLst/>
          </c:spPr>
          <c:marker>
            <c:symbol val="none"/>
          </c:marker>
          <c:cat>
            <c:strRef>
              <c:f>'[Chart Data.xlsx]13. Difficulties by Age'!$A$22:$A$30</c:f>
              <c:strCache>
                <c:ptCount val="9"/>
                <c:pt idx="0">
                  <c:v>50-54</c:v>
                </c:pt>
                <c:pt idx="1">
                  <c:v>55-59</c:v>
                </c:pt>
                <c:pt idx="2">
                  <c:v>60-64</c:v>
                </c:pt>
                <c:pt idx="3">
                  <c:v>65-69</c:v>
                </c:pt>
                <c:pt idx="4">
                  <c:v>70-74</c:v>
                </c:pt>
                <c:pt idx="5">
                  <c:v>75-79</c:v>
                </c:pt>
                <c:pt idx="6">
                  <c:v>80-84</c:v>
                </c:pt>
                <c:pt idx="7">
                  <c:v>85-89</c:v>
                </c:pt>
                <c:pt idx="8">
                  <c:v>90 and Over</c:v>
                </c:pt>
              </c:strCache>
            </c:strRef>
          </c:cat>
          <c:val>
            <c:numRef>
              <c:f>'[Chart Data.xlsx]13. Difficulties by Age'!$C$22:$C$30</c:f>
              <c:numCache>
                <c:formatCode>0.0</c:formatCode>
                <c:ptCount val="9"/>
                <c:pt idx="0">
                  <c:v>17.796581765882571</c:v>
                </c:pt>
                <c:pt idx="1">
                  <c:v>21.260309429042419</c:v>
                </c:pt>
                <c:pt idx="2">
                  <c:v>27.366999852993391</c:v>
                </c:pt>
                <c:pt idx="3">
                  <c:v>28.235303670901835</c:v>
                </c:pt>
                <c:pt idx="4">
                  <c:v>32.061007195930898</c:v>
                </c:pt>
                <c:pt idx="5">
                  <c:v>39.905272162214146</c:v>
                </c:pt>
                <c:pt idx="6">
                  <c:v>46.474988657585698</c:v>
                </c:pt>
                <c:pt idx="7">
                  <c:v>62.447929900749195</c:v>
                </c:pt>
                <c:pt idx="8">
                  <c:v>75.524538550278791</c:v>
                </c:pt>
              </c:numCache>
            </c:numRef>
          </c:val>
          <c:smooth val="0"/>
          <c:extLst>
            <c:ext xmlns:c16="http://schemas.microsoft.com/office/drawing/2014/chart" uri="{C3380CC4-5D6E-409C-BE32-E72D297353CC}">
              <c16:uniqueId val="{00000001-359F-4D80-B982-4706AE50EF07}"/>
            </c:ext>
          </c:extLst>
        </c:ser>
        <c:ser>
          <c:idx val="2"/>
          <c:order val="2"/>
          <c:tx>
            <c:strRef>
              <c:f>'[Chart Data.xlsx]13. Difficulties by Age'!$D$21</c:f>
              <c:strCache>
                <c:ptCount val="1"/>
                <c:pt idx="0">
                  <c:v> Hispanic </c:v>
                </c:pt>
              </c:strCache>
            </c:strRef>
          </c:tx>
          <c:spPr>
            <a:ln w="28575" cap="rnd">
              <a:solidFill>
                <a:schemeClr val="accent3"/>
              </a:solidFill>
              <a:round/>
            </a:ln>
            <a:effectLst/>
          </c:spPr>
          <c:marker>
            <c:symbol val="none"/>
          </c:marker>
          <c:cat>
            <c:strRef>
              <c:f>'[Chart Data.xlsx]13. Difficulties by Age'!$A$22:$A$30</c:f>
              <c:strCache>
                <c:ptCount val="9"/>
                <c:pt idx="0">
                  <c:v>50-54</c:v>
                </c:pt>
                <c:pt idx="1">
                  <c:v>55-59</c:v>
                </c:pt>
                <c:pt idx="2">
                  <c:v>60-64</c:v>
                </c:pt>
                <c:pt idx="3">
                  <c:v>65-69</c:v>
                </c:pt>
                <c:pt idx="4">
                  <c:v>70-74</c:v>
                </c:pt>
                <c:pt idx="5">
                  <c:v>75-79</c:v>
                </c:pt>
                <c:pt idx="6">
                  <c:v>80-84</c:v>
                </c:pt>
                <c:pt idx="7">
                  <c:v>85-89</c:v>
                </c:pt>
                <c:pt idx="8">
                  <c:v>90 and Over</c:v>
                </c:pt>
              </c:strCache>
            </c:strRef>
          </c:cat>
          <c:val>
            <c:numRef>
              <c:f>'[Chart Data.xlsx]13. Difficulties by Age'!$D$22:$D$30</c:f>
              <c:numCache>
                <c:formatCode>0.0</c:formatCode>
                <c:ptCount val="9"/>
                <c:pt idx="0">
                  <c:v>11.947849147572629</c:v>
                </c:pt>
                <c:pt idx="1">
                  <c:v>15.682385953874547</c:v>
                </c:pt>
                <c:pt idx="2">
                  <c:v>20.406542327416044</c:v>
                </c:pt>
                <c:pt idx="3">
                  <c:v>24.390986948345763</c:v>
                </c:pt>
                <c:pt idx="4">
                  <c:v>30.091641631241121</c:v>
                </c:pt>
                <c:pt idx="5">
                  <c:v>40.61059242002657</c:v>
                </c:pt>
                <c:pt idx="6">
                  <c:v>52.046295496146627</c:v>
                </c:pt>
                <c:pt idx="7">
                  <c:v>65.620085086638937</c:v>
                </c:pt>
                <c:pt idx="8">
                  <c:v>79.045028359763862</c:v>
                </c:pt>
              </c:numCache>
            </c:numRef>
          </c:val>
          <c:smooth val="0"/>
          <c:extLst>
            <c:ext xmlns:c16="http://schemas.microsoft.com/office/drawing/2014/chart" uri="{C3380CC4-5D6E-409C-BE32-E72D297353CC}">
              <c16:uniqueId val="{00000002-359F-4D80-B982-4706AE50EF07}"/>
            </c:ext>
          </c:extLst>
        </c:ser>
        <c:ser>
          <c:idx val="3"/>
          <c:order val="3"/>
          <c:tx>
            <c:strRef>
              <c:f>'[Chart Data.xlsx]13. Difficulties by Age'!$E$21</c:f>
              <c:strCache>
                <c:ptCount val="1"/>
                <c:pt idx="0">
                  <c:v> Asian </c:v>
                </c:pt>
              </c:strCache>
            </c:strRef>
          </c:tx>
          <c:spPr>
            <a:ln w="28575" cap="rnd">
              <a:solidFill>
                <a:schemeClr val="accent4"/>
              </a:solidFill>
              <a:round/>
            </a:ln>
            <a:effectLst/>
          </c:spPr>
          <c:marker>
            <c:symbol val="none"/>
          </c:marker>
          <c:cat>
            <c:strRef>
              <c:f>'[Chart Data.xlsx]13. Difficulties by Age'!$A$22:$A$30</c:f>
              <c:strCache>
                <c:ptCount val="9"/>
                <c:pt idx="0">
                  <c:v>50-54</c:v>
                </c:pt>
                <c:pt idx="1">
                  <c:v>55-59</c:v>
                </c:pt>
                <c:pt idx="2">
                  <c:v>60-64</c:v>
                </c:pt>
                <c:pt idx="3">
                  <c:v>65-69</c:v>
                </c:pt>
                <c:pt idx="4">
                  <c:v>70-74</c:v>
                </c:pt>
                <c:pt idx="5">
                  <c:v>75-79</c:v>
                </c:pt>
                <c:pt idx="6">
                  <c:v>80-84</c:v>
                </c:pt>
                <c:pt idx="7">
                  <c:v>85-89</c:v>
                </c:pt>
                <c:pt idx="8">
                  <c:v>90 and Over</c:v>
                </c:pt>
              </c:strCache>
            </c:strRef>
          </c:cat>
          <c:val>
            <c:numRef>
              <c:f>'[Chart Data.xlsx]13. Difficulties by Age'!$E$22:$E$30</c:f>
              <c:numCache>
                <c:formatCode>0.0</c:formatCode>
                <c:ptCount val="9"/>
                <c:pt idx="0">
                  <c:v>5.8393764708286628</c:v>
                </c:pt>
                <c:pt idx="1">
                  <c:v>7.6974455941313442</c:v>
                </c:pt>
                <c:pt idx="2">
                  <c:v>10.831685258543599</c:v>
                </c:pt>
                <c:pt idx="3">
                  <c:v>15.335039953799081</c:v>
                </c:pt>
                <c:pt idx="4">
                  <c:v>21.151367306408474</c:v>
                </c:pt>
                <c:pt idx="5">
                  <c:v>32.032928634368879</c:v>
                </c:pt>
                <c:pt idx="6">
                  <c:v>45.261882201073895</c:v>
                </c:pt>
                <c:pt idx="7">
                  <c:v>64.343384097344455</c:v>
                </c:pt>
                <c:pt idx="8">
                  <c:v>80.238148778737937</c:v>
                </c:pt>
              </c:numCache>
            </c:numRef>
          </c:val>
          <c:smooth val="0"/>
          <c:extLst>
            <c:ext xmlns:c16="http://schemas.microsoft.com/office/drawing/2014/chart" uri="{C3380CC4-5D6E-409C-BE32-E72D297353CC}">
              <c16:uniqueId val="{00000003-359F-4D80-B982-4706AE50EF07}"/>
            </c:ext>
          </c:extLst>
        </c:ser>
        <c:ser>
          <c:idx val="5"/>
          <c:order val="4"/>
          <c:tx>
            <c:strRef>
              <c:f>'[Chart Data.xlsx]13. Difficulties by Age'!$F$21</c:f>
              <c:strCache>
                <c:ptCount val="1"/>
                <c:pt idx="0">
                  <c:v> Multiracial </c:v>
                </c:pt>
              </c:strCache>
            </c:strRef>
          </c:tx>
          <c:spPr>
            <a:ln w="28575" cap="rnd">
              <a:solidFill>
                <a:schemeClr val="accent6"/>
              </a:solidFill>
              <a:round/>
            </a:ln>
            <a:effectLst/>
          </c:spPr>
          <c:marker>
            <c:symbol val="none"/>
          </c:marker>
          <c:cat>
            <c:strRef>
              <c:f>'[Chart Data.xlsx]13. Difficulties by Age'!$A$22:$A$30</c:f>
              <c:strCache>
                <c:ptCount val="9"/>
                <c:pt idx="0">
                  <c:v>50-54</c:v>
                </c:pt>
                <c:pt idx="1">
                  <c:v>55-59</c:v>
                </c:pt>
                <c:pt idx="2">
                  <c:v>60-64</c:v>
                </c:pt>
                <c:pt idx="3">
                  <c:v>65-69</c:v>
                </c:pt>
                <c:pt idx="4">
                  <c:v>70-74</c:v>
                </c:pt>
                <c:pt idx="5">
                  <c:v>75-79</c:v>
                </c:pt>
                <c:pt idx="6">
                  <c:v>80-84</c:v>
                </c:pt>
                <c:pt idx="7">
                  <c:v>85-89</c:v>
                </c:pt>
                <c:pt idx="8">
                  <c:v>90 and Over</c:v>
                </c:pt>
              </c:strCache>
            </c:strRef>
          </c:cat>
          <c:val>
            <c:numRef>
              <c:f>'[Chart Data.xlsx]13. Difficulties by Age'!$F$22:$F$30</c:f>
              <c:numCache>
                <c:formatCode>0.0</c:formatCode>
                <c:ptCount val="9"/>
                <c:pt idx="0">
                  <c:v>17.481807727583814</c:v>
                </c:pt>
                <c:pt idx="1">
                  <c:v>23.328772040019739</c:v>
                </c:pt>
                <c:pt idx="2">
                  <c:v>28.397678154058703</c:v>
                </c:pt>
                <c:pt idx="3">
                  <c:v>31.205774601263251</c:v>
                </c:pt>
                <c:pt idx="4">
                  <c:v>35.115029701653988</c:v>
                </c:pt>
                <c:pt idx="5">
                  <c:v>42.555404349558373</c:v>
                </c:pt>
                <c:pt idx="6">
                  <c:v>53.919438846284713</c:v>
                </c:pt>
                <c:pt idx="7">
                  <c:v>64.107437869717373</c:v>
                </c:pt>
                <c:pt idx="8">
                  <c:v>75.136084284460054</c:v>
                </c:pt>
              </c:numCache>
            </c:numRef>
          </c:val>
          <c:smooth val="0"/>
          <c:extLst>
            <c:ext xmlns:c16="http://schemas.microsoft.com/office/drawing/2014/chart" uri="{C3380CC4-5D6E-409C-BE32-E72D297353CC}">
              <c16:uniqueId val="{00000004-359F-4D80-B982-4706AE50EF07}"/>
            </c:ext>
          </c:extLst>
        </c:ser>
        <c:ser>
          <c:idx val="4"/>
          <c:order val="5"/>
          <c:tx>
            <c:strRef>
              <c:f>'[Chart Data.xlsx]13. Difficulties by Age'!$G$21</c:f>
              <c:strCache>
                <c:ptCount val="1"/>
                <c:pt idx="0">
                  <c:v>American Indian or Alaska Native/ Native Hawaiian or Pacific Islander</c:v>
                </c:pt>
              </c:strCache>
            </c:strRef>
          </c:tx>
          <c:spPr>
            <a:ln w="28575" cap="rnd">
              <a:solidFill>
                <a:schemeClr val="accent5"/>
              </a:solidFill>
              <a:round/>
            </a:ln>
            <a:effectLst/>
          </c:spPr>
          <c:marker>
            <c:symbol val="none"/>
          </c:marker>
          <c:cat>
            <c:strRef>
              <c:f>'[Chart Data.xlsx]13. Difficulties by Age'!$A$22:$A$30</c:f>
              <c:strCache>
                <c:ptCount val="9"/>
                <c:pt idx="0">
                  <c:v>50-54</c:v>
                </c:pt>
                <c:pt idx="1">
                  <c:v>55-59</c:v>
                </c:pt>
                <c:pt idx="2">
                  <c:v>60-64</c:v>
                </c:pt>
                <c:pt idx="3">
                  <c:v>65-69</c:v>
                </c:pt>
                <c:pt idx="4">
                  <c:v>70-74</c:v>
                </c:pt>
                <c:pt idx="5">
                  <c:v>75-79</c:v>
                </c:pt>
                <c:pt idx="6">
                  <c:v>80-84</c:v>
                </c:pt>
                <c:pt idx="7">
                  <c:v>85-89</c:v>
                </c:pt>
                <c:pt idx="8">
                  <c:v>90 and Over</c:v>
                </c:pt>
              </c:strCache>
            </c:strRef>
          </c:cat>
          <c:val>
            <c:numRef>
              <c:f>'[Chart Data.xlsx]13. Difficulties by Age'!$G$22:$G$30</c:f>
              <c:numCache>
                <c:formatCode>0.0</c:formatCode>
                <c:ptCount val="9"/>
                <c:pt idx="0">
                  <c:v>20.339564615130453</c:v>
                </c:pt>
                <c:pt idx="1">
                  <c:v>24.425366450400858</c:v>
                </c:pt>
                <c:pt idx="2">
                  <c:v>28.619008346852031</c:v>
                </c:pt>
                <c:pt idx="3">
                  <c:v>28.71902450230635</c:v>
                </c:pt>
                <c:pt idx="4">
                  <c:v>38.545007791950795</c:v>
                </c:pt>
                <c:pt idx="5">
                  <c:v>46.048064439204047</c:v>
                </c:pt>
                <c:pt idx="6">
                  <c:v>55.202739321081928</c:v>
                </c:pt>
                <c:pt idx="7">
                  <c:v>64.424572317262829</c:v>
                </c:pt>
                <c:pt idx="8">
                  <c:v>71.002663459060059</c:v>
                </c:pt>
              </c:numCache>
            </c:numRef>
          </c:val>
          <c:smooth val="0"/>
          <c:extLst>
            <c:ext xmlns:c16="http://schemas.microsoft.com/office/drawing/2014/chart" uri="{C3380CC4-5D6E-409C-BE32-E72D297353CC}">
              <c16:uniqueId val="{00000005-359F-4D80-B982-4706AE50EF07}"/>
            </c:ext>
          </c:extLst>
        </c:ser>
        <c:dLbls>
          <c:showLegendKey val="0"/>
          <c:showVal val="0"/>
          <c:showCatName val="0"/>
          <c:showSerName val="0"/>
          <c:showPercent val="0"/>
          <c:showBubbleSize val="0"/>
        </c:dLbls>
        <c:smooth val="0"/>
        <c:axId val="967582424"/>
        <c:axId val="967583504"/>
      </c:lineChart>
      <c:catAx>
        <c:axId val="967582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967583504"/>
        <c:crosses val="autoZero"/>
        <c:auto val="1"/>
        <c:lblAlgn val="ctr"/>
        <c:lblOffset val="100"/>
        <c:noMultiLvlLbl val="0"/>
      </c:catAx>
      <c:valAx>
        <c:axId val="9675835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67582424"/>
        <c:crosses val="autoZero"/>
        <c:crossBetween val="between"/>
      </c:valAx>
      <c:spPr>
        <a:noFill/>
        <a:ln>
          <a:noFill/>
        </a:ln>
        <a:effectLst/>
      </c:spPr>
    </c:plotArea>
    <c:legend>
      <c:legendPos val="b"/>
      <c:layout>
        <c:manualLayout>
          <c:xMode val="edge"/>
          <c:yMode val="edge"/>
          <c:x val="2.0767286928555034E-2"/>
          <c:y val="0.74113010576843386"/>
          <c:w val="0.97143322281131128"/>
          <c:h val="0.25832085923871484"/>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'[Final Charts Chapter 3.xlsx]Chart #3'!$W$5</c:f>
              <c:strCache>
                <c:ptCount val="1"/>
                <c:pt idx="0">
                  <c:v>Min Income</c:v>
                </c:pt>
              </c:strCache>
            </c:strRef>
          </c:tx>
          <c:spPr>
            <a:solidFill>
              <a:srgbClr val="F8F8F8">
                <a:alpha val="0"/>
              </a:srgbClr>
            </a:solidFill>
            <a:ln>
              <a:noFill/>
            </a:ln>
            <a:effectLst/>
          </c:spPr>
          <c:invertIfNegative val="0"/>
          <c:cat>
            <c:strRef>
              <c:f>'[Final Charts Chapter 3.xlsx]Chart #3'!$V$6:$V$17</c:f>
              <c:strCache>
                <c:ptCount val="12"/>
                <c:pt idx="0">
                  <c:v>Lakeland, FL</c:v>
                </c:pt>
                <c:pt idx="1">
                  <c:v>Scranton, PA</c:v>
                </c:pt>
                <c:pt idx="2">
                  <c:v>Ogden, UT</c:v>
                </c:pt>
                <c:pt idx="3">
                  <c:v>Tampa, FL</c:v>
                </c:pt>
                <c:pt idx="4">
                  <c:v>Little Rock, AR</c:v>
                </c:pt>
                <c:pt idx="5">
                  <c:v>Las Vegas, NV</c:v>
                </c:pt>
                <c:pt idx="6">
                  <c:v>Baltimore, MD</c:v>
                </c:pt>
                <c:pt idx="7">
                  <c:v>Boston, MA</c:v>
                </c:pt>
                <c:pt idx="8">
                  <c:v>San Francisco, CA</c:v>
                </c:pt>
                <c:pt idx="9">
                  <c:v>Washington, DC</c:v>
                </c:pt>
                <c:pt idx="10">
                  <c:v>San Jose, CA</c:v>
                </c:pt>
                <c:pt idx="11">
                  <c:v>Bridgeport, CT</c:v>
                </c:pt>
              </c:strCache>
            </c:strRef>
          </c:cat>
          <c:val>
            <c:numRef>
              <c:f>'[Final Charts Chapter 3.xlsx]Chart #3'!$W$6:$W$17</c:f>
              <c:numCache>
                <c:formatCode>0</c:formatCode>
                <c:ptCount val="12"/>
                <c:pt idx="0">
                  <c:v>21.65</c:v>
                </c:pt>
                <c:pt idx="1">
                  <c:v>24.8</c:v>
                </c:pt>
                <c:pt idx="2">
                  <c:v>27.5</c:v>
                </c:pt>
                <c:pt idx="3">
                  <c:v>25.86</c:v>
                </c:pt>
                <c:pt idx="4">
                  <c:v>23</c:v>
                </c:pt>
                <c:pt idx="5">
                  <c:v>27.8</c:v>
                </c:pt>
                <c:pt idx="6">
                  <c:v>36.9</c:v>
                </c:pt>
                <c:pt idx="7">
                  <c:v>38.799999999999997</c:v>
                </c:pt>
                <c:pt idx="8">
                  <c:v>48</c:v>
                </c:pt>
                <c:pt idx="9">
                  <c:v>22.4</c:v>
                </c:pt>
                <c:pt idx="10">
                  <c:v>58.1</c:v>
                </c:pt>
                <c:pt idx="11">
                  <c:v>44</c:v>
                </c:pt>
              </c:numCache>
            </c:numRef>
          </c:val>
          <c:extLst>
            <c:ext xmlns:c16="http://schemas.microsoft.com/office/drawing/2014/chart" uri="{C3380CC4-5D6E-409C-BE32-E72D297353CC}">
              <c16:uniqueId val="{00000000-5F75-465B-B3A8-514A99BACE27}"/>
            </c:ext>
          </c:extLst>
        </c:ser>
        <c:ser>
          <c:idx val="1"/>
          <c:order val="1"/>
          <c:tx>
            <c:strRef>
              <c:f>'[Final Charts Chapter 3.xlsx]Chart #3'!$X$5</c:f>
              <c:strCache>
                <c:ptCount val="1"/>
                <c:pt idx="0">
                  <c:v>GAPS Income Band</c:v>
                </c:pt>
              </c:strCache>
            </c:strRef>
          </c:tx>
          <c:spPr>
            <a:solidFill>
              <a:schemeClr val="accent3"/>
            </a:solidFill>
            <a:ln>
              <a:noFill/>
            </a:ln>
            <a:effectLst/>
          </c:spPr>
          <c:invertIfNegative val="0"/>
          <c:cat>
            <c:strRef>
              <c:f>'[Final Charts Chapter 3.xlsx]Chart #3'!$V$6:$V$17</c:f>
              <c:strCache>
                <c:ptCount val="12"/>
                <c:pt idx="0">
                  <c:v>Lakeland, FL</c:v>
                </c:pt>
                <c:pt idx="1">
                  <c:v>Scranton, PA</c:v>
                </c:pt>
                <c:pt idx="2">
                  <c:v>Ogden, UT</c:v>
                </c:pt>
                <c:pt idx="3">
                  <c:v>Tampa, FL</c:v>
                </c:pt>
                <c:pt idx="4">
                  <c:v>Little Rock, AR</c:v>
                </c:pt>
                <c:pt idx="5">
                  <c:v>Las Vegas, NV</c:v>
                </c:pt>
                <c:pt idx="6">
                  <c:v>Baltimore, MD</c:v>
                </c:pt>
                <c:pt idx="7">
                  <c:v>Boston, MA</c:v>
                </c:pt>
                <c:pt idx="8">
                  <c:v>San Francisco, CA</c:v>
                </c:pt>
                <c:pt idx="9">
                  <c:v>Washington, DC</c:v>
                </c:pt>
                <c:pt idx="10">
                  <c:v>San Jose, CA</c:v>
                </c:pt>
                <c:pt idx="11">
                  <c:v>Bridgeport, CT</c:v>
                </c:pt>
              </c:strCache>
            </c:strRef>
          </c:cat>
          <c:val>
            <c:numRef>
              <c:f>'[Final Charts Chapter 3.xlsx]Chart #3'!$X$6:$X$17</c:f>
              <c:numCache>
                <c:formatCode>0</c:formatCode>
                <c:ptCount val="12"/>
                <c:pt idx="0">
                  <c:v>27.550000000000004</c:v>
                </c:pt>
                <c:pt idx="1">
                  <c:v>27.599999999999998</c:v>
                </c:pt>
                <c:pt idx="2">
                  <c:v>26.5</c:v>
                </c:pt>
                <c:pt idx="3">
                  <c:v>29.14</c:v>
                </c:pt>
                <c:pt idx="4">
                  <c:v>36.6</c:v>
                </c:pt>
                <c:pt idx="5">
                  <c:v>30.400000000000002</c:v>
                </c:pt>
                <c:pt idx="6">
                  <c:v>55.1</c:v>
                </c:pt>
                <c:pt idx="7">
                  <c:v>54.3</c:v>
                </c:pt>
                <c:pt idx="8">
                  <c:v>49.099999999999994</c:v>
                </c:pt>
                <c:pt idx="9">
                  <c:v>78</c:v>
                </c:pt>
                <c:pt idx="10">
                  <c:v>44.300000000000004</c:v>
                </c:pt>
                <c:pt idx="11">
                  <c:v>63</c:v>
                </c:pt>
              </c:numCache>
            </c:numRef>
          </c:val>
          <c:extLst>
            <c:ext xmlns:c16="http://schemas.microsoft.com/office/drawing/2014/chart" uri="{C3380CC4-5D6E-409C-BE32-E72D297353CC}">
              <c16:uniqueId val="{00000001-5F75-465B-B3A8-514A99BACE27}"/>
            </c:ext>
          </c:extLst>
        </c:ser>
        <c:dLbls>
          <c:showLegendKey val="0"/>
          <c:showVal val="0"/>
          <c:showCatName val="0"/>
          <c:showSerName val="0"/>
          <c:showPercent val="0"/>
          <c:showBubbleSize val="0"/>
        </c:dLbls>
        <c:gapWidth val="219"/>
        <c:overlap val="100"/>
        <c:axId val="427950872"/>
        <c:axId val="584038968"/>
      </c:barChart>
      <c:scatterChart>
        <c:scatterStyle val="lineMarker"/>
        <c:varyColors val="0"/>
        <c:ser>
          <c:idx val="2"/>
          <c:order val="2"/>
          <c:tx>
            <c:strRef>
              <c:f>'[Final Charts Chapter 3.xlsx]Chart #3'!$Y$5</c:f>
              <c:strCache>
                <c:ptCount val="1"/>
                <c:pt idx="0">
                  <c:v>Median Income, GAPS Household</c:v>
                </c:pt>
              </c:strCache>
            </c:strRef>
          </c:tx>
          <c:spPr>
            <a:ln w="25400" cap="rnd">
              <a:noFill/>
              <a:round/>
            </a:ln>
            <a:effectLst/>
          </c:spPr>
          <c:marker>
            <c:symbol val="circle"/>
            <c:size val="5"/>
            <c:spPr>
              <a:solidFill>
                <a:schemeClr val="accent4">
                  <a:lumMod val="60000"/>
                  <a:lumOff val="40000"/>
                </a:schemeClr>
              </a:solidFill>
              <a:ln w="9525">
                <a:noFill/>
              </a:ln>
              <a:effectLst/>
            </c:spPr>
          </c:marker>
          <c:xVal>
            <c:strRef>
              <c:f>'[Final Charts Chapter 3.xlsx]Chart #3'!$V$6:$V$17</c:f>
              <c:strCache>
                <c:ptCount val="12"/>
                <c:pt idx="0">
                  <c:v>Lakeland, FL</c:v>
                </c:pt>
                <c:pt idx="1">
                  <c:v>Scranton, PA</c:v>
                </c:pt>
                <c:pt idx="2">
                  <c:v>Ogden, UT</c:v>
                </c:pt>
                <c:pt idx="3">
                  <c:v>Tampa, FL</c:v>
                </c:pt>
                <c:pt idx="4">
                  <c:v>Little Rock, AR</c:v>
                </c:pt>
                <c:pt idx="5">
                  <c:v>Las Vegas, NV</c:v>
                </c:pt>
                <c:pt idx="6">
                  <c:v>Baltimore, MD</c:v>
                </c:pt>
                <c:pt idx="7">
                  <c:v>Boston, MA</c:v>
                </c:pt>
                <c:pt idx="8">
                  <c:v>San Francisco, CA</c:v>
                </c:pt>
                <c:pt idx="9">
                  <c:v>Washington, DC</c:v>
                </c:pt>
                <c:pt idx="10">
                  <c:v>San Jose, CA</c:v>
                </c:pt>
                <c:pt idx="11">
                  <c:v>Bridgeport, CT</c:v>
                </c:pt>
              </c:strCache>
            </c:strRef>
          </c:xVal>
          <c:yVal>
            <c:numRef>
              <c:f>'[Final Charts Chapter 3.xlsx]Chart #3'!$Y$6:$Y$17</c:f>
              <c:numCache>
                <c:formatCode>0</c:formatCode>
                <c:ptCount val="12"/>
                <c:pt idx="0">
                  <c:v>28.4</c:v>
                </c:pt>
                <c:pt idx="1">
                  <c:v>33.1</c:v>
                </c:pt>
                <c:pt idx="2">
                  <c:v>45.8</c:v>
                </c:pt>
                <c:pt idx="3">
                  <c:v>36.200000000000003</c:v>
                </c:pt>
                <c:pt idx="4">
                  <c:v>41.4</c:v>
                </c:pt>
                <c:pt idx="5">
                  <c:v>38.1</c:v>
                </c:pt>
                <c:pt idx="6">
                  <c:v>55.81</c:v>
                </c:pt>
                <c:pt idx="7">
                  <c:v>60</c:v>
                </c:pt>
                <c:pt idx="8">
                  <c:v>70</c:v>
                </c:pt>
                <c:pt idx="9">
                  <c:v>66</c:v>
                </c:pt>
                <c:pt idx="10">
                  <c:v>74</c:v>
                </c:pt>
                <c:pt idx="11">
                  <c:v>68.8</c:v>
                </c:pt>
              </c:numCache>
            </c:numRef>
          </c:yVal>
          <c:smooth val="0"/>
          <c:extLst>
            <c:ext xmlns:c16="http://schemas.microsoft.com/office/drawing/2014/chart" uri="{C3380CC4-5D6E-409C-BE32-E72D297353CC}">
              <c16:uniqueId val="{00000002-5F75-465B-B3A8-514A99BACE27}"/>
            </c:ext>
          </c:extLst>
        </c:ser>
        <c:ser>
          <c:idx val="3"/>
          <c:order val="3"/>
          <c:tx>
            <c:strRef>
              <c:f>'[Final Charts Chapter 3.xlsx]Chart #3'!$Z$5</c:f>
              <c:strCache>
                <c:ptCount val="1"/>
                <c:pt idx="0">
                  <c:v>Area Median Income</c:v>
                </c:pt>
              </c:strCache>
            </c:strRef>
          </c:tx>
          <c:spPr>
            <a:ln w="25400" cap="rnd">
              <a:noFill/>
              <a:round/>
            </a:ln>
            <a:effectLst/>
          </c:spPr>
          <c:marker>
            <c:symbol val="circle"/>
            <c:size val="5"/>
            <c:spPr>
              <a:solidFill>
                <a:schemeClr val="accent1"/>
              </a:solidFill>
              <a:ln w="9525">
                <a:solidFill>
                  <a:schemeClr val="accent1"/>
                </a:solidFill>
              </a:ln>
              <a:effectLst/>
            </c:spPr>
          </c:marker>
          <c:xVal>
            <c:strRef>
              <c:f>'[Final Charts Chapter 3.xlsx]Chart #3'!$V$6:$V$17</c:f>
              <c:strCache>
                <c:ptCount val="12"/>
                <c:pt idx="0">
                  <c:v>Lakeland, FL</c:v>
                </c:pt>
                <c:pt idx="1">
                  <c:v>Scranton, PA</c:v>
                </c:pt>
                <c:pt idx="2">
                  <c:v>Ogden, UT</c:v>
                </c:pt>
                <c:pt idx="3">
                  <c:v>Tampa, FL</c:v>
                </c:pt>
                <c:pt idx="4">
                  <c:v>Little Rock, AR</c:v>
                </c:pt>
                <c:pt idx="5">
                  <c:v>Las Vegas, NV</c:v>
                </c:pt>
                <c:pt idx="6">
                  <c:v>Baltimore, MD</c:v>
                </c:pt>
                <c:pt idx="7">
                  <c:v>Boston, MA</c:v>
                </c:pt>
                <c:pt idx="8">
                  <c:v>San Francisco, CA</c:v>
                </c:pt>
                <c:pt idx="9">
                  <c:v>Washington, DC</c:v>
                </c:pt>
                <c:pt idx="10">
                  <c:v>San Jose, CA</c:v>
                </c:pt>
                <c:pt idx="11">
                  <c:v>Bridgeport, CT</c:v>
                </c:pt>
              </c:strCache>
            </c:strRef>
          </c:xVal>
          <c:yVal>
            <c:numRef>
              <c:f>'[Final Charts Chapter 3.xlsx]Chart #3'!$Z$6:$Z$17</c:f>
              <c:numCache>
                <c:formatCode>0</c:formatCode>
                <c:ptCount val="12"/>
                <c:pt idx="0">
                  <c:v>43.47</c:v>
                </c:pt>
                <c:pt idx="1">
                  <c:v>49.42</c:v>
                </c:pt>
                <c:pt idx="2">
                  <c:v>63.63</c:v>
                </c:pt>
                <c:pt idx="3">
                  <c:v>50.89</c:v>
                </c:pt>
                <c:pt idx="4">
                  <c:v>50.05</c:v>
                </c:pt>
                <c:pt idx="5">
                  <c:v>50.68</c:v>
                </c:pt>
                <c:pt idx="6">
                  <c:v>73.569999999999993</c:v>
                </c:pt>
                <c:pt idx="7">
                  <c:v>80.419920000000005</c:v>
                </c:pt>
                <c:pt idx="8">
                  <c:v>87.92</c:v>
                </c:pt>
                <c:pt idx="9">
                  <c:v>90.3</c:v>
                </c:pt>
                <c:pt idx="10">
                  <c:v>105.91</c:v>
                </c:pt>
                <c:pt idx="11">
                  <c:v>87.178490000000011</c:v>
                </c:pt>
              </c:numCache>
            </c:numRef>
          </c:yVal>
          <c:smooth val="0"/>
          <c:extLst>
            <c:ext xmlns:c16="http://schemas.microsoft.com/office/drawing/2014/chart" uri="{C3380CC4-5D6E-409C-BE32-E72D297353CC}">
              <c16:uniqueId val="{00000003-5F75-465B-B3A8-514A99BACE27}"/>
            </c:ext>
          </c:extLst>
        </c:ser>
        <c:dLbls>
          <c:showLegendKey val="0"/>
          <c:showVal val="0"/>
          <c:showCatName val="0"/>
          <c:showSerName val="0"/>
          <c:showPercent val="0"/>
          <c:showBubbleSize val="0"/>
        </c:dLbls>
        <c:axId val="427950872"/>
        <c:axId val="584038968"/>
      </c:scatterChart>
      <c:catAx>
        <c:axId val="427950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584038968"/>
        <c:crosses val="autoZero"/>
        <c:auto val="1"/>
        <c:lblAlgn val="ctr"/>
        <c:lblOffset val="100"/>
        <c:noMultiLvlLbl val="0"/>
      </c:catAx>
      <c:valAx>
        <c:axId val="584038968"/>
        <c:scaling>
          <c:orientation val="minMax"/>
          <c:max val="12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427950872"/>
        <c:crosses val="autoZero"/>
        <c:crossBetween val="between"/>
      </c:valAx>
      <c:spPr>
        <a:noFill/>
        <a:ln>
          <a:noFill/>
        </a:ln>
        <a:effectLst/>
      </c:spPr>
    </c:plotArea>
    <c:legend>
      <c:legendPos val="b"/>
      <c:layout>
        <c:manualLayout>
          <c:xMode val="edge"/>
          <c:yMode val="edge"/>
          <c:x val="8.3716956846362794E-2"/>
          <c:y val="0.85608142503354867"/>
          <c:w val="0.83256608630727447"/>
          <c:h val="0.1287640260123656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solidFill>
                  <a:schemeClr val="tx2"/>
                </a:solidFill>
              </a:rPr>
              <a:t>Living Situation of Adults Age 65 and Over</a:t>
            </a:r>
          </a:p>
        </c:rich>
      </c:tx>
      <c:layout>
        <c:manualLayout>
          <c:xMode val="edge"/>
          <c:yMode val="edge"/>
          <c:x val="4.6336045993376374E-2"/>
          <c:y val="6.948640483383686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56480600449008234"/>
          <c:y val="0.11510574018126889"/>
          <c:w val="0.36887528622839766"/>
          <c:h val="0.8848942598187311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E3F-43D5-B129-09EA313686C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E3F-43D5-B129-09EA313686C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E3F-43D5-B129-09EA313686C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E3F-43D5-B129-09EA313686C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E3F-43D5-B129-09EA313686C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E3F-43D5-B129-09EA313686C7}"/>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2F2F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9E3F-43D5-B129-09EA313686C7}"/>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2F2F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9E3F-43D5-B129-09EA313686C7}"/>
                </c:ext>
              </c:extLst>
            </c:dLbl>
            <c:dLbl>
              <c:idx val="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2F2F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9E3F-43D5-B129-09EA313686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'2.Population Living Situation'!$B$4:$B$9</c:f>
              <c:strCache>
                <c:ptCount val="6"/>
                <c:pt idx="0">
                  <c:v>Alone</c:v>
                </c:pt>
                <c:pt idx="1">
                  <c:v>With Spouse Only</c:v>
                </c:pt>
                <c:pt idx="2">
                  <c:v>With Family in Own Home</c:v>
                </c:pt>
                <c:pt idx="3">
                  <c:v>With Nonfamily Only</c:v>
                </c:pt>
                <c:pt idx="4">
                  <c:v>In Home of Relative</c:v>
                </c:pt>
                <c:pt idx="5">
                  <c:v>In Group Quarters</c:v>
                </c:pt>
              </c:strCache>
            </c:strRef>
          </c:cat>
          <c:val>
            <c:numRef>
              <c:f>'2.Population Living Situation'!$C$4:$C$9</c:f>
              <c:numCache>
                <c:formatCode>#,##0</c:formatCode>
                <c:ptCount val="6"/>
                <c:pt idx="0">
                  <c:v>14362000</c:v>
                </c:pt>
                <c:pt idx="1">
                  <c:v>25218000</c:v>
                </c:pt>
                <c:pt idx="2">
                  <c:v>9233000</c:v>
                </c:pt>
                <c:pt idx="3">
                  <c:v>913000</c:v>
                </c:pt>
                <c:pt idx="4">
                  <c:v>4773000</c:v>
                </c:pt>
                <c:pt idx="5">
                  <c:v>1411000</c:v>
                </c:pt>
              </c:numCache>
            </c:numRef>
          </c:val>
          <c:extLst>
            <c:ext xmlns:c16="http://schemas.microsoft.com/office/drawing/2014/chart" uri="{C3380CC4-5D6E-409C-BE32-E72D297353CC}">
              <c16:uniqueId val="{0000000C-9E3F-43D5-B129-09EA313686C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2356165745545875"/>
          <c:y val="0.12704070223850419"/>
          <c:w val="0.26426839521809703"/>
          <c:h val="0.770240264528867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tx2"/>
                </a:solidFill>
              </a:rPr>
              <a:t>Aged</a:t>
            </a:r>
            <a:r>
              <a:rPr lang="en-US" b="1" baseline="0" dirty="0">
                <a:solidFill>
                  <a:schemeClr val="tx2"/>
                </a:solidFill>
              </a:rPr>
              <a:t> 65-79</a:t>
            </a:r>
            <a:endParaRPr lang="en-US" b="1" dirty="0">
              <a:solidFill>
                <a:schemeClr val="tx2"/>
              </a:solidFill>
            </a:endParaRPr>
          </a:p>
        </c:rich>
      </c:tx>
      <c:layout>
        <c:manualLayout>
          <c:xMode val="edge"/>
          <c:yMode val="edge"/>
          <c:x val="0.41050899325964491"/>
          <c:y val="2.243589743589743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'[Chart Data.xlsx]3. Multigenerational Households'!$B$4</c:f>
              <c:strCache>
                <c:ptCount val="1"/>
                <c:pt idx="0">
                  <c:v>In Own Home</c:v>
                </c:pt>
              </c:strCache>
            </c:strRef>
          </c:tx>
          <c:spPr>
            <a:solidFill>
              <a:schemeClr val="accent1"/>
            </a:solidFill>
            <a:ln>
              <a:noFill/>
            </a:ln>
            <a:effectLst/>
          </c:spPr>
          <c:invertIfNegative val="0"/>
          <c:cat>
            <c:strRef>
              <c:f>'[Chart Data.xlsx]3. Multigenerational Households'!$A$5:$A$10</c:f>
              <c:strCache>
                <c:ptCount val="6"/>
                <c:pt idx="0">
                  <c:v>White</c:v>
                </c:pt>
                <c:pt idx="1">
                  <c:v>Black</c:v>
                </c:pt>
                <c:pt idx="2">
                  <c:v>Hispanic</c:v>
                </c:pt>
                <c:pt idx="3">
                  <c:v>Asian</c:v>
                </c:pt>
                <c:pt idx="4">
                  <c:v>Other Race/ Multiracial</c:v>
                </c:pt>
                <c:pt idx="5">
                  <c:v>Total</c:v>
                </c:pt>
              </c:strCache>
            </c:strRef>
          </c:cat>
          <c:val>
            <c:numRef>
              <c:f>'[Chart Data.xlsx]3. Multigenerational Households'!$B$5:$B$10</c:f>
              <c:numCache>
                <c:formatCode>General</c:formatCode>
                <c:ptCount val="6"/>
                <c:pt idx="0">
                  <c:v>10.8</c:v>
                </c:pt>
                <c:pt idx="1">
                  <c:v>19.2</c:v>
                </c:pt>
                <c:pt idx="2">
                  <c:v>22</c:v>
                </c:pt>
                <c:pt idx="3">
                  <c:v>18.899999999999999</c:v>
                </c:pt>
                <c:pt idx="4">
                  <c:v>16.3</c:v>
                </c:pt>
                <c:pt idx="5">
                  <c:v>13.2</c:v>
                </c:pt>
              </c:numCache>
            </c:numRef>
          </c:val>
          <c:extLst>
            <c:ext xmlns:c16="http://schemas.microsoft.com/office/drawing/2014/chart" uri="{C3380CC4-5D6E-409C-BE32-E72D297353CC}">
              <c16:uniqueId val="{00000000-88EC-41D9-BE7E-E9D727424DE2}"/>
            </c:ext>
          </c:extLst>
        </c:ser>
        <c:ser>
          <c:idx val="1"/>
          <c:order val="1"/>
          <c:tx>
            <c:strRef>
              <c:f>'[Chart Data.xlsx]3. Multigenerational Households'!$C$4</c:f>
              <c:strCache>
                <c:ptCount val="1"/>
                <c:pt idx="0">
                  <c:v>In Another's Home</c:v>
                </c:pt>
              </c:strCache>
            </c:strRef>
          </c:tx>
          <c:spPr>
            <a:solidFill>
              <a:schemeClr val="accent2"/>
            </a:solidFill>
            <a:ln>
              <a:noFill/>
            </a:ln>
            <a:effectLst/>
          </c:spPr>
          <c:invertIfNegative val="0"/>
          <c:cat>
            <c:strRef>
              <c:f>'[Chart Data.xlsx]3. Multigenerational Households'!$A$5:$A$10</c:f>
              <c:strCache>
                <c:ptCount val="6"/>
                <c:pt idx="0">
                  <c:v>White</c:v>
                </c:pt>
                <c:pt idx="1">
                  <c:v>Black</c:v>
                </c:pt>
                <c:pt idx="2">
                  <c:v>Hispanic</c:v>
                </c:pt>
                <c:pt idx="3">
                  <c:v>Asian</c:v>
                </c:pt>
                <c:pt idx="4">
                  <c:v>Other Race/ Multiracial</c:v>
                </c:pt>
                <c:pt idx="5">
                  <c:v>Total</c:v>
                </c:pt>
              </c:strCache>
            </c:strRef>
          </c:cat>
          <c:val>
            <c:numRef>
              <c:f>'[Chart Data.xlsx]3. Multigenerational Households'!$C$5:$C$10</c:f>
              <c:numCache>
                <c:formatCode>General</c:formatCode>
                <c:ptCount val="6"/>
                <c:pt idx="0">
                  <c:v>3.2</c:v>
                </c:pt>
                <c:pt idx="1">
                  <c:v>7.2</c:v>
                </c:pt>
                <c:pt idx="2">
                  <c:v>16.2</c:v>
                </c:pt>
                <c:pt idx="3">
                  <c:v>23.9</c:v>
                </c:pt>
                <c:pt idx="4">
                  <c:v>6.7</c:v>
                </c:pt>
                <c:pt idx="5">
                  <c:v>5.9</c:v>
                </c:pt>
              </c:numCache>
            </c:numRef>
          </c:val>
          <c:extLst>
            <c:ext xmlns:c16="http://schemas.microsoft.com/office/drawing/2014/chart" uri="{C3380CC4-5D6E-409C-BE32-E72D297353CC}">
              <c16:uniqueId val="{00000001-88EC-41D9-BE7E-E9D727424DE2}"/>
            </c:ext>
          </c:extLst>
        </c:ser>
        <c:dLbls>
          <c:showLegendKey val="0"/>
          <c:showVal val="0"/>
          <c:showCatName val="0"/>
          <c:showSerName val="0"/>
          <c:showPercent val="0"/>
          <c:showBubbleSize val="0"/>
        </c:dLbls>
        <c:gapWidth val="150"/>
        <c:overlap val="100"/>
        <c:axId val="977150408"/>
        <c:axId val="977152928"/>
      </c:barChart>
      <c:catAx>
        <c:axId val="977150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977152928"/>
        <c:crosses val="autoZero"/>
        <c:auto val="1"/>
        <c:lblAlgn val="ctr"/>
        <c:lblOffset val="100"/>
        <c:noMultiLvlLbl val="0"/>
      </c:catAx>
      <c:valAx>
        <c:axId val="977152928"/>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977150408"/>
        <c:crosses val="autoZero"/>
        <c:crossBetween val="between"/>
      </c:valAx>
      <c:spPr>
        <a:noFill/>
        <a:ln>
          <a:noFill/>
        </a:ln>
        <a:effectLst/>
      </c:spPr>
    </c:plotArea>
    <c:legend>
      <c:legendPos val="b"/>
      <c:layout>
        <c:manualLayout>
          <c:xMode val="edge"/>
          <c:yMode val="edge"/>
          <c:x val="1.1148192347915743E-2"/>
          <c:y val="0.92860286694932381"/>
          <c:w val="0.53641838954713905"/>
          <c:h val="6.178174843529174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2"/>
                </a:solidFill>
                <a:latin typeface="+mn-lt"/>
                <a:ea typeface="+mn-ea"/>
                <a:cs typeface="+mn-cs"/>
              </a:defRPr>
            </a:pPr>
            <a:r>
              <a:rPr lang="en-US" b="1">
                <a:solidFill>
                  <a:schemeClr val="tx2"/>
                </a:solidFill>
              </a:rPr>
              <a:t>Age 80 and Over</a:t>
            </a:r>
          </a:p>
        </c:rich>
      </c:tx>
      <c:layout>
        <c:manualLayout>
          <c:xMode val="edge"/>
          <c:yMode val="edge"/>
          <c:x val="0.38572068497181833"/>
          <c:y val="4.487179487179487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6.8642079854392718E-2"/>
          <c:y val="0.12758025439127799"/>
          <c:w val="0.90633659291196134"/>
          <c:h val="0.68024505350292752"/>
        </c:manualLayout>
      </c:layout>
      <c:barChart>
        <c:barDir val="col"/>
        <c:grouping val="stacked"/>
        <c:varyColors val="0"/>
        <c:ser>
          <c:idx val="0"/>
          <c:order val="0"/>
          <c:tx>
            <c:strRef>
              <c:f>'[Chart Data.xlsx]3. Multigenerational Households'!$F$4</c:f>
              <c:strCache>
                <c:ptCount val="1"/>
                <c:pt idx="0">
                  <c:v>In Own Home</c:v>
                </c:pt>
              </c:strCache>
            </c:strRef>
          </c:tx>
          <c:spPr>
            <a:solidFill>
              <a:schemeClr val="accent1"/>
            </a:solidFill>
            <a:ln>
              <a:noFill/>
            </a:ln>
            <a:effectLst/>
          </c:spPr>
          <c:invertIfNegative val="0"/>
          <c:cat>
            <c:strRef>
              <c:f>'[Chart Data.xlsx]3. Multigenerational Households'!$E$5:$E$10</c:f>
              <c:strCache>
                <c:ptCount val="6"/>
                <c:pt idx="0">
                  <c:v>White</c:v>
                </c:pt>
                <c:pt idx="1">
                  <c:v>Black</c:v>
                </c:pt>
                <c:pt idx="2">
                  <c:v>Hispanic</c:v>
                </c:pt>
                <c:pt idx="3">
                  <c:v>Asian</c:v>
                </c:pt>
                <c:pt idx="4">
                  <c:v>Other Race/ Multiracial</c:v>
                </c:pt>
                <c:pt idx="5">
                  <c:v>Total</c:v>
                </c:pt>
              </c:strCache>
            </c:strRef>
          </c:cat>
          <c:val>
            <c:numRef>
              <c:f>'[Chart Data.xlsx]3. Multigenerational Households'!$F$5:$F$10</c:f>
              <c:numCache>
                <c:formatCode>General</c:formatCode>
                <c:ptCount val="6"/>
                <c:pt idx="0">
                  <c:v>10</c:v>
                </c:pt>
                <c:pt idx="1">
                  <c:v>22</c:v>
                </c:pt>
                <c:pt idx="2">
                  <c:v>17.2</c:v>
                </c:pt>
                <c:pt idx="3">
                  <c:v>10.6</c:v>
                </c:pt>
                <c:pt idx="4">
                  <c:v>15.5</c:v>
                </c:pt>
                <c:pt idx="5">
                  <c:v>11.7</c:v>
                </c:pt>
              </c:numCache>
            </c:numRef>
          </c:val>
          <c:extLst>
            <c:ext xmlns:c16="http://schemas.microsoft.com/office/drawing/2014/chart" uri="{C3380CC4-5D6E-409C-BE32-E72D297353CC}">
              <c16:uniqueId val="{00000000-DAA0-4EC1-B83E-2EDA1689F92E}"/>
            </c:ext>
          </c:extLst>
        </c:ser>
        <c:ser>
          <c:idx val="1"/>
          <c:order val="1"/>
          <c:tx>
            <c:strRef>
              <c:f>'[Chart Data.xlsx]3. Multigenerational Households'!$G$4</c:f>
              <c:strCache>
                <c:ptCount val="1"/>
                <c:pt idx="0">
                  <c:v>In Another's Household</c:v>
                </c:pt>
              </c:strCache>
            </c:strRef>
          </c:tx>
          <c:spPr>
            <a:solidFill>
              <a:schemeClr val="accent2"/>
            </a:solidFill>
            <a:ln>
              <a:noFill/>
            </a:ln>
            <a:effectLst/>
          </c:spPr>
          <c:invertIfNegative val="0"/>
          <c:cat>
            <c:strRef>
              <c:f>'[Chart Data.xlsx]3. Multigenerational Households'!$E$5:$E$10</c:f>
              <c:strCache>
                <c:ptCount val="6"/>
                <c:pt idx="0">
                  <c:v>White</c:v>
                </c:pt>
                <c:pt idx="1">
                  <c:v>Black</c:v>
                </c:pt>
                <c:pt idx="2">
                  <c:v>Hispanic</c:v>
                </c:pt>
                <c:pt idx="3">
                  <c:v>Asian</c:v>
                </c:pt>
                <c:pt idx="4">
                  <c:v>Other Race/ Multiracial</c:v>
                </c:pt>
                <c:pt idx="5">
                  <c:v>Total</c:v>
                </c:pt>
              </c:strCache>
            </c:strRef>
          </c:cat>
          <c:val>
            <c:numRef>
              <c:f>'[Chart Data.xlsx]3. Multigenerational Households'!$G$5:$G$10</c:f>
              <c:numCache>
                <c:formatCode>General</c:formatCode>
                <c:ptCount val="6"/>
                <c:pt idx="0">
                  <c:v>8</c:v>
                </c:pt>
                <c:pt idx="1">
                  <c:v>15.5</c:v>
                </c:pt>
                <c:pt idx="2">
                  <c:v>28.3</c:v>
                </c:pt>
                <c:pt idx="3">
                  <c:v>37</c:v>
                </c:pt>
                <c:pt idx="4">
                  <c:v>15.1</c:v>
                </c:pt>
                <c:pt idx="5">
                  <c:v>11.8</c:v>
                </c:pt>
              </c:numCache>
            </c:numRef>
          </c:val>
          <c:extLst>
            <c:ext xmlns:c16="http://schemas.microsoft.com/office/drawing/2014/chart" uri="{C3380CC4-5D6E-409C-BE32-E72D297353CC}">
              <c16:uniqueId val="{00000001-DAA0-4EC1-B83E-2EDA1689F92E}"/>
            </c:ext>
          </c:extLst>
        </c:ser>
        <c:dLbls>
          <c:showLegendKey val="0"/>
          <c:showVal val="0"/>
          <c:showCatName val="0"/>
          <c:showSerName val="0"/>
          <c:showPercent val="0"/>
          <c:showBubbleSize val="0"/>
        </c:dLbls>
        <c:gapWidth val="150"/>
        <c:overlap val="100"/>
        <c:axId val="819256008"/>
        <c:axId val="819252048"/>
      </c:barChart>
      <c:catAx>
        <c:axId val="819256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819252048"/>
        <c:crosses val="autoZero"/>
        <c:auto val="1"/>
        <c:lblAlgn val="ctr"/>
        <c:lblOffset val="100"/>
        <c:noMultiLvlLbl val="0"/>
      </c:catAx>
      <c:valAx>
        <c:axId val="819252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819256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'[Chart Data.xlsx]4. Homeownership'!$B$4</c:f>
              <c:strCache>
                <c:ptCount val="1"/>
                <c:pt idx="0">
                  <c:v>50–64</c:v>
                </c:pt>
              </c:strCache>
            </c:strRef>
          </c:tx>
          <c:spPr>
            <a:solidFill>
              <a:schemeClr val="accent1"/>
            </a:solidFill>
            <a:ln>
              <a:noFill/>
            </a:ln>
            <a:effectLst/>
          </c:spPr>
          <c:invertIfNegative val="0"/>
          <c:cat>
            <c:numRef>
              <c:f>'[Chart Data.xlsx]4. Homeownership'!$A$5:$A$27</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'[Chart Data.xlsx]4. Homeownership'!$B$5:$B$27</c:f>
              <c:numCache>
                <c:formatCode>0.0</c:formatCode>
                <c:ptCount val="23"/>
                <c:pt idx="0">
                  <c:v>79.585772961635939</c:v>
                </c:pt>
                <c:pt idx="1">
                  <c:v>80.011782528193905</c:v>
                </c:pt>
                <c:pt idx="2">
                  <c:v>79.799116110887908</c:v>
                </c:pt>
                <c:pt idx="3">
                  <c:v>79.983628284088255</c:v>
                </c:pt>
                <c:pt idx="4">
                  <c:v>80.372848229722621</c:v>
                </c:pt>
                <c:pt idx="5">
                  <c:v>80.055491496108388</c:v>
                </c:pt>
                <c:pt idx="6">
                  <c:v>79.649562824398231</c:v>
                </c:pt>
                <c:pt idx="7">
                  <c:v>79.198777796638936</c:v>
                </c:pt>
                <c:pt idx="8">
                  <c:v>78.689985150965185</c:v>
                </c:pt>
                <c:pt idx="9">
                  <c:v>78.345263429418978</c:v>
                </c:pt>
                <c:pt idx="10">
                  <c:v>77.493316559207429</c:v>
                </c:pt>
                <c:pt idx="11">
                  <c:v>76.989869753979747</c:v>
                </c:pt>
                <c:pt idx="12">
                  <c:v>75.933647570703414</c:v>
                </c:pt>
                <c:pt idx="13">
                  <c:v>75.173470307290259</c:v>
                </c:pt>
                <c:pt idx="14">
                  <c:v>75.002244769686627</c:v>
                </c:pt>
                <c:pt idx="15">
                  <c:v>74.184532128096109</c:v>
                </c:pt>
                <c:pt idx="16">
                  <c:v>73.892123084234285</c:v>
                </c:pt>
                <c:pt idx="17">
                  <c:v>73.949554807778213</c:v>
                </c:pt>
                <c:pt idx="18">
                  <c:v>74.218355651889894</c:v>
                </c:pt>
                <c:pt idx="19">
                  <c:v>74.159900432643866</c:v>
                </c:pt>
                <c:pt idx="20">
                  <c:v>0</c:v>
                </c:pt>
                <c:pt idx="21">
                  <c:v>74.084081466631801</c:v>
                </c:pt>
                <c:pt idx="22">
                  <c:v>74.19671468575882</c:v>
                </c:pt>
              </c:numCache>
            </c:numRef>
          </c:val>
          <c:extLst>
            <c:ext xmlns:c16="http://schemas.microsoft.com/office/drawing/2014/chart" uri="{C3380CC4-5D6E-409C-BE32-E72D297353CC}">
              <c16:uniqueId val="{00000000-ABE2-4EBF-A78B-44664CF92847}"/>
            </c:ext>
          </c:extLst>
        </c:ser>
        <c:ser>
          <c:idx val="1"/>
          <c:order val="1"/>
          <c:tx>
            <c:strRef>
              <c:f>'[Chart Data.xlsx]4. Homeownership'!$C$4</c:f>
              <c:strCache>
                <c:ptCount val="1"/>
                <c:pt idx="0">
                  <c:v>65 and Over</c:v>
                </c:pt>
              </c:strCache>
            </c:strRef>
          </c:tx>
          <c:spPr>
            <a:solidFill>
              <a:schemeClr val="accent2"/>
            </a:solidFill>
            <a:ln>
              <a:noFill/>
            </a:ln>
            <a:effectLst/>
          </c:spPr>
          <c:invertIfNegative val="0"/>
          <c:cat>
            <c:numRef>
              <c:f>'[Chart Data.xlsx]4. Homeownership'!$A$5:$A$27</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'[Chart Data.xlsx]4. Homeownership'!$C$5:$C$27</c:f>
              <c:numCache>
                <c:formatCode>0.0</c:formatCode>
                <c:ptCount val="23"/>
                <c:pt idx="0">
                  <c:v>80.475357936020401</c:v>
                </c:pt>
                <c:pt idx="1">
                  <c:v>80.32833286159071</c:v>
                </c:pt>
                <c:pt idx="2">
                  <c:v>80.558529206423088</c:v>
                </c:pt>
                <c:pt idx="3">
                  <c:v>80.488257681240142</c:v>
                </c:pt>
                <c:pt idx="4">
                  <c:v>81.053744655418143</c:v>
                </c:pt>
                <c:pt idx="5">
                  <c:v>80.63056950287239</c:v>
                </c:pt>
                <c:pt idx="6">
                  <c:v>80.915621792869572</c:v>
                </c:pt>
                <c:pt idx="7">
                  <c:v>80.393801598163435</c:v>
                </c:pt>
                <c:pt idx="8">
                  <c:v>80.130264871906206</c:v>
                </c:pt>
                <c:pt idx="9">
                  <c:v>80.464997662260387</c:v>
                </c:pt>
                <c:pt idx="10">
                  <c:v>80.513525905547908</c:v>
                </c:pt>
                <c:pt idx="11">
                  <c:v>80.935355278839438</c:v>
                </c:pt>
                <c:pt idx="12">
                  <c:v>81.144767899291892</c:v>
                </c:pt>
                <c:pt idx="13">
                  <c:v>80.796261824260156</c:v>
                </c:pt>
                <c:pt idx="14">
                  <c:v>79.861391221444023</c:v>
                </c:pt>
                <c:pt idx="15">
                  <c:v>78.862421689732059</c:v>
                </c:pt>
                <c:pt idx="16">
                  <c:v>78.768277997591611</c:v>
                </c:pt>
                <c:pt idx="17">
                  <c:v>78.726161206724697</c:v>
                </c:pt>
                <c:pt idx="18">
                  <c:v>78.499935839856278</c:v>
                </c:pt>
                <c:pt idx="19">
                  <c:v>78.599999999999994</c:v>
                </c:pt>
                <c:pt idx="20">
                  <c:v>0</c:v>
                </c:pt>
                <c:pt idx="21">
                  <c:v>79.474801523831687</c:v>
                </c:pt>
                <c:pt idx="22">
                  <c:v>79.097319363955577</c:v>
                </c:pt>
              </c:numCache>
            </c:numRef>
          </c:val>
          <c:extLst>
            <c:ext xmlns:c16="http://schemas.microsoft.com/office/drawing/2014/chart" uri="{C3380CC4-5D6E-409C-BE32-E72D297353CC}">
              <c16:uniqueId val="{00000001-ABE2-4EBF-A78B-44664CF92847}"/>
            </c:ext>
          </c:extLst>
        </c:ser>
        <c:dLbls>
          <c:showLegendKey val="0"/>
          <c:showVal val="0"/>
          <c:showCatName val="0"/>
          <c:showSerName val="0"/>
          <c:showPercent val="0"/>
          <c:showBubbleSize val="0"/>
        </c:dLbls>
        <c:gapWidth val="219"/>
        <c:overlap val="-27"/>
        <c:axId val="1260584344"/>
        <c:axId val="1260586864"/>
      </c:barChart>
      <c:catAx>
        <c:axId val="1260584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260586864"/>
        <c:crosses val="autoZero"/>
        <c:auto val="1"/>
        <c:lblAlgn val="ctr"/>
        <c:lblOffset val="100"/>
        <c:noMultiLvlLbl val="0"/>
      </c:catAx>
      <c:valAx>
        <c:axId val="1260586864"/>
        <c:scaling>
          <c:orientation val="minMax"/>
          <c:min val="7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260584344"/>
        <c:crosses val="autoZero"/>
        <c:crossBetween val="between"/>
      </c:valAx>
      <c:spPr>
        <a:noFill/>
        <a:ln>
          <a:noFill/>
        </a:ln>
        <a:effectLst/>
      </c:spPr>
    </c:plotArea>
    <c:legend>
      <c:legendPos val="b"/>
      <c:layout>
        <c:manualLayout>
          <c:xMode val="edge"/>
          <c:yMode val="edge"/>
          <c:x val="0.18472341520033023"/>
          <c:y val="0.91701255111355617"/>
          <c:w val="0.16280672025521925"/>
          <c:h val="6.328787004896198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solidFill>
                  <a:schemeClr val="tx2"/>
                </a:solidFill>
              </a:rPr>
              <a:t>Average</a:t>
            </a:r>
            <a:r>
              <a:rPr lang="en-US" sz="1600" b="1" baseline="0">
                <a:solidFill>
                  <a:schemeClr val="tx2"/>
                </a:solidFill>
              </a:rPr>
              <a:t> Share of County Population Age 65 and Over (Percent)</a:t>
            </a:r>
            <a:endParaRPr lang="en-US" sz="1600" b="1">
              <a:solidFill>
                <a:schemeClr val="tx2"/>
              </a:solidFill>
            </a:endParaRPr>
          </a:p>
        </c:rich>
      </c:tx>
      <c:layout>
        <c:manualLayout>
          <c:xMode val="edge"/>
          <c:yMode val="edge"/>
          <c:x val="7.6583070541930273E-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3133979306662981E-2"/>
          <c:y val="0.11814211290054"/>
          <c:w val="0.95478806296618912"/>
          <c:h val="0.66100316387943947"/>
        </c:manualLayout>
      </c:layout>
      <c:barChart>
        <c:barDir val="col"/>
        <c:grouping val="clustered"/>
        <c:varyColors val="0"/>
        <c:ser>
          <c:idx val="0"/>
          <c:order val="0"/>
          <c:tx>
            <c:strRef>
              <c:f>'5.Pop Growth Geography'!$C$4</c:f>
              <c:strCache>
                <c:ptCount val="1"/>
                <c:pt idx="0">
                  <c:v>2011</c:v>
                </c:pt>
              </c:strCache>
            </c:strRef>
          </c:tx>
          <c:spPr>
            <a:solidFill>
              <a:schemeClr val="accent1"/>
            </a:solidFill>
            <a:ln>
              <a:noFill/>
            </a:ln>
            <a:effectLst/>
          </c:spPr>
          <c:invertIfNegative val="0"/>
          <c:cat>
            <c:strRef>
              <c:f>'5.Pop Growth Geography'!$B$5:$B$9</c:f>
              <c:strCache>
                <c:ptCount val="5"/>
                <c:pt idx="0">
                  <c:v>Large Metro Core</c:v>
                </c:pt>
                <c:pt idx="1">
                  <c:v>Large Metro Non-Core</c:v>
                </c:pt>
                <c:pt idx="2">
                  <c:v>Medium Metro</c:v>
                </c:pt>
                <c:pt idx="3">
                  <c:v>Small Metro</c:v>
                </c:pt>
                <c:pt idx="4">
                  <c:v>Noncore Areas</c:v>
                </c:pt>
              </c:strCache>
            </c:strRef>
          </c:cat>
          <c:val>
            <c:numRef>
              <c:f>'5.Pop Growth Geography'!$C$5:$C$9</c:f>
              <c:numCache>
                <c:formatCode>0.00</c:formatCode>
                <c:ptCount val="5"/>
                <c:pt idx="0">
                  <c:v>10.961911764705883</c:v>
                </c:pt>
                <c:pt idx="1">
                  <c:v>13.075896739130444</c:v>
                </c:pt>
                <c:pt idx="2">
                  <c:v>14.246129032258059</c:v>
                </c:pt>
                <c:pt idx="3">
                  <c:v>14.735614525139647</c:v>
                </c:pt>
                <c:pt idx="4">
                  <c:v>16.059999999999999</c:v>
                </c:pt>
              </c:numCache>
            </c:numRef>
          </c:val>
          <c:extLst>
            <c:ext xmlns:c16="http://schemas.microsoft.com/office/drawing/2014/chart" uri="{C3380CC4-5D6E-409C-BE32-E72D297353CC}">
              <c16:uniqueId val="{00000000-BD65-48EB-B935-DC64F62E2263}"/>
            </c:ext>
          </c:extLst>
        </c:ser>
        <c:ser>
          <c:idx val="1"/>
          <c:order val="1"/>
          <c:tx>
            <c:strRef>
              <c:f>'5.Pop Growth Geography'!$D$4</c:f>
              <c:strCache>
                <c:ptCount val="1"/>
                <c:pt idx="0">
                  <c:v>2021</c:v>
                </c:pt>
              </c:strCache>
            </c:strRef>
          </c:tx>
          <c:spPr>
            <a:solidFill>
              <a:schemeClr val="accent2"/>
            </a:solidFill>
            <a:ln>
              <a:noFill/>
            </a:ln>
            <a:effectLst/>
          </c:spPr>
          <c:invertIfNegative val="0"/>
          <c:cat>
            <c:strRef>
              <c:f>'5.Pop Growth Geography'!$B$5:$B$9</c:f>
              <c:strCache>
                <c:ptCount val="5"/>
                <c:pt idx="0">
                  <c:v>Large Metro Core</c:v>
                </c:pt>
                <c:pt idx="1">
                  <c:v>Large Metro Non-Core</c:v>
                </c:pt>
                <c:pt idx="2">
                  <c:v>Medium Metro</c:v>
                </c:pt>
                <c:pt idx="3">
                  <c:v>Small Metro</c:v>
                </c:pt>
                <c:pt idx="4">
                  <c:v>Noncore Areas</c:v>
                </c:pt>
              </c:strCache>
            </c:strRef>
          </c:cat>
          <c:val>
            <c:numRef>
              <c:f>'5.Pop Growth Geography'!$D$5:$D$9</c:f>
              <c:numCache>
                <c:formatCode>0.00</c:formatCode>
                <c:ptCount val="5"/>
                <c:pt idx="0">
                  <c:v>14.621470588235294</c:v>
                </c:pt>
                <c:pt idx="1">
                  <c:v>16.708777173913049</c:v>
                </c:pt>
                <c:pt idx="2">
                  <c:v>17.749516129032251</c:v>
                </c:pt>
                <c:pt idx="3">
                  <c:v>18.09586592178772</c:v>
                </c:pt>
                <c:pt idx="4">
                  <c:v>19.25</c:v>
                </c:pt>
              </c:numCache>
            </c:numRef>
          </c:val>
          <c:extLst>
            <c:ext xmlns:c16="http://schemas.microsoft.com/office/drawing/2014/chart" uri="{C3380CC4-5D6E-409C-BE32-E72D297353CC}">
              <c16:uniqueId val="{00000001-BD65-48EB-B935-DC64F62E2263}"/>
            </c:ext>
          </c:extLst>
        </c:ser>
        <c:dLbls>
          <c:showLegendKey val="0"/>
          <c:showVal val="0"/>
          <c:showCatName val="0"/>
          <c:showSerName val="0"/>
          <c:showPercent val="0"/>
          <c:showBubbleSize val="0"/>
        </c:dLbls>
        <c:gapWidth val="219"/>
        <c:overlap val="-27"/>
        <c:axId val="1075514800"/>
        <c:axId val="1075510120"/>
      </c:barChart>
      <c:catAx>
        <c:axId val="107551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075510120"/>
        <c:crosses val="autoZero"/>
        <c:auto val="1"/>
        <c:lblAlgn val="ctr"/>
        <c:lblOffset val="100"/>
        <c:noMultiLvlLbl val="0"/>
      </c:catAx>
      <c:valAx>
        <c:axId val="10755101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075514800"/>
        <c:crosses val="autoZero"/>
        <c:crossBetween val="between"/>
      </c:valAx>
      <c:spPr>
        <a:noFill/>
        <a:ln>
          <a:noFill/>
        </a:ln>
        <a:effectLst/>
      </c:spPr>
    </c:plotArea>
    <c:legend>
      <c:legendPos val="b"/>
      <c:layout>
        <c:manualLayout>
          <c:xMode val="edge"/>
          <c:yMode val="edge"/>
          <c:x val="9.3545814321935772E-4"/>
          <c:y val="0.88436282322715698"/>
          <c:w val="0.14937805434216414"/>
          <c:h val="7.93834003377976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solidFill>
                  <a:schemeClr val="tx2"/>
                </a:solidFill>
              </a:rPr>
              <a:t>Tenure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Income'!$C$5</c:f>
              <c:strCache>
                <c:ptCount val="1"/>
                <c:pt idx="0">
                  <c:v>Own </c:v>
                </c:pt>
              </c:strCache>
            </c:strRef>
          </c:tx>
          <c:spPr>
            <a:ln w="28575" cap="rnd">
              <a:solidFill>
                <a:schemeClr val="accent1"/>
              </a:solidFill>
              <a:round/>
            </a:ln>
            <a:effectLst/>
          </c:spPr>
          <c:marker>
            <c:symbol val="none"/>
          </c:marker>
          <c:cat>
            <c:strRef>
              <c:f>'6. Income'!$B$6:$B$13</c:f>
              <c:strCache>
                <c:ptCount val="8"/>
                <c:pt idx="0">
                  <c:v>50-54</c:v>
                </c:pt>
                <c:pt idx="1">
                  <c:v>55-59</c:v>
                </c:pt>
                <c:pt idx="2">
                  <c:v>60-64</c:v>
                </c:pt>
                <c:pt idx="3">
                  <c:v>65-69</c:v>
                </c:pt>
                <c:pt idx="4">
                  <c:v>70-74</c:v>
                </c:pt>
                <c:pt idx="5">
                  <c:v>75-79</c:v>
                </c:pt>
                <c:pt idx="6">
                  <c:v>80-84</c:v>
                </c:pt>
                <c:pt idx="7">
                  <c:v>85 and Over</c:v>
                </c:pt>
              </c:strCache>
            </c:strRef>
          </c:cat>
          <c:val>
            <c:numRef>
              <c:f>'6. Income'!$C$6:$C$13</c:f>
              <c:numCache>
                <c:formatCode>_(* #,##0_);_(* \(#,##0\);_(* "-"??_);_(@_)</c:formatCode>
                <c:ptCount val="8"/>
                <c:pt idx="0">
                  <c:v>122</c:v>
                </c:pt>
                <c:pt idx="1">
                  <c:v>109</c:v>
                </c:pt>
                <c:pt idx="2">
                  <c:v>86</c:v>
                </c:pt>
                <c:pt idx="3">
                  <c:v>69</c:v>
                </c:pt>
                <c:pt idx="4">
                  <c:v>63</c:v>
                </c:pt>
                <c:pt idx="5">
                  <c:v>54</c:v>
                </c:pt>
                <c:pt idx="6">
                  <c:v>46</c:v>
                </c:pt>
                <c:pt idx="7">
                  <c:v>38</c:v>
                </c:pt>
              </c:numCache>
            </c:numRef>
          </c:val>
          <c:smooth val="0"/>
          <c:extLst>
            <c:ext xmlns:c16="http://schemas.microsoft.com/office/drawing/2014/chart" uri="{C3380CC4-5D6E-409C-BE32-E72D297353CC}">
              <c16:uniqueId val="{00000000-E511-4811-88F3-71C53D134CC4}"/>
            </c:ext>
          </c:extLst>
        </c:ser>
        <c:ser>
          <c:idx val="1"/>
          <c:order val="1"/>
          <c:tx>
            <c:strRef>
              <c:f>'6. Income'!$D$5</c:f>
              <c:strCache>
                <c:ptCount val="1"/>
                <c:pt idx="0">
                  <c:v>Rent</c:v>
                </c:pt>
              </c:strCache>
            </c:strRef>
          </c:tx>
          <c:spPr>
            <a:ln w="28575" cap="rnd">
              <a:solidFill>
                <a:srgbClr val="508DA6"/>
              </a:solidFill>
              <a:round/>
            </a:ln>
            <a:effectLst/>
          </c:spPr>
          <c:marker>
            <c:symbol val="none"/>
          </c:marker>
          <c:cat>
            <c:strRef>
              <c:f>'6. Income'!$B$6:$B$13</c:f>
              <c:strCache>
                <c:ptCount val="8"/>
                <c:pt idx="0">
                  <c:v>50-54</c:v>
                </c:pt>
                <c:pt idx="1">
                  <c:v>55-59</c:v>
                </c:pt>
                <c:pt idx="2">
                  <c:v>60-64</c:v>
                </c:pt>
                <c:pt idx="3">
                  <c:v>65-69</c:v>
                </c:pt>
                <c:pt idx="4">
                  <c:v>70-74</c:v>
                </c:pt>
                <c:pt idx="5">
                  <c:v>75-79</c:v>
                </c:pt>
                <c:pt idx="6">
                  <c:v>80-84</c:v>
                </c:pt>
                <c:pt idx="7">
                  <c:v>85 and Over</c:v>
                </c:pt>
              </c:strCache>
            </c:strRef>
          </c:cat>
          <c:val>
            <c:numRef>
              <c:f>'6. Income'!$D$6:$D$13</c:f>
              <c:numCache>
                <c:formatCode>_(* #,##0_);_(* \(#,##0\);_(* "-"??_);_(@_)</c:formatCode>
                <c:ptCount val="8"/>
                <c:pt idx="0">
                  <c:v>57</c:v>
                </c:pt>
                <c:pt idx="1">
                  <c:v>50</c:v>
                </c:pt>
                <c:pt idx="2">
                  <c:v>34</c:v>
                </c:pt>
                <c:pt idx="3">
                  <c:v>33</c:v>
                </c:pt>
                <c:pt idx="4">
                  <c:v>29</c:v>
                </c:pt>
                <c:pt idx="5">
                  <c:v>26</c:v>
                </c:pt>
                <c:pt idx="6">
                  <c:v>25</c:v>
                </c:pt>
                <c:pt idx="7">
                  <c:v>25</c:v>
                </c:pt>
              </c:numCache>
            </c:numRef>
          </c:val>
          <c:smooth val="0"/>
          <c:extLst>
            <c:ext xmlns:c16="http://schemas.microsoft.com/office/drawing/2014/chart" uri="{C3380CC4-5D6E-409C-BE32-E72D297353CC}">
              <c16:uniqueId val="{00000001-E511-4811-88F3-71C53D134CC4}"/>
            </c:ext>
          </c:extLst>
        </c:ser>
        <c:dLbls>
          <c:showLegendKey val="0"/>
          <c:showVal val="0"/>
          <c:showCatName val="0"/>
          <c:showSerName val="0"/>
          <c:showPercent val="0"/>
          <c:showBubbleSize val="0"/>
        </c:dLbls>
        <c:smooth val="0"/>
        <c:axId val="1340119208"/>
        <c:axId val="1340116688"/>
      </c:lineChart>
      <c:catAx>
        <c:axId val="1340119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340116688"/>
        <c:crosses val="autoZero"/>
        <c:auto val="1"/>
        <c:lblAlgn val="ctr"/>
        <c:lblOffset val="100"/>
        <c:noMultiLvlLbl val="0"/>
      </c:catAx>
      <c:valAx>
        <c:axId val="1340116688"/>
        <c:scaling>
          <c:orientation val="minMax"/>
          <c:max val="16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340119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solidFill>
                  <a:schemeClr val="tx2"/>
                </a:solidFill>
              </a:rPr>
              <a:t>Race/Ethnicity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'6. Income'!$C$15</c:f>
              <c:strCache>
                <c:ptCount val="1"/>
                <c:pt idx="0">
                  <c:v>White</c:v>
                </c:pt>
              </c:strCache>
            </c:strRef>
          </c:tx>
          <c:spPr>
            <a:ln w="28575" cap="rnd">
              <a:solidFill>
                <a:schemeClr val="accent1"/>
              </a:solidFill>
              <a:round/>
            </a:ln>
            <a:effectLst/>
          </c:spPr>
          <c:marker>
            <c:symbol val="none"/>
          </c:marker>
          <c:cat>
            <c:strRef>
              <c:f>'6. Income'!$B$16:$B$23</c:f>
              <c:strCache>
                <c:ptCount val="8"/>
                <c:pt idx="0">
                  <c:v>50-54</c:v>
                </c:pt>
                <c:pt idx="1">
                  <c:v>55-59</c:v>
                </c:pt>
                <c:pt idx="2">
                  <c:v>60-64</c:v>
                </c:pt>
                <c:pt idx="3">
                  <c:v>65-69</c:v>
                </c:pt>
                <c:pt idx="4">
                  <c:v>70-74</c:v>
                </c:pt>
                <c:pt idx="5">
                  <c:v>75-79</c:v>
                </c:pt>
                <c:pt idx="6">
                  <c:v>80-84</c:v>
                </c:pt>
                <c:pt idx="7">
                  <c:v>85 and Over</c:v>
                </c:pt>
              </c:strCache>
            </c:strRef>
          </c:cat>
          <c:val>
            <c:numRef>
              <c:f>'6. Income'!$C$16:$C$23</c:f>
              <c:numCache>
                <c:formatCode>General</c:formatCode>
                <c:ptCount val="8"/>
                <c:pt idx="0">
                  <c:v>115</c:v>
                </c:pt>
                <c:pt idx="1">
                  <c:v>101</c:v>
                </c:pt>
                <c:pt idx="2">
                  <c:v>79</c:v>
                </c:pt>
                <c:pt idx="3">
                  <c:v>64</c:v>
                </c:pt>
                <c:pt idx="4">
                  <c:v>61</c:v>
                </c:pt>
                <c:pt idx="5">
                  <c:v>51</c:v>
                </c:pt>
                <c:pt idx="6">
                  <c:v>44</c:v>
                </c:pt>
                <c:pt idx="7">
                  <c:v>35</c:v>
                </c:pt>
              </c:numCache>
            </c:numRef>
          </c:val>
          <c:smooth val="0"/>
          <c:extLst>
            <c:ext xmlns:c16="http://schemas.microsoft.com/office/drawing/2014/chart" uri="{C3380CC4-5D6E-409C-BE32-E72D297353CC}">
              <c16:uniqueId val="{00000000-4C7D-44B9-BB9F-255DC2850374}"/>
            </c:ext>
          </c:extLst>
        </c:ser>
        <c:ser>
          <c:idx val="1"/>
          <c:order val="1"/>
          <c:tx>
            <c:strRef>
              <c:f>'6. Income'!$D$15</c:f>
              <c:strCache>
                <c:ptCount val="1"/>
                <c:pt idx="0">
                  <c:v>Hispanic</c:v>
                </c:pt>
              </c:strCache>
            </c:strRef>
          </c:tx>
          <c:spPr>
            <a:ln w="28575" cap="rnd">
              <a:solidFill>
                <a:schemeClr val="accent2"/>
              </a:solidFill>
              <a:round/>
            </a:ln>
            <a:effectLst/>
          </c:spPr>
          <c:marker>
            <c:symbol val="none"/>
          </c:marker>
          <c:cat>
            <c:strRef>
              <c:f>'6. Income'!$B$16:$B$23</c:f>
              <c:strCache>
                <c:ptCount val="8"/>
                <c:pt idx="0">
                  <c:v>50-54</c:v>
                </c:pt>
                <c:pt idx="1">
                  <c:v>55-59</c:v>
                </c:pt>
                <c:pt idx="2">
                  <c:v>60-64</c:v>
                </c:pt>
                <c:pt idx="3">
                  <c:v>65-69</c:v>
                </c:pt>
                <c:pt idx="4">
                  <c:v>70-74</c:v>
                </c:pt>
                <c:pt idx="5">
                  <c:v>75-79</c:v>
                </c:pt>
                <c:pt idx="6">
                  <c:v>80-84</c:v>
                </c:pt>
                <c:pt idx="7">
                  <c:v>85 and Over</c:v>
                </c:pt>
              </c:strCache>
            </c:strRef>
          </c:cat>
          <c:val>
            <c:numRef>
              <c:f>'6. Income'!$D$16:$D$23</c:f>
              <c:numCache>
                <c:formatCode>General</c:formatCode>
                <c:ptCount val="8"/>
                <c:pt idx="0">
                  <c:v>79</c:v>
                </c:pt>
                <c:pt idx="1">
                  <c:v>71</c:v>
                </c:pt>
                <c:pt idx="2">
                  <c:v>56</c:v>
                </c:pt>
                <c:pt idx="3">
                  <c:v>44</c:v>
                </c:pt>
                <c:pt idx="4">
                  <c:v>36</c:v>
                </c:pt>
                <c:pt idx="5">
                  <c:v>33</c:v>
                </c:pt>
                <c:pt idx="6">
                  <c:v>26</c:v>
                </c:pt>
                <c:pt idx="7">
                  <c:v>24</c:v>
                </c:pt>
              </c:numCache>
            </c:numRef>
          </c:val>
          <c:smooth val="0"/>
          <c:extLst>
            <c:ext xmlns:c16="http://schemas.microsoft.com/office/drawing/2014/chart" uri="{C3380CC4-5D6E-409C-BE32-E72D297353CC}">
              <c16:uniqueId val="{00000001-4C7D-44B9-BB9F-255DC2850374}"/>
            </c:ext>
          </c:extLst>
        </c:ser>
        <c:ser>
          <c:idx val="2"/>
          <c:order val="2"/>
          <c:tx>
            <c:strRef>
              <c:f>'6. Income'!$E$15</c:f>
              <c:strCache>
                <c:ptCount val="1"/>
                <c:pt idx="0">
                  <c:v>Black</c:v>
                </c:pt>
              </c:strCache>
            </c:strRef>
          </c:tx>
          <c:spPr>
            <a:ln w="28575" cap="rnd">
              <a:solidFill>
                <a:schemeClr val="accent3"/>
              </a:solidFill>
              <a:round/>
            </a:ln>
            <a:effectLst/>
          </c:spPr>
          <c:marker>
            <c:symbol val="none"/>
          </c:marker>
          <c:cat>
            <c:strRef>
              <c:f>'6. Income'!$B$16:$B$23</c:f>
              <c:strCache>
                <c:ptCount val="8"/>
                <c:pt idx="0">
                  <c:v>50-54</c:v>
                </c:pt>
                <c:pt idx="1">
                  <c:v>55-59</c:v>
                </c:pt>
                <c:pt idx="2">
                  <c:v>60-64</c:v>
                </c:pt>
                <c:pt idx="3">
                  <c:v>65-69</c:v>
                </c:pt>
                <c:pt idx="4">
                  <c:v>70-74</c:v>
                </c:pt>
                <c:pt idx="5">
                  <c:v>75-79</c:v>
                </c:pt>
                <c:pt idx="6">
                  <c:v>80-84</c:v>
                </c:pt>
                <c:pt idx="7">
                  <c:v>85 and Over</c:v>
                </c:pt>
              </c:strCache>
            </c:strRef>
          </c:cat>
          <c:val>
            <c:numRef>
              <c:f>'6. Income'!$E$16:$E$23</c:f>
              <c:numCache>
                <c:formatCode>General</c:formatCode>
                <c:ptCount val="8"/>
                <c:pt idx="0">
                  <c:v>70</c:v>
                </c:pt>
                <c:pt idx="1">
                  <c:v>61</c:v>
                </c:pt>
                <c:pt idx="2">
                  <c:v>47</c:v>
                </c:pt>
                <c:pt idx="3">
                  <c:v>44</c:v>
                </c:pt>
                <c:pt idx="4">
                  <c:v>32</c:v>
                </c:pt>
                <c:pt idx="5">
                  <c:v>31</c:v>
                </c:pt>
                <c:pt idx="6">
                  <c:v>29</c:v>
                </c:pt>
                <c:pt idx="7">
                  <c:v>30</c:v>
                </c:pt>
              </c:numCache>
            </c:numRef>
          </c:val>
          <c:smooth val="0"/>
          <c:extLst>
            <c:ext xmlns:c16="http://schemas.microsoft.com/office/drawing/2014/chart" uri="{C3380CC4-5D6E-409C-BE32-E72D297353CC}">
              <c16:uniqueId val="{00000002-4C7D-44B9-BB9F-255DC2850374}"/>
            </c:ext>
          </c:extLst>
        </c:ser>
        <c:ser>
          <c:idx val="3"/>
          <c:order val="3"/>
          <c:tx>
            <c:strRef>
              <c:f>'6. Income'!$F$15</c:f>
              <c:strCache>
                <c:ptCount val="1"/>
                <c:pt idx="0">
                  <c:v>Asian</c:v>
                </c:pt>
              </c:strCache>
            </c:strRef>
          </c:tx>
          <c:spPr>
            <a:ln w="28575" cap="rnd">
              <a:solidFill>
                <a:schemeClr val="accent4"/>
              </a:solidFill>
              <a:round/>
            </a:ln>
            <a:effectLst/>
          </c:spPr>
          <c:marker>
            <c:symbol val="none"/>
          </c:marker>
          <c:cat>
            <c:strRef>
              <c:f>'6. Income'!$B$16:$B$23</c:f>
              <c:strCache>
                <c:ptCount val="8"/>
                <c:pt idx="0">
                  <c:v>50-54</c:v>
                </c:pt>
                <c:pt idx="1">
                  <c:v>55-59</c:v>
                </c:pt>
                <c:pt idx="2">
                  <c:v>60-64</c:v>
                </c:pt>
                <c:pt idx="3">
                  <c:v>65-69</c:v>
                </c:pt>
                <c:pt idx="4">
                  <c:v>70-74</c:v>
                </c:pt>
                <c:pt idx="5">
                  <c:v>75-79</c:v>
                </c:pt>
                <c:pt idx="6">
                  <c:v>80-84</c:v>
                </c:pt>
                <c:pt idx="7">
                  <c:v>85 and Over</c:v>
                </c:pt>
              </c:strCache>
            </c:strRef>
          </c:cat>
          <c:val>
            <c:numRef>
              <c:f>'6. Income'!$F$16:$F$23</c:f>
              <c:numCache>
                <c:formatCode>General</c:formatCode>
                <c:ptCount val="8"/>
                <c:pt idx="0">
                  <c:v>142</c:v>
                </c:pt>
                <c:pt idx="1">
                  <c:v>134</c:v>
                </c:pt>
                <c:pt idx="2">
                  <c:v>111</c:v>
                </c:pt>
                <c:pt idx="3">
                  <c:v>68</c:v>
                </c:pt>
                <c:pt idx="4">
                  <c:v>58</c:v>
                </c:pt>
                <c:pt idx="5">
                  <c:v>58</c:v>
                </c:pt>
                <c:pt idx="6">
                  <c:v>33</c:v>
                </c:pt>
                <c:pt idx="7">
                  <c:v>33</c:v>
                </c:pt>
              </c:numCache>
            </c:numRef>
          </c:val>
          <c:smooth val="0"/>
          <c:extLst>
            <c:ext xmlns:c16="http://schemas.microsoft.com/office/drawing/2014/chart" uri="{C3380CC4-5D6E-409C-BE32-E72D297353CC}">
              <c16:uniqueId val="{00000003-4C7D-44B9-BB9F-255DC2850374}"/>
            </c:ext>
          </c:extLst>
        </c:ser>
        <c:dLbls>
          <c:showLegendKey val="0"/>
          <c:showVal val="0"/>
          <c:showCatName val="0"/>
          <c:showSerName val="0"/>
          <c:showPercent val="0"/>
          <c:showBubbleSize val="0"/>
        </c:dLbls>
        <c:smooth val="0"/>
        <c:axId val="1336663976"/>
        <c:axId val="1336659296"/>
      </c:lineChart>
      <c:catAx>
        <c:axId val="1336663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1336659296"/>
        <c:crosses val="autoZero"/>
        <c:auto val="1"/>
        <c:lblAlgn val="ctr"/>
        <c:lblOffset val="100"/>
        <c:noMultiLvlLbl val="0"/>
      </c:catAx>
      <c:valAx>
        <c:axId val="1336659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6663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solidFill>
                  <a:schemeClr val="tx2"/>
                </a:solidFill>
              </a:rPr>
              <a:t>Own</a:t>
            </a:r>
            <a:r>
              <a:rPr lang="en-US" sz="1600" b="1" baseline="0">
                <a:solidFill>
                  <a:schemeClr val="tx2"/>
                </a:solidFill>
              </a:rPr>
              <a:t>                                                                                                    Rent</a:t>
            </a:r>
            <a:endParaRPr lang="en-US" sz="1600" b="1">
              <a:solidFill>
                <a:schemeClr val="tx2"/>
              </a:solidFill>
            </a:endParaRPr>
          </a:p>
        </c:rich>
      </c:tx>
      <c:layout>
        <c:manualLayout>
          <c:xMode val="edge"/>
          <c:yMode val="edge"/>
          <c:x val="0.21741698565472345"/>
          <c:y val="4.531722054380664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3133979306662981E-2"/>
          <c:y val="0.11814211290054"/>
          <c:w val="0.95478806296618912"/>
          <c:h val="0.71877346147441534"/>
        </c:manualLayout>
      </c:layout>
      <c:barChart>
        <c:barDir val="col"/>
        <c:grouping val="clustered"/>
        <c:varyColors val="0"/>
        <c:ser>
          <c:idx val="0"/>
          <c:order val="0"/>
          <c:tx>
            <c:strRef>
              <c:f>'7. Income by Race &amp; Ethnicity'!$B$14</c:f>
              <c:strCache>
                <c:ptCount val="1"/>
                <c:pt idx="0">
                  <c:v>White</c:v>
                </c:pt>
              </c:strCache>
            </c:strRef>
          </c:tx>
          <c:spPr>
            <a:solidFill>
              <a:schemeClr val="accent1"/>
            </a:solidFill>
            <a:ln>
              <a:noFill/>
            </a:ln>
            <a:effectLst/>
          </c:spPr>
          <c:invertIfNegative val="0"/>
          <c:cat>
            <c:strRef>
              <c:f>'7. Income by Race &amp; Ethnicity'!$C$13:$D$13</c:f>
              <c:strCache>
                <c:ptCount val="2"/>
                <c:pt idx="0">
                  <c:v>Own</c:v>
                </c:pt>
                <c:pt idx="1">
                  <c:v>Rent </c:v>
                </c:pt>
              </c:strCache>
            </c:strRef>
          </c:cat>
          <c:val>
            <c:numRef>
              <c:f>'7. Income by Race &amp; Ethnicity'!$C$14:$D$14</c:f>
              <c:numCache>
                <c:formatCode>#,##0</c:formatCode>
                <c:ptCount val="2"/>
                <c:pt idx="0">
                  <c:v>58.04</c:v>
                </c:pt>
                <c:pt idx="1">
                  <c:v>28.02</c:v>
                </c:pt>
              </c:numCache>
            </c:numRef>
          </c:val>
          <c:extLst>
            <c:ext xmlns:c16="http://schemas.microsoft.com/office/drawing/2014/chart" uri="{C3380CC4-5D6E-409C-BE32-E72D297353CC}">
              <c16:uniqueId val="{00000000-F860-4F55-A483-64275210CEF3}"/>
            </c:ext>
          </c:extLst>
        </c:ser>
        <c:ser>
          <c:idx val="1"/>
          <c:order val="1"/>
          <c:tx>
            <c:strRef>
              <c:f>'7. Income by Race &amp; Ethnicity'!$B$15</c:f>
              <c:strCache>
                <c:ptCount val="1"/>
                <c:pt idx="0">
                  <c:v>Hispanic</c:v>
                </c:pt>
              </c:strCache>
            </c:strRef>
          </c:tx>
          <c:spPr>
            <a:solidFill>
              <a:schemeClr val="accent2"/>
            </a:solidFill>
            <a:ln>
              <a:noFill/>
            </a:ln>
            <a:effectLst/>
          </c:spPr>
          <c:invertIfNegative val="0"/>
          <c:cat>
            <c:strRef>
              <c:f>'7. Income by Race &amp; Ethnicity'!$C$13:$D$13</c:f>
              <c:strCache>
                <c:ptCount val="2"/>
                <c:pt idx="0">
                  <c:v>Own</c:v>
                </c:pt>
                <c:pt idx="1">
                  <c:v>Rent </c:v>
                </c:pt>
              </c:strCache>
            </c:strRef>
          </c:cat>
          <c:val>
            <c:numRef>
              <c:f>'7. Income by Race &amp; Ethnicity'!$C$15:$D$15</c:f>
              <c:numCache>
                <c:formatCode>#,##0</c:formatCode>
                <c:ptCount val="2"/>
                <c:pt idx="0">
                  <c:v>42</c:v>
                </c:pt>
                <c:pt idx="1">
                  <c:v>19.254000000000001</c:v>
                </c:pt>
              </c:numCache>
            </c:numRef>
          </c:val>
          <c:extLst>
            <c:ext xmlns:c16="http://schemas.microsoft.com/office/drawing/2014/chart" uri="{C3380CC4-5D6E-409C-BE32-E72D297353CC}">
              <c16:uniqueId val="{00000001-F860-4F55-A483-64275210CEF3}"/>
            </c:ext>
          </c:extLst>
        </c:ser>
        <c:ser>
          <c:idx val="2"/>
          <c:order val="2"/>
          <c:tx>
            <c:strRef>
              <c:f>'7. Income by Race &amp; Ethnicity'!$B$16</c:f>
              <c:strCache>
                <c:ptCount val="1"/>
                <c:pt idx="0">
                  <c:v>Black</c:v>
                </c:pt>
              </c:strCache>
            </c:strRef>
          </c:tx>
          <c:spPr>
            <a:solidFill>
              <a:schemeClr val="accent3"/>
            </a:solidFill>
            <a:ln>
              <a:noFill/>
            </a:ln>
            <a:effectLst/>
          </c:spPr>
          <c:invertIfNegative val="0"/>
          <c:cat>
            <c:strRef>
              <c:f>'7. Income by Race &amp; Ethnicity'!$C$13:$D$13</c:f>
              <c:strCache>
                <c:ptCount val="2"/>
                <c:pt idx="0">
                  <c:v>Own</c:v>
                </c:pt>
                <c:pt idx="1">
                  <c:v>Rent </c:v>
                </c:pt>
              </c:strCache>
            </c:strRef>
          </c:cat>
          <c:val>
            <c:numRef>
              <c:f>'7. Income by Race &amp; Ethnicity'!$C$16:$D$16</c:f>
              <c:numCache>
                <c:formatCode>#,##0</c:formatCode>
                <c:ptCount val="2"/>
                <c:pt idx="0">
                  <c:v>40.189</c:v>
                </c:pt>
                <c:pt idx="1">
                  <c:v>19.782</c:v>
                </c:pt>
              </c:numCache>
            </c:numRef>
          </c:val>
          <c:extLst>
            <c:ext xmlns:c16="http://schemas.microsoft.com/office/drawing/2014/chart" uri="{C3380CC4-5D6E-409C-BE32-E72D297353CC}">
              <c16:uniqueId val="{00000002-F860-4F55-A483-64275210CEF3}"/>
            </c:ext>
          </c:extLst>
        </c:ser>
        <c:ser>
          <c:idx val="3"/>
          <c:order val="3"/>
          <c:tx>
            <c:strRef>
              <c:f>'7. Income by Race &amp; Ethnicity'!$B$17</c:f>
              <c:strCache>
                <c:ptCount val="1"/>
                <c:pt idx="0">
                  <c:v>Asian</c:v>
                </c:pt>
              </c:strCache>
            </c:strRef>
          </c:tx>
          <c:spPr>
            <a:solidFill>
              <a:schemeClr val="accent4"/>
            </a:solidFill>
            <a:ln>
              <a:noFill/>
            </a:ln>
            <a:effectLst/>
          </c:spPr>
          <c:invertIfNegative val="0"/>
          <c:cat>
            <c:strRef>
              <c:f>'7. Income by Race &amp; Ethnicity'!$C$13:$D$13</c:f>
              <c:strCache>
                <c:ptCount val="2"/>
                <c:pt idx="0">
                  <c:v>Own</c:v>
                </c:pt>
                <c:pt idx="1">
                  <c:v>Rent </c:v>
                </c:pt>
              </c:strCache>
            </c:strRef>
          </c:cat>
          <c:val>
            <c:numRef>
              <c:f>'7. Income by Race &amp; Ethnicity'!$C$17:$D$17</c:f>
              <c:numCache>
                <c:formatCode>#,##0</c:formatCode>
                <c:ptCount val="2"/>
                <c:pt idx="0">
                  <c:v>70.988</c:v>
                </c:pt>
                <c:pt idx="1">
                  <c:v>22.16</c:v>
                </c:pt>
              </c:numCache>
            </c:numRef>
          </c:val>
          <c:extLst>
            <c:ext xmlns:c16="http://schemas.microsoft.com/office/drawing/2014/chart" uri="{C3380CC4-5D6E-409C-BE32-E72D297353CC}">
              <c16:uniqueId val="{00000003-F860-4F55-A483-64275210CEF3}"/>
            </c:ext>
          </c:extLst>
        </c:ser>
        <c:ser>
          <c:idx val="4"/>
          <c:order val="4"/>
          <c:tx>
            <c:strRef>
              <c:f>'7. Income by Race &amp; Ethnicity'!$B$18</c:f>
              <c:strCache>
                <c:ptCount val="1"/>
                <c:pt idx="0">
                  <c:v>Multiracial</c:v>
                </c:pt>
              </c:strCache>
            </c:strRef>
          </c:tx>
          <c:spPr>
            <a:solidFill>
              <a:schemeClr val="accent5"/>
            </a:solidFill>
            <a:ln>
              <a:noFill/>
            </a:ln>
            <a:effectLst/>
          </c:spPr>
          <c:invertIfNegative val="0"/>
          <c:cat>
            <c:strRef>
              <c:f>'7. Income by Race &amp; Ethnicity'!$C$13:$D$13</c:f>
              <c:strCache>
                <c:ptCount val="2"/>
                <c:pt idx="0">
                  <c:v>Own</c:v>
                </c:pt>
                <c:pt idx="1">
                  <c:v>Rent </c:v>
                </c:pt>
              </c:strCache>
            </c:strRef>
          </c:cat>
          <c:val>
            <c:numRef>
              <c:f>'7. Income by Race &amp; Ethnicity'!$C$18:$D$18</c:f>
              <c:numCache>
                <c:formatCode>#,##0</c:formatCode>
                <c:ptCount val="2"/>
                <c:pt idx="0">
                  <c:v>54.601999999999997</c:v>
                </c:pt>
                <c:pt idx="1">
                  <c:v>21.6</c:v>
                </c:pt>
              </c:numCache>
            </c:numRef>
          </c:val>
          <c:extLst>
            <c:ext xmlns:c16="http://schemas.microsoft.com/office/drawing/2014/chart" uri="{C3380CC4-5D6E-409C-BE32-E72D297353CC}">
              <c16:uniqueId val="{00000004-F860-4F55-A483-64275210CEF3}"/>
            </c:ext>
          </c:extLst>
        </c:ser>
        <c:ser>
          <c:idx val="5"/>
          <c:order val="5"/>
          <c:tx>
            <c:strRef>
              <c:f>'7. Income by Race &amp; Ethnicity'!$B$19</c:f>
              <c:strCache>
                <c:ptCount val="1"/>
                <c:pt idx="0">
                  <c:v>Other Race</c:v>
                </c:pt>
              </c:strCache>
            </c:strRef>
          </c:tx>
          <c:spPr>
            <a:solidFill>
              <a:schemeClr val="accent6"/>
            </a:solidFill>
            <a:ln>
              <a:noFill/>
            </a:ln>
            <a:effectLst/>
          </c:spPr>
          <c:invertIfNegative val="0"/>
          <c:cat>
            <c:strRef>
              <c:f>'7. Income by Race &amp; Ethnicity'!$C$13:$D$13</c:f>
              <c:strCache>
                <c:ptCount val="2"/>
                <c:pt idx="0">
                  <c:v>Own</c:v>
                </c:pt>
                <c:pt idx="1">
                  <c:v>Rent </c:v>
                </c:pt>
              </c:strCache>
            </c:strRef>
          </c:cat>
          <c:val>
            <c:numRef>
              <c:f>'7. Income by Race &amp; Ethnicity'!$C$19:$D$19</c:f>
              <c:numCache>
                <c:formatCode>#,##0</c:formatCode>
                <c:ptCount val="2"/>
                <c:pt idx="0">
                  <c:v>41.13</c:v>
                </c:pt>
                <c:pt idx="1">
                  <c:v>17.88</c:v>
                </c:pt>
              </c:numCache>
            </c:numRef>
          </c:val>
          <c:extLst>
            <c:ext xmlns:c16="http://schemas.microsoft.com/office/drawing/2014/chart" uri="{C3380CC4-5D6E-409C-BE32-E72D297353CC}">
              <c16:uniqueId val="{00000005-F860-4F55-A483-64275210CEF3}"/>
            </c:ext>
          </c:extLst>
        </c:ser>
        <c:dLbls>
          <c:showLegendKey val="0"/>
          <c:showVal val="0"/>
          <c:showCatName val="0"/>
          <c:showSerName val="0"/>
          <c:showPercent val="0"/>
          <c:showBubbleSize val="0"/>
        </c:dLbls>
        <c:gapWidth val="150"/>
        <c:axId val="887661440"/>
        <c:axId val="887660720"/>
      </c:barChart>
      <c:catAx>
        <c:axId val="887661440"/>
        <c:scaling>
          <c:orientation val="minMax"/>
        </c:scaling>
        <c:delete val="1"/>
        <c:axPos val="b"/>
        <c:numFmt formatCode="General" sourceLinked="1"/>
        <c:majorTickMark val="none"/>
        <c:minorTickMark val="none"/>
        <c:tickLblPos val="nextTo"/>
        <c:crossAx val="887660720"/>
        <c:crosses val="autoZero"/>
        <c:auto val="1"/>
        <c:lblAlgn val="ctr"/>
        <c:lblOffset val="100"/>
        <c:noMultiLvlLbl val="0"/>
      </c:catAx>
      <c:valAx>
        <c:axId val="8876607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887661440"/>
        <c:crosses val="autoZero"/>
        <c:crossBetween val="between"/>
      </c:valAx>
      <c:spPr>
        <a:noFill/>
        <a:ln>
          <a:noFill/>
        </a:ln>
        <a:effectLst/>
      </c:spPr>
    </c:plotArea>
    <c:legend>
      <c:legendPos val="b"/>
      <c:layout>
        <c:manualLayout>
          <c:xMode val="edge"/>
          <c:yMode val="edge"/>
          <c:x val="0.20210210067414369"/>
          <c:y val="0.89946856340842607"/>
          <c:w val="0.42670430401525089"/>
          <c:h val="5.823536408402121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0.02819</cdr:x>
      <cdr:y>0.90717</cdr:y>
    </cdr:from>
    <cdr:to>
      <cdr:x>0.42545</cdr:x>
      <cdr:y>1</cdr:y>
    </cdr:to>
    <cdr:sp macro="" textlink="">
      <cdr:nvSpPr>
        <cdr:cNvPr id="2" name="TextBox 1">
          <a:extLst xmlns:a="http://schemas.openxmlformats.org/drawingml/2006/main">
            <a:ext uri="{FF2B5EF4-FFF2-40B4-BE49-F238E27FC236}">
              <a16:creationId xmlns:a16="http://schemas.microsoft.com/office/drawing/2014/main" id="{17E8D9A6-BF27-1320-B136-EA2D6B1CA9A9}"/>
            </a:ext>
          </a:extLst>
        </cdr:cNvPr>
        <cdr:cNvSpPr txBox="1"/>
      </cdr:nvSpPr>
      <cdr:spPr>
        <a:xfrm xmlns:a="http://schemas.openxmlformats.org/drawingml/2006/main">
          <a:off x="326072" y="3509011"/>
          <a:ext cx="4594860" cy="3590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solidFill>
                <a:schemeClr val="tx2"/>
              </a:solidFill>
            </a:rPr>
            <a:t>Age of Household Head</a:t>
          </a:r>
        </a:p>
      </cdr:txBody>
    </cdr:sp>
  </cdr:relSizeAnchor>
</c:userShapes>
</file>

<file path=ppt/drawings/drawing2.xml><?xml version="1.0" encoding="utf-8"?>
<c:userShapes xmlns:c="http://schemas.openxmlformats.org/drawingml/2006/chart">
  <cdr:relSizeAnchor xmlns:cdr="http://schemas.openxmlformats.org/drawingml/2006/chartDrawing">
    <cdr:from>
      <cdr:x>0.39363</cdr:x>
      <cdr:y>0.84366</cdr:y>
    </cdr:from>
    <cdr:to>
      <cdr:x>0.62421</cdr:x>
      <cdr:y>0.92221</cdr:y>
    </cdr:to>
    <cdr:sp macro="" textlink="">
      <cdr:nvSpPr>
        <cdr:cNvPr id="2" name="TextBox 1">
          <a:extLst xmlns:a="http://schemas.openxmlformats.org/drawingml/2006/main">
            <a:ext uri="{FF2B5EF4-FFF2-40B4-BE49-F238E27FC236}">
              <a16:creationId xmlns:a16="http://schemas.microsoft.com/office/drawing/2014/main" id="{A94FA3F1-4C5C-4E7E-0E11-B4BA86B3FBFB}"/>
            </a:ext>
          </a:extLst>
        </cdr:cNvPr>
        <cdr:cNvSpPr txBox="1"/>
      </cdr:nvSpPr>
      <cdr:spPr>
        <a:xfrm xmlns:a="http://schemas.openxmlformats.org/drawingml/2006/main">
          <a:off x="4552915" y="3546474"/>
          <a:ext cx="2667000" cy="330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dirty="0">
              <a:solidFill>
                <a:schemeClr val="tx2"/>
              </a:solidFill>
            </a:rPr>
            <a:t>County Location</a:t>
          </a:r>
        </a:p>
      </cdr:txBody>
    </cdr:sp>
  </cdr:relSizeAnchor>
</c:userShapes>
</file>

<file path=ppt/drawings/drawing3.xml><?xml version="1.0" encoding="utf-8"?>
<c:userShapes xmlns:c="http://schemas.openxmlformats.org/drawingml/2006/chart">
  <cdr:relSizeAnchor xmlns:cdr="http://schemas.openxmlformats.org/drawingml/2006/chartDrawing">
    <cdr:from>
      <cdr:x>0.00769</cdr:x>
      <cdr:y>0.89739</cdr:y>
    </cdr:from>
    <cdr:to>
      <cdr:x>0.20629</cdr:x>
      <cdr:y>0.95631</cdr:y>
    </cdr:to>
    <cdr:sp macro="" textlink="">
      <cdr:nvSpPr>
        <cdr:cNvPr id="2" name="TextBox 1">
          <a:extLst xmlns:a="http://schemas.openxmlformats.org/drawingml/2006/main">
            <a:ext uri="{FF2B5EF4-FFF2-40B4-BE49-F238E27FC236}">
              <a16:creationId xmlns:a16="http://schemas.microsoft.com/office/drawing/2014/main" id="{2751F1C7-BEC7-1351-61BD-D97F7E799A2B}"/>
            </a:ext>
          </a:extLst>
        </cdr:cNvPr>
        <cdr:cNvSpPr txBox="1"/>
      </cdr:nvSpPr>
      <cdr:spPr>
        <a:xfrm xmlns:a="http://schemas.openxmlformats.org/drawingml/2006/main">
          <a:off x="88898" y="3772348"/>
          <a:ext cx="2297113" cy="24767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t>Race/Ethnicity of Householder</a:t>
          </a:r>
        </a:p>
      </cdr:txBody>
    </cdr:sp>
  </cdr:relSizeAnchor>
</c:userShapes>
</file>

<file path=ppt/drawings/drawing4.xml><?xml version="1.0" encoding="utf-8"?>
<c:userShapes xmlns:c="http://schemas.openxmlformats.org/drawingml/2006/chart">
  <cdr:relSizeAnchor xmlns:cdr="http://schemas.openxmlformats.org/drawingml/2006/chartDrawing">
    <cdr:from>
      <cdr:x>0.41922</cdr:x>
      <cdr:y>0.81877</cdr:y>
    </cdr:from>
    <cdr:to>
      <cdr:x>0.66251</cdr:x>
      <cdr:y>0.86516</cdr:y>
    </cdr:to>
    <cdr:sp macro="" textlink="">
      <cdr:nvSpPr>
        <cdr:cNvPr id="2" name="TextBox 1">
          <a:extLst xmlns:a="http://schemas.openxmlformats.org/drawingml/2006/main">
            <a:ext uri="{FF2B5EF4-FFF2-40B4-BE49-F238E27FC236}">
              <a16:creationId xmlns:a16="http://schemas.microsoft.com/office/drawing/2014/main" id="{03CB7E09-7150-2084-B0F7-A29387C47B49}"/>
            </a:ext>
          </a:extLst>
        </cdr:cNvPr>
        <cdr:cNvSpPr txBox="1"/>
      </cdr:nvSpPr>
      <cdr:spPr>
        <a:xfrm xmlns:a="http://schemas.openxmlformats.org/drawingml/2006/main">
          <a:off x="4611944" y="3614738"/>
          <a:ext cx="2676525" cy="2047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t>Household Income</a:t>
          </a:r>
        </a:p>
      </cdr:txBody>
    </cdr:sp>
  </cdr:relSizeAnchor>
</c:userShapes>
</file>

<file path=ppt/drawings/drawing5.xml><?xml version="1.0" encoding="utf-8"?>
<c:userShapes xmlns:c="http://schemas.openxmlformats.org/drawingml/2006/chart">
  <cdr:relSizeAnchor xmlns:cdr="http://schemas.openxmlformats.org/drawingml/2006/chartDrawing">
    <cdr:from>
      <cdr:x>0.0171</cdr:x>
      <cdr:y>0.90297</cdr:y>
    </cdr:from>
    <cdr:to>
      <cdr:x>0.28392</cdr:x>
      <cdr:y>0.96885</cdr:y>
    </cdr:to>
    <cdr:sp macro="" textlink="">
      <cdr:nvSpPr>
        <cdr:cNvPr id="2" name="TextBox 1">
          <a:extLst xmlns:a="http://schemas.openxmlformats.org/drawingml/2006/main">
            <a:ext uri="{FF2B5EF4-FFF2-40B4-BE49-F238E27FC236}">
              <a16:creationId xmlns:a16="http://schemas.microsoft.com/office/drawing/2014/main" id="{16D7AEE9-0C6E-77AD-4229-63ACC42D043A}"/>
            </a:ext>
          </a:extLst>
        </cdr:cNvPr>
        <cdr:cNvSpPr txBox="1"/>
      </cdr:nvSpPr>
      <cdr:spPr>
        <a:xfrm xmlns:a="http://schemas.openxmlformats.org/drawingml/2006/main">
          <a:off x="190500" y="3291227"/>
          <a:ext cx="2971800" cy="2401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Households with</a:t>
          </a: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0.06925</cdr:y>
    </cdr:from>
    <cdr:to>
      <cdr:x>0.05001</cdr:x>
      <cdr:y>0.73828</cdr:y>
    </cdr:to>
    <cdr:sp macro="" textlink="">
      <cdr:nvSpPr>
        <cdr:cNvPr id="2" name="Rectangle 1">
          <a:extLst xmlns:a="http://schemas.openxmlformats.org/drawingml/2006/main">
            <a:ext uri="{FF2B5EF4-FFF2-40B4-BE49-F238E27FC236}">
              <a16:creationId xmlns:a16="http://schemas.microsoft.com/office/drawing/2014/main" id="{0AFD64E7-3B12-670D-347A-6678A5F4334F}"/>
            </a:ext>
          </a:extLst>
        </cdr:cNvPr>
        <cdr:cNvSpPr/>
      </cdr:nvSpPr>
      <cdr:spPr>
        <a:xfrm xmlns:a="http://schemas.openxmlformats.org/drawingml/2006/main">
          <a:off x="0" y="330064"/>
          <a:ext cx="289560" cy="3188970"/>
        </a:xfrm>
        <a:prstGeom xmlns:a="http://schemas.openxmlformats.org/drawingml/2006/main" prst="rect">
          <a:avLst/>
        </a:prstGeom>
        <a:solidFill xmlns:a="http://schemas.openxmlformats.org/drawingml/2006/main">
          <a:srgbClr val="FFFFFF"/>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99E14-4867-0444-B05B-B5EF792899AA}"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C20E9-BA22-9F4A-9C80-C8506BA1CD9E}" type="slidenum">
              <a:rPr lang="en-US" smtClean="0"/>
              <a:t>‹#›</a:t>
            </a:fld>
            <a:endParaRPr lang="en-US"/>
          </a:p>
        </p:txBody>
      </p:sp>
    </p:spTree>
    <p:extLst>
      <p:ext uri="{BB962C8B-B14F-4D97-AF65-F5344CB8AC3E}">
        <p14:creationId xmlns:p14="http://schemas.microsoft.com/office/powerpoint/2010/main" val="104610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1</a:t>
            </a:fld>
            <a:endParaRPr lang="en-US"/>
          </a:p>
        </p:txBody>
      </p:sp>
    </p:spTree>
    <p:extLst>
      <p:ext uri="{BB962C8B-B14F-4D97-AF65-F5344CB8AC3E}">
        <p14:creationId xmlns:p14="http://schemas.microsoft.com/office/powerpoint/2010/main" val="296783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C20E9-BA22-9F4A-9C80-C8506BA1CD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539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14</a:t>
            </a:fld>
            <a:endParaRPr lang="en-US"/>
          </a:p>
        </p:txBody>
      </p:sp>
    </p:spTree>
    <p:extLst>
      <p:ext uri="{BB962C8B-B14F-4D97-AF65-F5344CB8AC3E}">
        <p14:creationId xmlns:p14="http://schemas.microsoft.com/office/powerpoint/2010/main" val="1562196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15</a:t>
            </a:fld>
            <a:endParaRPr lang="en-US"/>
          </a:p>
        </p:txBody>
      </p:sp>
    </p:spTree>
    <p:extLst>
      <p:ext uri="{BB962C8B-B14F-4D97-AF65-F5344CB8AC3E}">
        <p14:creationId xmlns:p14="http://schemas.microsoft.com/office/powerpoint/2010/main" val="2464707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16</a:t>
            </a:fld>
            <a:endParaRPr lang="en-US"/>
          </a:p>
        </p:txBody>
      </p:sp>
    </p:spTree>
    <p:extLst>
      <p:ext uri="{BB962C8B-B14F-4D97-AF65-F5344CB8AC3E}">
        <p14:creationId xmlns:p14="http://schemas.microsoft.com/office/powerpoint/2010/main" val="3951348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17</a:t>
            </a:fld>
            <a:endParaRPr lang="en-US"/>
          </a:p>
        </p:txBody>
      </p:sp>
    </p:spTree>
    <p:extLst>
      <p:ext uri="{BB962C8B-B14F-4D97-AF65-F5344CB8AC3E}">
        <p14:creationId xmlns:p14="http://schemas.microsoft.com/office/powerpoint/2010/main" val="3710896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2</a:t>
            </a:fld>
            <a:endParaRPr lang="en-US"/>
          </a:p>
        </p:txBody>
      </p:sp>
    </p:spTree>
    <p:extLst>
      <p:ext uri="{BB962C8B-B14F-4D97-AF65-F5344CB8AC3E}">
        <p14:creationId xmlns:p14="http://schemas.microsoft.com/office/powerpoint/2010/main" val="80064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3</a:t>
            </a:fld>
            <a:endParaRPr lang="en-US"/>
          </a:p>
        </p:txBody>
      </p:sp>
    </p:spTree>
    <p:extLst>
      <p:ext uri="{BB962C8B-B14F-4D97-AF65-F5344CB8AC3E}">
        <p14:creationId xmlns:p14="http://schemas.microsoft.com/office/powerpoint/2010/main" val="1657708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4</a:t>
            </a:fld>
            <a:endParaRPr lang="en-US"/>
          </a:p>
        </p:txBody>
      </p:sp>
    </p:spTree>
    <p:extLst>
      <p:ext uri="{BB962C8B-B14F-4D97-AF65-F5344CB8AC3E}">
        <p14:creationId xmlns:p14="http://schemas.microsoft.com/office/powerpoint/2010/main" val="3026302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5</a:t>
            </a:fld>
            <a:endParaRPr lang="en-US"/>
          </a:p>
        </p:txBody>
      </p:sp>
    </p:spTree>
    <p:extLst>
      <p:ext uri="{BB962C8B-B14F-4D97-AF65-F5344CB8AC3E}">
        <p14:creationId xmlns:p14="http://schemas.microsoft.com/office/powerpoint/2010/main" val="166369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6</a:t>
            </a:fld>
            <a:endParaRPr lang="en-US"/>
          </a:p>
        </p:txBody>
      </p:sp>
    </p:spTree>
    <p:extLst>
      <p:ext uri="{BB962C8B-B14F-4D97-AF65-F5344CB8AC3E}">
        <p14:creationId xmlns:p14="http://schemas.microsoft.com/office/powerpoint/2010/main" val="907497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7</a:t>
            </a:fld>
            <a:endParaRPr lang="en-US"/>
          </a:p>
        </p:txBody>
      </p:sp>
    </p:spTree>
    <p:extLst>
      <p:ext uri="{BB962C8B-B14F-4D97-AF65-F5344CB8AC3E}">
        <p14:creationId xmlns:p14="http://schemas.microsoft.com/office/powerpoint/2010/main" val="2203041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71C20E9-BA22-9F4A-9C80-C8506BA1CD9E}" type="slidenum">
              <a:rPr lang="en-US" smtClean="0"/>
              <a:t>9</a:t>
            </a:fld>
            <a:endParaRPr lang="en-US"/>
          </a:p>
        </p:txBody>
      </p:sp>
    </p:spTree>
    <p:extLst>
      <p:ext uri="{BB962C8B-B14F-4D97-AF65-F5344CB8AC3E}">
        <p14:creationId xmlns:p14="http://schemas.microsoft.com/office/powerpoint/2010/main" val="1228686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C20E9-BA22-9F4A-9C80-C8506BA1CD9E}" type="slidenum">
              <a:rPr lang="en-US" smtClean="0"/>
              <a:t>10</a:t>
            </a:fld>
            <a:endParaRPr lang="en-US"/>
          </a:p>
        </p:txBody>
      </p:sp>
    </p:spTree>
    <p:extLst>
      <p:ext uri="{BB962C8B-B14F-4D97-AF65-F5344CB8AC3E}">
        <p14:creationId xmlns:p14="http://schemas.microsoft.com/office/powerpoint/2010/main" val="1108991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Rectangle 20">
            <a:extLst>
              <a:ext uri="{FF2B5EF4-FFF2-40B4-BE49-F238E27FC236}">
                <a16:creationId xmlns:a16="http://schemas.microsoft.com/office/drawing/2014/main" id="{F7EA37A3-48D6-4A57-94EC-5DF2E598F733}"/>
              </a:ext>
            </a:extLst>
          </p:cNvPr>
          <p:cNvSpPr/>
          <p:nvPr userDrawn="1"/>
        </p:nvSpPr>
        <p:spPr>
          <a:xfrm>
            <a:off x="0" y="5459896"/>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tx1"/>
                </a:solidFill>
              </a:rPr>
              <a:t>© PRESIDENT AND FELLOWS OF HARVARD COLLEGE</a:t>
            </a:r>
          </a:p>
        </p:txBody>
      </p:sp>
      <p:pic>
        <p:nvPicPr>
          <p:cNvPr id="11" name="Picture 10" descr="A person standing in front of a window&#10;&#10;Description automatically generated">
            <a:extLst>
              <a:ext uri="{FF2B5EF4-FFF2-40B4-BE49-F238E27FC236}">
                <a16:creationId xmlns:a16="http://schemas.microsoft.com/office/drawing/2014/main" id="{93CE7E16-F55B-4789-A054-51B28D799057}"/>
              </a:ext>
            </a:extLst>
          </p:cNvPr>
          <p:cNvPicPr>
            <a:picLocks noChangeAspect="1"/>
          </p:cNvPicPr>
          <p:nvPr userDrawn="1"/>
        </p:nvPicPr>
        <p:blipFill>
          <a:blip r:embed="rId4"/>
          <a:stretch>
            <a:fillRect/>
          </a:stretch>
        </p:blipFill>
        <p:spPr>
          <a:xfrm>
            <a:off x="0" y="-972835"/>
            <a:ext cx="12192000" cy="6432731"/>
          </a:xfrm>
          <a:prstGeom prst="rect">
            <a:avLst/>
          </a:prstGeom>
        </p:spPr>
      </p:pic>
      <p:sp>
        <p:nvSpPr>
          <p:cNvPr id="15" name="Rectangle 14">
            <a:extLst>
              <a:ext uri="{FF2B5EF4-FFF2-40B4-BE49-F238E27FC236}">
                <a16:creationId xmlns:a16="http://schemas.microsoft.com/office/drawing/2014/main" id="{6D2059D3-0A72-4557-B645-7EE4A146AB21}"/>
              </a:ext>
            </a:extLst>
          </p:cNvPr>
          <p:cNvSpPr/>
          <p:nvPr userDrawn="1"/>
        </p:nvSpPr>
        <p:spPr>
          <a:xfrm>
            <a:off x="0" y="-488807"/>
            <a:ext cx="12192000" cy="5948703"/>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7466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09"/>
            <a:ext cx="5583110" cy="39630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4"/>
            <a:ext cx="5583237" cy="3962400"/>
          </a:xfrm>
        </p:spPr>
        <p:txBody>
          <a:bodyPr/>
          <a:lstStyle>
            <a:lvl1pPr marL="0" indent="0" algn="ctr">
              <a:buNone/>
              <a:defRPr/>
            </a:lvl1pPr>
          </a:lstStyle>
          <a:p>
            <a:endParaRPr lang="en-US"/>
          </a:p>
        </p:txBody>
      </p:sp>
      <p:sp>
        <p:nvSpPr>
          <p:cNvPr id="7" name="Text Placeholder 5">
            <a:extLst>
              <a:ext uri="{FF2B5EF4-FFF2-40B4-BE49-F238E27FC236}">
                <a16:creationId xmlns:a16="http://schemas.microsoft.com/office/drawing/2014/main" id="{AF62F1BC-596A-4970-A464-F121CA07CC75}"/>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31798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3"/>
            <a:ext cx="2697480" cy="2067629"/>
          </a:xfrm>
        </p:spPr>
        <p:txBody>
          <a:bodyPr/>
          <a:lstStyle>
            <a:lvl1pPr marL="0" indent="0" algn="ctr">
              <a:buNone/>
              <a:defRPr/>
            </a:lvl1pPr>
          </a:lstStyle>
          <a:p>
            <a:endParaRPr lang="en-US"/>
          </a:p>
        </p:txBody>
      </p:sp>
      <p:sp>
        <p:nvSpPr>
          <p:cNvPr id="7" name="Picture Placeholder 5">
            <a:extLst>
              <a:ext uri="{FF2B5EF4-FFF2-40B4-BE49-F238E27FC236}">
                <a16:creationId xmlns:a16="http://schemas.microsoft.com/office/drawing/2014/main" id="{B45095E1-4997-493B-AF7D-52569BF2AC9A}"/>
              </a:ext>
            </a:extLst>
          </p:cNvPr>
          <p:cNvSpPr>
            <a:spLocks noGrp="1"/>
          </p:cNvSpPr>
          <p:nvPr>
            <p:ph type="pic" sz="quarter" idx="13"/>
          </p:nvPr>
        </p:nvSpPr>
        <p:spPr>
          <a:xfrm>
            <a:off x="9137254" y="1813809"/>
            <a:ext cx="2697480" cy="2067629"/>
          </a:xfrm>
        </p:spPr>
        <p:txBody>
          <a:bodyPr/>
          <a:lstStyle>
            <a:lvl1pPr marL="0" indent="0" algn="ctr">
              <a:buNone/>
              <a:defRPr/>
            </a:lvl1pPr>
          </a:lstStyle>
          <a:p>
            <a:endParaRPr lang="en-US"/>
          </a:p>
        </p:txBody>
      </p:sp>
      <p:sp>
        <p:nvSpPr>
          <p:cNvPr id="9" name="Picture Placeholder 5">
            <a:extLst>
              <a:ext uri="{FF2B5EF4-FFF2-40B4-BE49-F238E27FC236}">
                <a16:creationId xmlns:a16="http://schemas.microsoft.com/office/drawing/2014/main" id="{C16DB386-C170-4987-8892-EE1429EBA450}"/>
              </a:ext>
            </a:extLst>
          </p:cNvPr>
          <p:cNvSpPr>
            <a:spLocks noGrp="1"/>
          </p:cNvSpPr>
          <p:nvPr>
            <p:ph type="pic" sz="quarter" idx="14"/>
          </p:nvPr>
        </p:nvSpPr>
        <p:spPr>
          <a:xfrm>
            <a:off x="6251497" y="4079042"/>
            <a:ext cx="2697480" cy="2067629"/>
          </a:xfrm>
        </p:spPr>
        <p:txBody>
          <a:bodyPr/>
          <a:lstStyle>
            <a:lvl1pPr marL="0" indent="0" algn="ctr">
              <a:buNone/>
              <a:defRPr/>
            </a:lvl1pPr>
          </a:lstStyle>
          <a:p>
            <a:endParaRPr lang="en-US"/>
          </a:p>
        </p:txBody>
      </p:sp>
      <p:sp>
        <p:nvSpPr>
          <p:cNvPr id="10" name="Picture Placeholder 5">
            <a:extLst>
              <a:ext uri="{FF2B5EF4-FFF2-40B4-BE49-F238E27FC236}">
                <a16:creationId xmlns:a16="http://schemas.microsoft.com/office/drawing/2014/main" id="{A1296044-48B0-4A64-BBCD-3F1CD0AC0F65}"/>
              </a:ext>
            </a:extLst>
          </p:cNvPr>
          <p:cNvSpPr>
            <a:spLocks noGrp="1"/>
          </p:cNvSpPr>
          <p:nvPr>
            <p:ph type="pic" sz="quarter" idx="15"/>
          </p:nvPr>
        </p:nvSpPr>
        <p:spPr>
          <a:xfrm>
            <a:off x="9137254" y="4078338"/>
            <a:ext cx="2697480" cy="2067629"/>
          </a:xfrm>
        </p:spPr>
        <p:txBody>
          <a:bodyPr/>
          <a:lstStyle>
            <a:lvl1pPr marL="0" indent="0" algn="ctr">
              <a:buNone/>
              <a:defRPr/>
            </a:lvl1pPr>
          </a:lstStyle>
          <a:p>
            <a:endParaRPr lang="en-US"/>
          </a:p>
        </p:txBody>
      </p:sp>
      <p:sp>
        <p:nvSpPr>
          <p:cNvPr id="11" name="Text Placeholder 5">
            <a:extLst>
              <a:ext uri="{FF2B5EF4-FFF2-40B4-BE49-F238E27FC236}">
                <a16:creationId xmlns:a16="http://schemas.microsoft.com/office/drawing/2014/main" id="{CCDBCDD6-797E-45DB-ACC0-564ABB16C2B1}"/>
              </a:ext>
            </a:extLst>
          </p:cNvPr>
          <p:cNvSpPr>
            <a:spLocks noGrp="1"/>
          </p:cNvSpPr>
          <p:nvPr>
            <p:ph type="body" sz="quarter" idx="16"/>
          </p:nvPr>
        </p:nvSpPr>
        <p:spPr>
          <a:xfrm>
            <a:off x="267855" y="5927834"/>
            <a:ext cx="5828145"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453386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2 Photos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9" y="1814513"/>
            <a:ext cx="3252425" cy="1885706"/>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3684977" y="3891207"/>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268289" y="3891207"/>
            <a:ext cx="3252425" cy="1885706"/>
          </a:xfrm>
        </p:spPr>
        <p:txBody>
          <a:bodyPr/>
          <a:lstStyle>
            <a:lvl1pPr marL="0" indent="0" algn="ctr">
              <a:buNone/>
              <a:defRPr/>
            </a:lvl1pPr>
          </a:lstStyle>
          <a:p>
            <a:endParaRPr lang="en-US"/>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3684977" y="1814513"/>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500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2 Photos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8578236" y="1814513"/>
            <a:ext cx="3252425" cy="1885706"/>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267856" y="3891207"/>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8578236" y="3891207"/>
            <a:ext cx="3252425" cy="1885706"/>
          </a:xfrm>
        </p:spPr>
        <p:txBody>
          <a:bodyPr/>
          <a:lstStyle>
            <a:lvl1pPr marL="0" indent="0" algn="ctr">
              <a:buNone/>
              <a:defRPr/>
            </a:lvl1pPr>
          </a:lstStyle>
          <a:p>
            <a:endParaRPr lang="en-US"/>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267856" y="1814513"/>
            <a:ext cx="8145684" cy="18857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5221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hoto Collage">
    <p:spTree>
      <p:nvGrpSpPr>
        <p:cNvPr id="1" name=""/>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F3055A2C-8277-4488-B37E-F78097B654D3}"/>
              </a:ext>
            </a:extLst>
          </p:cNvPr>
          <p:cNvSpPr>
            <a:spLocks noGrp="1"/>
          </p:cNvSpPr>
          <p:nvPr>
            <p:ph type="pic" sz="quarter" idx="13"/>
          </p:nvPr>
        </p:nvSpPr>
        <p:spPr>
          <a:xfrm>
            <a:off x="-1" y="143230"/>
            <a:ext cx="5972175" cy="3216117"/>
          </a:xfrm>
        </p:spPr>
        <p:txBody>
          <a:bodyPr/>
          <a:lstStyle>
            <a:lvl1pPr marL="0" indent="0" algn="ctr">
              <a:buNone/>
              <a:defRPr/>
            </a:lvl1pPr>
          </a:lstStyle>
          <a:p>
            <a:endParaRPr lang="en-US"/>
          </a:p>
        </p:txBody>
      </p:sp>
      <p:sp>
        <p:nvSpPr>
          <p:cNvPr id="17" name="Picture Placeholder 5">
            <a:extLst>
              <a:ext uri="{FF2B5EF4-FFF2-40B4-BE49-F238E27FC236}">
                <a16:creationId xmlns:a16="http://schemas.microsoft.com/office/drawing/2014/main" id="{FA131B00-87C6-40B8-9DCE-9557AE391646}"/>
              </a:ext>
            </a:extLst>
          </p:cNvPr>
          <p:cNvSpPr>
            <a:spLocks noGrp="1"/>
          </p:cNvSpPr>
          <p:nvPr>
            <p:ph type="pic" sz="quarter" idx="14"/>
          </p:nvPr>
        </p:nvSpPr>
        <p:spPr>
          <a:xfrm>
            <a:off x="6096000" y="143231"/>
            <a:ext cx="3759200" cy="1971319"/>
          </a:xfrm>
        </p:spPr>
        <p:txBody>
          <a:bodyPr/>
          <a:lstStyle>
            <a:lvl1pPr marL="0" indent="0" algn="ctr">
              <a:buNone/>
              <a:defRPr/>
            </a:lvl1pPr>
          </a:lstStyle>
          <a:p>
            <a:endParaRPr lang="en-US"/>
          </a:p>
        </p:txBody>
      </p:sp>
      <p:sp>
        <p:nvSpPr>
          <p:cNvPr id="18" name="Picture Placeholder 5">
            <a:extLst>
              <a:ext uri="{FF2B5EF4-FFF2-40B4-BE49-F238E27FC236}">
                <a16:creationId xmlns:a16="http://schemas.microsoft.com/office/drawing/2014/main" id="{04D1C248-FF21-4D6A-A781-471EE2CA2DF5}"/>
              </a:ext>
            </a:extLst>
          </p:cNvPr>
          <p:cNvSpPr>
            <a:spLocks noGrp="1"/>
          </p:cNvSpPr>
          <p:nvPr>
            <p:ph type="pic" sz="quarter" idx="15"/>
          </p:nvPr>
        </p:nvSpPr>
        <p:spPr>
          <a:xfrm>
            <a:off x="9979024" y="143231"/>
            <a:ext cx="2212976" cy="1971319"/>
          </a:xfrm>
        </p:spPr>
        <p:txBody>
          <a:bodyPr/>
          <a:lstStyle>
            <a:lvl1pPr marL="0" indent="0" algn="ctr">
              <a:buNone/>
              <a:defRPr/>
            </a:lvl1pPr>
          </a:lstStyle>
          <a:p>
            <a:endParaRPr lang="en-US"/>
          </a:p>
        </p:txBody>
      </p:sp>
      <p:sp>
        <p:nvSpPr>
          <p:cNvPr id="19" name="Picture Placeholder 5">
            <a:extLst>
              <a:ext uri="{FF2B5EF4-FFF2-40B4-BE49-F238E27FC236}">
                <a16:creationId xmlns:a16="http://schemas.microsoft.com/office/drawing/2014/main" id="{0518E55D-652C-4347-A1DB-F7EB0A6803F2}"/>
              </a:ext>
            </a:extLst>
          </p:cNvPr>
          <p:cNvSpPr>
            <a:spLocks noGrp="1"/>
          </p:cNvSpPr>
          <p:nvPr>
            <p:ph type="pic" sz="quarter" idx="16"/>
          </p:nvPr>
        </p:nvSpPr>
        <p:spPr>
          <a:xfrm>
            <a:off x="-2" y="3471861"/>
            <a:ext cx="3708401" cy="3386139"/>
          </a:xfrm>
        </p:spPr>
        <p:txBody>
          <a:bodyPr/>
          <a:lstStyle>
            <a:lvl1pPr marL="0" indent="0" algn="ctr">
              <a:buNone/>
              <a:defRPr/>
            </a:lvl1pPr>
          </a:lstStyle>
          <a:p>
            <a:endParaRPr lang="en-US"/>
          </a:p>
        </p:txBody>
      </p:sp>
      <p:sp>
        <p:nvSpPr>
          <p:cNvPr id="20" name="Picture Placeholder 5">
            <a:extLst>
              <a:ext uri="{FF2B5EF4-FFF2-40B4-BE49-F238E27FC236}">
                <a16:creationId xmlns:a16="http://schemas.microsoft.com/office/drawing/2014/main" id="{699B992D-E681-45B5-B04D-F5D30582B628}"/>
              </a:ext>
            </a:extLst>
          </p:cNvPr>
          <p:cNvSpPr>
            <a:spLocks noGrp="1"/>
          </p:cNvSpPr>
          <p:nvPr>
            <p:ph type="pic" sz="quarter" idx="17"/>
          </p:nvPr>
        </p:nvSpPr>
        <p:spPr>
          <a:xfrm>
            <a:off x="3832225" y="3471861"/>
            <a:ext cx="2139949" cy="1900238"/>
          </a:xfrm>
        </p:spPr>
        <p:txBody>
          <a:bodyPr/>
          <a:lstStyle>
            <a:lvl1pPr marL="0" indent="0" algn="ctr">
              <a:buNone/>
              <a:defRPr/>
            </a:lvl1pPr>
          </a:lstStyle>
          <a:p>
            <a:endParaRPr lang="en-US"/>
          </a:p>
        </p:txBody>
      </p:sp>
      <p:sp>
        <p:nvSpPr>
          <p:cNvPr id="21" name="Picture Placeholder 5">
            <a:extLst>
              <a:ext uri="{FF2B5EF4-FFF2-40B4-BE49-F238E27FC236}">
                <a16:creationId xmlns:a16="http://schemas.microsoft.com/office/drawing/2014/main" id="{4DA04CDE-EDF5-44D4-B5E5-CCF0EDC6E45A}"/>
              </a:ext>
            </a:extLst>
          </p:cNvPr>
          <p:cNvSpPr>
            <a:spLocks noGrp="1"/>
          </p:cNvSpPr>
          <p:nvPr>
            <p:ph type="pic" sz="quarter" idx="18"/>
          </p:nvPr>
        </p:nvSpPr>
        <p:spPr>
          <a:xfrm>
            <a:off x="3832225" y="5484613"/>
            <a:ext cx="2139949" cy="1373387"/>
          </a:xfrm>
        </p:spPr>
        <p:txBody>
          <a:bodyPr/>
          <a:lstStyle>
            <a:lvl1pPr marL="0" indent="0" algn="ctr">
              <a:buNone/>
              <a:defRPr/>
            </a:lvl1pPr>
          </a:lstStyle>
          <a:p>
            <a:endParaRPr lang="en-US"/>
          </a:p>
        </p:txBody>
      </p:sp>
      <p:sp>
        <p:nvSpPr>
          <p:cNvPr id="22" name="Picture Placeholder 5">
            <a:extLst>
              <a:ext uri="{FF2B5EF4-FFF2-40B4-BE49-F238E27FC236}">
                <a16:creationId xmlns:a16="http://schemas.microsoft.com/office/drawing/2014/main" id="{2692513D-6917-4F27-9DAC-67B5101F3E85}"/>
              </a:ext>
            </a:extLst>
          </p:cNvPr>
          <p:cNvSpPr>
            <a:spLocks noGrp="1"/>
          </p:cNvSpPr>
          <p:nvPr>
            <p:ph type="pic" sz="quarter" idx="19"/>
          </p:nvPr>
        </p:nvSpPr>
        <p:spPr>
          <a:xfrm>
            <a:off x="6096000" y="2226039"/>
            <a:ext cx="6096000" cy="4631961"/>
          </a:xfrm>
        </p:spPr>
        <p:txBody>
          <a:bodyPr/>
          <a:lstStyle>
            <a:lvl1pPr marL="0" indent="0" algn="ctr">
              <a:buNone/>
              <a:defRPr/>
            </a:lvl1pPr>
          </a:lstStyle>
          <a:p>
            <a:endParaRPr lang="en-US"/>
          </a:p>
        </p:txBody>
      </p:sp>
      <p:sp>
        <p:nvSpPr>
          <p:cNvPr id="23" name="Rectangle 22">
            <a:extLst>
              <a:ext uri="{FF2B5EF4-FFF2-40B4-BE49-F238E27FC236}">
                <a16:creationId xmlns:a16="http://schemas.microsoft.com/office/drawing/2014/main" id="{3AF2F04D-CE50-42FA-9B39-08369465246C}"/>
              </a:ext>
            </a:extLst>
          </p:cNvPr>
          <p:cNvSpPr/>
          <p:nvPr userDrawn="1"/>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7743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469258DD-0A3A-4207-AD6B-320BD804B3C4}"/>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
        <p:nvSpPr>
          <p:cNvPr id="5" name="Chart Placeholder 4">
            <a:extLst>
              <a:ext uri="{FF2B5EF4-FFF2-40B4-BE49-F238E27FC236}">
                <a16:creationId xmlns:a16="http://schemas.microsoft.com/office/drawing/2014/main" id="{4A0EEC95-AF1F-4444-AA02-EF97927CD725}"/>
              </a:ext>
            </a:extLst>
          </p:cNvPr>
          <p:cNvSpPr>
            <a:spLocks noGrp="1"/>
          </p:cNvSpPr>
          <p:nvPr>
            <p:ph type="chart" sz="quarter" idx="11"/>
          </p:nvPr>
        </p:nvSpPr>
        <p:spPr>
          <a:xfrm>
            <a:off x="268288" y="1264829"/>
            <a:ext cx="11566446" cy="4457330"/>
          </a:xfrm>
        </p:spPr>
        <p:txBody>
          <a:bodyPr/>
          <a:lstStyle>
            <a:lvl1pPr marL="0" indent="0" algn="ctr">
              <a:buNone/>
              <a:defRPr/>
            </a:lvl1pPr>
          </a:lstStyle>
          <a:p>
            <a:endParaRPr lang="en-US"/>
          </a:p>
        </p:txBody>
      </p:sp>
    </p:spTree>
    <p:extLst>
      <p:ext uri="{BB962C8B-B14F-4D97-AF65-F5344CB8AC3E}">
        <p14:creationId xmlns:p14="http://schemas.microsoft.com/office/powerpoint/2010/main" val="158772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473A86C5-7298-46F0-A7A9-C08DE1ED1FA9}"/>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208155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F8838C7E-03D0-41FF-9E0C-0389EA56454D}"/>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682925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157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Break - Purp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B86CF7-6BE0-452A-AF61-0EF23266EB3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243" b="713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FF684C0-B595-4194-92A5-01E2F0F0C8A9}"/>
              </a:ext>
            </a:extLst>
          </p:cNvPr>
          <p:cNvSpPr/>
          <p:nvPr userDrawn="1"/>
        </p:nvSpPr>
        <p:spPr>
          <a:xfrm>
            <a:off x="-9526" y="0"/>
            <a:ext cx="12201526"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8BDB38-1EA1-49C8-AF20-E09C51BD91E1}"/>
              </a:ext>
            </a:extLst>
          </p:cNvPr>
          <p:cNvSpPr/>
          <p:nvPr userDrawn="1"/>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48488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Green">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6F231B57-2190-468C-B3D7-9D19210F11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3096"/>
          <a:stretch/>
        </p:blipFill>
        <p:spPr>
          <a:xfrm>
            <a:off x="0" y="0"/>
            <a:ext cx="12192000" cy="5523271"/>
          </a:xfrm>
          <a:prstGeom prst="rect">
            <a:avLst/>
          </a:prstGeom>
        </p:spPr>
      </p:pic>
      <p:sp>
        <p:nvSpPr>
          <p:cNvPr id="10" name="Rectangle 9">
            <a:extLst>
              <a:ext uri="{FF2B5EF4-FFF2-40B4-BE49-F238E27FC236}">
                <a16:creationId xmlns:a16="http://schemas.microsoft.com/office/drawing/2014/main" id="{9F7839F2-D2FF-4CB5-8958-E74E86E21BCC}"/>
              </a:ext>
            </a:extLst>
          </p:cNvPr>
          <p:cNvSpPr/>
          <p:nvPr userDrawn="1"/>
        </p:nvSpPr>
        <p:spPr>
          <a:xfrm>
            <a:off x="0" y="0"/>
            <a:ext cx="12192000" cy="5603128"/>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AF2E67-A034-4F46-81AE-3AC95ECA461F}"/>
              </a:ext>
            </a:extLst>
          </p:cNvPr>
          <p:cNvSpPr/>
          <p:nvPr userDrawn="1"/>
        </p:nvSpPr>
        <p:spPr>
          <a:xfrm>
            <a:off x="0" y="5459896"/>
            <a:ext cx="12192000" cy="1432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tx1"/>
                </a:solidFill>
              </a:rPr>
              <a:t>© PRESIDENT AND FELLOWS OF HARVARD COLLEGE</a:t>
            </a:r>
          </a:p>
        </p:txBody>
      </p:sp>
    </p:spTree>
    <p:extLst>
      <p:ext uri="{BB962C8B-B14F-4D97-AF65-F5344CB8AC3E}">
        <p14:creationId xmlns:p14="http://schemas.microsoft.com/office/powerpoint/2010/main" val="3348799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903FF5-D0A8-4690-B5C8-0822D3589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717" r="-2"/>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91E6A5D-0695-4EA4-B5B7-A5DC8CD180B8}"/>
              </a:ext>
            </a:extLst>
          </p:cNvPr>
          <p:cNvSpPr/>
          <p:nvPr userDrawn="1"/>
        </p:nvSpPr>
        <p:spPr>
          <a:xfrm>
            <a:off x="0" y="0"/>
            <a:ext cx="12192000" cy="6858000"/>
          </a:xfrm>
          <a:prstGeom prst="rect">
            <a:avLst/>
          </a:pr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3B9DDF-8974-4BE6-BFAC-8DB63D751B72}"/>
              </a:ext>
            </a:extLst>
          </p:cNvPr>
          <p:cNvSpPr/>
          <p:nvPr userDrawn="1"/>
        </p:nvSpPr>
        <p:spPr>
          <a:xfrm>
            <a:off x="0" y="0"/>
            <a:ext cx="12192000" cy="1432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9305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Break -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2C3A02-ECDF-427B-8EF0-0A01EB236012}"/>
              </a:ext>
            </a:extLst>
          </p:cNvPr>
          <p:cNvSpPr/>
          <p:nvPr userDrawn="1"/>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70" y="1828801"/>
            <a:ext cx="3292120" cy="3404680"/>
          </a:xfrm>
        </p:spPr>
        <p:txBody>
          <a:bodyPr anchor="ctr"/>
          <a:lstStyle>
            <a:lvl1pPr algn="l">
              <a:defRPr sz="44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DA35B9B9-E8DA-42DF-998A-3864BA452C2C}"/>
              </a:ext>
            </a:extLst>
          </p:cNvPr>
          <p:cNvPicPr>
            <a:picLocks noChangeAspect="1"/>
          </p:cNvPicPr>
          <p:nvPr userDrawn="1"/>
        </p:nvPicPr>
        <p:blipFill>
          <a:blip r:embed="rId2"/>
          <a:stretch>
            <a:fillRect/>
          </a:stretch>
        </p:blipFill>
        <p:spPr>
          <a:xfrm>
            <a:off x="5116748" y="128641"/>
            <a:ext cx="9824937" cy="6549958"/>
          </a:xfrm>
          <a:prstGeom prst="rect">
            <a:avLst/>
          </a:prstGeom>
        </p:spPr>
      </p:pic>
      <p:sp>
        <p:nvSpPr>
          <p:cNvPr id="10" name="Rectangle 9">
            <a:extLst>
              <a:ext uri="{FF2B5EF4-FFF2-40B4-BE49-F238E27FC236}">
                <a16:creationId xmlns:a16="http://schemas.microsoft.com/office/drawing/2014/main" id="{BD037D93-D49F-4346-A429-987F7E2732FE}"/>
              </a:ext>
            </a:extLst>
          </p:cNvPr>
          <p:cNvSpPr/>
          <p:nvPr userDrawn="1"/>
        </p:nvSpPr>
        <p:spPr>
          <a:xfrm>
            <a:off x="0" y="0"/>
            <a:ext cx="5116747" cy="7621143"/>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50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 - v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952E23-A787-4B65-947B-66DAC15D1D66}"/>
              </a:ext>
            </a:extLst>
          </p:cNvPr>
          <p:cNvSpPr/>
          <p:nvPr userDrawn="1"/>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E740F33-E2A3-4498-AECA-3F7D9FFC1406}"/>
              </a:ext>
            </a:extLst>
          </p:cNvPr>
          <p:cNvSpPr>
            <a:spLocks noGrp="1"/>
          </p:cNvSpPr>
          <p:nvPr>
            <p:ph type="ctrTitle"/>
          </p:nvPr>
        </p:nvSpPr>
        <p:spPr>
          <a:xfrm>
            <a:off x="408588" y="2476351"/>
            <a:ext cx="3964630" cy="1604238"/>
          </a:xfrm>
        </p:spPr>
        <p:txBody>
          <a:bodyPr anchor="ctr"/>
          <a:lstStyle>
            <a:lvl1pPr algn="l">
              <a:defRPr sz="4800">
                <a:solidFill>
                  <a:schemeClr val="bg1"/>
                </a:solidFill>
              </a:defRPr>
            </a:lvl1pPr>
          </a:lstStyle>
          <a:p>
            <a:endParaRPr lang="en-US"/>
          </a:p>
        </p:txBody>
      </p:sp>
      <p:pic>
        <p:nvPicPr>
          <p:cNvPr id="4" name="Picture 3">
            <a:extLst>
              <a:ext uri="{FF2B5EF4-FFF2-40B4-BE49-F238E27FC236}">
                <a16:creationId xmlns:a16="http://schemas.microsoft.com/office/drawing/2014/main" id="{EA7F2A00-6738-4C6A-B9EF-C9476ADAE086}"/>
              </a:ext>
            </a:extLst>
          </p:cNvPr>
          <p:cNvPicPr>
            <a:picLocks noChangeAspect="1"/>
          </p:cNvPicPr>
          <p:nvPr userDrawn="1"/>
        </p:nvPicPr>
        <p:blipFill>
          <a:blip r:embed="rId2"/>
          <a:stretch>
            <a:fillRect/>
          </a:stretch>
        </p:blipFill>
        <p:spPr>
          <a:xfrm>
            <a:off x="1" y="143230"/>
            <a:ext cx="12192000" cy="6858000"/>
          </a:xfrm>
          <a:prstGeom prst="rect">
            <a:avLst/>
          </a:prstGeom>
        </p:spPr>
      </p:pic>
      <p:sp>
        <p:nvSpPr>
          <p:cNvPr id="7" name="Rectangle 6">
            <a:extLst>
              <a:ext uri="{FF2B5EF4-FFF2-40B4-BE49-F238E27FC236}">
                <a16:creationId xmlns:a16="http://schemas.microsoft.com/office/drawing/2014/main" id="{406BDB8A-48C0-4B76-A4D5-6C6776DA4220}"/>
              </a:ext>
            </a:extLst>
          </p:cNvPr>
          <p:cNvSpPr/>
          <p:nvPr userDrawn="1"/>
        </p:nvSpPr>
        <p:spPr>
          <a:xfrm>
            <a:off x="-1" y="76801"/>
            <a:ext cx="12191998" cy="6990857"/>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387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hank you - v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952E23-A787-4B65-947B-66DAC15D1D66}"/>
              </a:ext>
            </a:extLst>
          </p:cNvPr>
          <p:cNvSpPr/>
          <p:nvPr userDrawn="1"/>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E740F33-E2A3-4498-AECA-3F7D9FFC1406}"/>
              </a:ext>
            </a:extLst>
          </p:cNvPr>
          <p:cNvSpPr>
            <a:spLocks noGrp="1"/>
          </p:cNvSpPr>
          <p:nvPr>
            <p:ph type="ctrTitle"/>
          </p:nvPr>
        </p:nvSpPr>
        <p:spPr>
          <a:xfrm>
            <a:off x="408588" y="2476351"/>
            <a:ext cx="3964630" cy="1604238"/>
          </a:xfrm>
        </p:spPr>
        <p:txBody>
          <a:bodyPr anchor="ctr"/>
          <a:lstStyle>
            <a:lvl1pPr algn="l">
              <a:defRPr sz="4800">
                <a:solidFill>
                  <a:schemeClr val="bg1"/>
                </a:solidFill>
              </a:defRPr>
            </a:lvl1pPr>
          </a:lstStyle>
          <a:p>
            <a:endParaRPr lang="en-US"/>
          </a:p>
        </p:txBody>
      </p:sp>
      <p:pic>
        <p:nvPicPr>
          <p:cNvPr id="6" name="Picture 5" descr="Two people standing in front of a window&#10;&#10;Description automatically generated">
            <a:extLst>
              <a:ext uri="{FF2B5EF4-FFF2-40B4-BE49-F238E27FC236}">
                <a16:creationId xmlns:a16="http://schemas.microsoft.com/office/drawing/2014/main" id="{726BB044-FCB5-4078-910B-98FBB7998880}"/>
              </a:ext>
            </a:extLst>
          </p:cNvPr>
          <p:cNvPicPr>
            <a:picLocks noChangeAspect="1"/>
          </p:cNvPicPr>
          <p:nvPr userDrawn="1"/>
        </p:nvPicPr>
        <p:blipFill>
          <a:blip r:embed="rId2"/>
          <a:stretch>
            <a:fillRect/>
          </a:stretch>
        </p:blipFill>
        <p:spPr>
          <a:xfrm>
            <a:off x="59634" y="143231"/>
            <a:ext cx="12132365" cy="8290449"/>
          </a:xfrm>
          <a:prstGeom prst="rect">
            <a:avLst/>
          </a:prstGeom>
        </p:spPr>
      </p:pic>
      <p:sp>
        <p:nvSpPr>
          <p:cNvPr id="7" name="Rectangle 6">
            <a:extLst>
              <a:ext uri="{FF2B5EF4-FFF2-40B4-BE49-F238E27FC236}">
                <a16:creationId xmlns:a16="http://schemas.microsoft.com/office/drawing/2014/main" id="{406BDB8A-48C0-4B76-A4D5-6C6776DA4220}"/>
              </a:ext>
            </a:extLst>
          </p:cNvPr>
          <p:cNvSpPr/>
          <p:nvPr userDrawn="1"/>
        </p:nvSpPr>
        <p:spPr>
          <a:xfrm>
            <a:off x="19878" y="143230"/>
            <a:ext cx="12191998" cy="6990857"/>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610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Two people standing in front of a window&#10;&#10;Description automatically generated">
            <a:extLst>
              <a:ext uri="{FF2B5EF4-FFF2-40B4-BE49-F238E27FC236}">
                <a16:creationId xmlns:a16="http://schemas.microsoft.com/office/drawing/2014/main" id="{6F9018CA-98D3-496B-A9B5-E4F5561276CE}"/>
              </a:ext>
            </a:extLst>
          </p:cNvPr>
          <p:cNvPicPr>
            <a:picLocks noChangeAspect="1"/>
          </p:cNvPicPr>
          <p:nvPr userDrawn="1"/>
        </p:nvPicPr>
        <p:blipFill>
          <a:blip r:embed="rId2"/>
          <a:stretch>
            <a:fillRect/>
          </a:stretch>
        </p:blipFill>
        <p:spPr>
          <a:xfrm>
            <a:off x="3048000" y="108857"/>
            <a:ext cx="9144000" cy="6248400"/>
          </a:xfrm>
          <a:prstGeom prst="rect">
            <a:avLst/>
          </a:prstGeom>
        </p:spPr>
      </p:pic>
    </p:spTree>
    <p:extLst>
      <p:ext uri="{BB962C8B-B14F-4D97-AF65-F5344CB8AC3E}">
        <p14:creationId xmlns:p14="http://schemas.microsoft.com/office/powerpoint/2010/main" val="1892511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 - v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9365FF-E723-456C-A8BD-969133C43461}"/>
              </a:ext>
            </a:extLst>
          </p:cNvPr>
          <p:cNvSpPr/>
          <p:nvPr userDrawn="1"/>
        </p:nvSpPr>
        <p:spPr>
          <a:xfrm>
            <a:off x="-780837" y="139795"/>
            <a:ext cx="6876837"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9393E7-9860-49B1-A6DF-4752C01FDD39}"/>
              </a:ext>
            </a:extLst>
          </p:cNvPr>
          <p:cNvSpPr/>
          <p:nvPr userDrawn="1"/>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hasCustomPrompt="1"/>
          </p:nvPr>
        </p:nvSpPr>
        <p:spPr>
          <a:xfrm>
            <a:off x="610211" y="1824762"/>
            <a:ext cx="5056123" cy="1604238"/>
          </a:xfrm>
        </p:spPr>
        <p:txBody>
          <a:bodyPr anchor="ctr"/>
          <a:lstStyle>
            <a:lvl1pPr algn="l">
              <a:defRPr sz="4800">
                <a:solidFill>
                  <a:schemeClr val="bg1"/>
                </a:solidFill>
              </a:defRPr>
            </a:lvl1pPr>
          </a:lstStyle>
          <a:p>
            <a:r>
              <a:rPr lang="en-US"/>
              <a:t>Thank You</a:t>
            </a:r>
          </a:p>
        </p:txBody>
      </p:sp>
      <p:pic>
        <p:nvPicPr>
          <p:cNvPr id="3" name="Picture 2">
            <a:extLst>
              <a:ext uri="{FF2B5EF4-FFF2-40B4-BE49-F238E27FC236}">
                <a16:creationId xmlns:a16="http://schemas.microsoft.com/office/drawing/2014/main" id="{B3EE48D3-FF0C-437F-98EB-4CC53F2BB23F}"/>
              </a:ext>
            </a:extLst>
          </p:cNvPr>
          <p:cNvPicPr>
            <a:picLocks noChangeAspect="1"/>
          </p:cNvPicPr>
          <p:nvPr userDrawn="1"/>
        </p:nvPicPr>
        <p:blipFill>
          <a:blip r:embed="rId2"/>
          <a:stretch>
            <a:fillRect/>
          </a:stretch>
        </p:blipFill>
        <p:spPr>
          <a:xfrm>
            <a:off x="6096000" y="143232"/>
            <a:ext cx="9697278" cy="6858000"/>
          </a:xfrm>
          <a:prstGeom prst="rect">
            <a:avLst/>
          </a:prstGeom>
        </p:spPr>
      </p:pic>
    </p:spTree>
    <p:extLst>
      <p:ext uri="{BB962C8B-B14F-4D97-AF65-F5344CB8AC3E}">
        <p14:creationId xmlns:p14="http://schemas.microsoft.com/office/powerpoint/2010/main" val="687895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AC70D86C-0A2F-494A-956F-AD8466064821}" type="slidenum">
              <a:rPr lang="en-US" smtClean="0"/>
              <a:pPr/>
              <a:t>‹#›</a:t>
            </a:fld>
            <a:endParaRPr lang="en-US"/>
          </a:p>
        </p:txBody>
      </p:sp>
    </p:spTree>
    <p:extLst>
      <p:ext uri="{BB962C8B-B14F-4D97-AF65-F5344CB8AC3E}">
        <p14:creationId xmlns:p14="http://schemas.microsoft.com/office/powerpoint/2010/main" val="3585759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7839F2-D2FF-4CB5-8958-E74E86E21BCC}"/>
              </a:ext>
            </a:extLst>
          </p:cNvPr>
          <p:cNvSpPr/>
          <p:nvPr userDrawn="1"/>
        </p:nvSpPr>
        <p:spPr>
          <a:xfrm>
            <a:off x="0" y="0"/>
            <a:ext cx="12192000" cy="5603128"/>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AF2E67-A034-4F46-81AE-3AC95ECA461F}"/>
              </a:ext>
            </a:extLst>
          </p:cNvPr>
          <p:cNvSpPr/>
          <p:nvPr userDrawn="1"/>
        </p:nvSpPr>
        <p:spPr>
          <a:xfrm>
            <a:off x="0" y="5459896"/>
            <a:ext cx="12192000" cy="1432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tx1"/>
                </a:solidFill>
              </a:rPr>
              <a:t>© PRESIDENT AND FELLOWS OF HARVARD COLLEGE</a:t>
            </a:r>
          </a:p>
        </p:txBody>
      </p:sp>
    </p:spTree>
    <p:extLst>
      <p:ext uri="{BB962C8B-B14F-4D97-AF65-F5344CB8AC3E}">
        <p14:creationId xmlns:p14="http://schemas.microsoft.com/office/powerpoint/2010/main" val="3389438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573968"/>
            <a:ext cx="11566879" cy="4202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D2E7B1BD-7227-4A76-B396-305DC19FBCE0}"/>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327283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813810"/>
            <a:ext cx="11566879" cy="39631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Text Placeholder 5">
            <a:extLst>
              <a:ext uri="{FF2B5EF4-FFF2-40B4-BE49-F238E27FC236}">
                <a16:creationId xmlns:a16="http://schemas.microsoft.com/office/drawing/2014/main" id="{E8658FD3-F94D-4EEB-AB2D-58BAAFEA5713}"/>
              </a:ext>
            </a:extLst>
          </p:cNvPr>
          <p:cNvSpPr>
            <a:spLocks noGrp="1"/>
          </p:cNvSpPr>
          <p:nvPr>
            <p:ph type="body" sz="quarter" idx="11"/>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463709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8FBDCDF1-802D-4ACB-AF27-E63646F3383F}"/>
              </a:ext>
            </a:extLst>
          </p:cNvPr>
          <p:cNvSpPr>
            <a:spLocks noGrp="1"/>
          </p:cNvSpPr>
          <p:nvPr>
            <p:ph type="body" sz="quarter" idx="12"/>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579529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Char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userDrawn="1"/>
        </p:nvSpPr>
        <p:spPr>
          <a:xfrm>
            <a:off x="6186790"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367367" y="1964799"/>
            <a:ext cx="5273892" cy="3818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8A556502-FC5E-49E4-97FA-FF65BDC55EAB}"/>
              </a:ext>
            </a:extLst>
          </p:cNvPr>
          <p:cNvSpPr>
            <a:spLocks noGrp="1"/>
          </p:cNvSpPr>
          <p:nvPr>
            <p:ph type="chart" sz="quarter" idx="12"/>
          </p:nvPr>
        </p:nvSpPr>
        <p:spPr>
          <a:xfrm>
            <a:off x="267856" y="1814513"/>
            <a:ext cx="5583159" cy="3983988"/>
          </a:xfrm>
        </p:spPr>
        <p:txBody>
          <a:bodyPr/>
          <a:lstStyle>
            <a:lvl1pPr marL="0" indent="0" algn="ctr">
              <a:buNone/>
              <a:defRPr>
                <a:solidFill>
                  <a:schemeClr val="tx1">
                    <a:lumMod val="50000"/>
                  </a:schemeClr>
                </a:solidFill>
              </a:defRPr>
            </a:lvl1pPr>
          </a:lstStyle>
          <a:p>
            <a:endParaRPr lang="en-US"/>
          </a:p>
        </p:txBody>
      </p:sp>
      <p:sp>
        <p:nvSpPr>
          <p:cNvPr id="9" name="Text Placeholder 5">
            <a:extLst>
              <a:ext uri="{FF2B5EF4-FFF2-40B4-BE49-F238E27FC236}">
                <a16:creationId xmlns:a16="http://schemas.microsoft.com/office/drawing/2014/main" id="{70DB3882-03E3-49AF-8DE2-20C2B1C2EDE3}"/>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254279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har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userDrawn="1"/>
        </p:nvSpPr>
        <p:spPr>
          <a:xfrm>
            <a:off x="267856"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448433" y="1979287"/>
            <a:ext cx="5273892" cy="3809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794A7E42-39BE-4B25-9A5E-29B8CF58445A}"/>
              </a:ext>
            </a:extLst>
          </p:cNvPr>
          <p:cNvSpPr>
            <a:spLocks noGrp="1"/>
          </p:cNvSpPr>
          <p:nvPr>
            <p:ph type="chart" sz="quarter" idx="12"/>
          </p:nvPr>
        </p:nvSpPr>
        <p:spPr>
          <a:xfrm>
            <a:off x="6251575" y="1814514"/>
            <a:ext cx="5583159" cy="3974112"/>
          </a:xfrm>
        </p:spPr>
        <p:txBody>
          <a:bodyPr/>
          <a:lstStyle>
            <a:lvl1pPr marL="0" indent="0" algn="ctr">
              <a:buNone/>
              <a:defRPr/>
            </a:lvl1pPr>
          </a:lstStyle>
          <a:p>
            <a:endParaRPr lang="en-US"/>
          </a:p>
        </p:txBody>
      </p:sp>
      <p:sp>
        <p:nvSpPr>
          <p:cNvPr id="9" name="Text Placeholder 5">
            <a:extLst>
              <a:ext uri="{FF2B5EF4-FFF2-40B4-BE49-F238E27FC236}">
                <a16:creationId xmlns:a16="http://schemas.microsoft.com/office/drawing/2014/main" id="{53590D43-2187-49C4-B874-BDAE99171C49}"/>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545248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Photo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8" y="1814513"/>
            <a:ext cx="5583237" cy="3962464"/>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846917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7DA439-8CCF-4706-AF2D-0992A957CCE8}"/>
              </a:ext>
            </a:extLst>
          </p:cNvPr>
          <p:cNvSpPr>
            <a:spLocks noGrp="1"/>
          </p:cNvSpPr>
          <p:nvPr>
            <p:ph type="title"/>
          </p:nvPr>
        </p:nvSpPr>
        <p:spPr>
          <a:xfrm>
            <a:off x="267855" y="365125"/>
            <a:ext cx="11566879" cy="89025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8904D474-EE8A-461A-9AB7-55B5ECED6769}"/>
              </a:ext>
            </a:extLst>
          </p:cNvPr>
          <p:cNvSpPr>
            <a:spLocks noGrp="1"/>
          </p:cNvSpPr>
          <p:nvPr>
            <p:ph type="body" idx="1"/>
          </p:nvPr>
        </p:nvSpPr>
        <p:spPr>
          <a:xfrm>
            <a:off x="267855" y="1573967"/>
            <a:ext cx="11566879" cy="4602996"/>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Graphic 3">
            <a:extLst>
              <a:ext uri="{FF2B5EF4-FFF2-40B4-BE49-F238E27FC236}">
                <a16:creationId xmlns:a16="http://schemas.microsoft.com/office/drawing/2014/main" id="{B45A0C0B-5061-44F0-9DF7-68A484243648}"/>
              </a:ext>
            </a:extLst>
          </p:cNvPr>
          <p:cNvPicPr>
            <a:picLocks noChangeAspect="1"/>
          </p:cNvPicPr>
          <p:nvPr userDrawn="1"/>
        </p:nvPicPr>
        <p:blipFill rotWithShape="1">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rcRect r="53181"/>
          <a:stretch/>
        </p:blipFill>
        <p:spPr>
          <a:xfrm>
            <a:off x="11214593" y="6286770"/>
            <a:ext cx="709552" cy="446237"/>
          </a:xfrm>
          <a:prstGeom prst="rect">
            <a:avLst/>
          </a:prstGeom>
        </p:spPr>
      </p:pic>
      <p:sp>
        <p:nvSpPr>
          <p:cNvPr id="14" name="Slide Number Placeholder 5">
            <a:extLst>
              <a:ext uri="{FF2B5EF4-FFF2-40B4-BE49-F238E27FC236}">
                <a16:creationId xmlns:a16="http://schemas.microsoft.com/office/drawing/2014/main" id="{F110AEDF-7199-4708-B0E3-3F0FF713621B}"/>
              </a:ext>
            </a:extLst>
          </p:cNvPr>
          <p:cNvSpPr txBox="1">
            <a:spLocks/>
          </p:cNvSpPr>
          <p:nvPr userDrawn="1"/>
        </p:nvSpPr>
        <p:spPr>
          <a:xfrm>
            <a:off x="267855" y="6522399"/>
            <a:ext cx="7238414" cy="1828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C82F91-F81D-4959-920B-70F5CC1C31F0}" type="slidenum">
              <a:rPr lang="en-US" sz="1100" smtClean="0">
                <a:solidFill>
                  <a:schemeClr val="bg1">
                    <a:lumMod val="65000"/>
                  </a:schemeClr>
                </a:solidFill>
              </a:rPr>
              <a:t>‹#›</a:t>
            </a:fld>
            <a:r>
              <a:rPr lang="en-US" sz="1100">
                <a:solidFill>
                  <a:schemeClr val="bg1">
                    <a:lumMod val="65000"/>
                  </a:schemeClr>
                </a:solidFill>
              </a:rPr>
              <a:t> | © PRESIDENT AND FELLOWS OF HARVARD COLLEGE</a:t>
            </a:r>
          </a:p>
        </p:txBody>
      </p:sp>
      <p:sp>
        <p:nvSpPr>
          <p:cNvPr id="15" name="Rectangle 14">
            <a:extLst>
              <a:ext uri="{FF2B5EF4-FFF2-40B4-BE49-F238E27FC236}">
                <a16:creationId xmlns:a16="http://schemas.microsoft.com/office/drawing/2014/main" id="{A127D04A-30E1-4CFD-8479-F2977C80A955}"/>
              </a:ext>
            </a:extLst>
          </p:cNvPr>
          <p:cNvSpPr/>
          <p:nvPr userDrawn="1"/>
        </p:nvSpPr>
        <p:spPr>
          <a:xfrm>
            <a:off x="7702093" y="6483034"/>
            <a:ext cx="3568606" cy="261610"/>
          </a:xfrm>
          <a:prstGeom prst="rect">
            <a:avLst/>
          </a:prstGeom>
        </p:spPr>
        <p:txBody>
          <a:bodyPr wrap="none" anchor="ctr">
            <a:spAutoFit/>
          </a:bodyPr>
          <a:lstStyle/>
          <a:p>
            <a:pPr algn="r"/>
            <a:r>
              <a:rPr lang="en-US" sz="1100">
                <a:solidFill>
                  <a:schemeClr val="bg1">
                    <a:lumMod val="50000"/>
                  </a:schemeClr>
                </a:solidFill>
              </a:rPr>
              <a:t>Joint Center for Housing Studies of Harvard University</a:t>
            </a:r>
            <a:endParaRPr lang="en-US" sz="1600">
              <a:solidFill>
                <a:schemeClr val="bg1">
                  <a:lumMod val="50000"/>
                </a:schemeClr>
              </a:solidFill>
            </a:endParaRPr>
          </a:p>
        </p:txBody>
      </p:sp>
      <p:sp>
        <p:nvSpPr>
          <p:cNvPr id="17" name="Rectangle 16">
            <a:extLst>
              <a:ext uri="{FF2B5EF4-FFF2-40B4-BE49-F238E27FC236}">
                <a16:creationId xmlns:a16="http://schemas.microsoft.com/office/drawing/2014/main" id="{002CD51E-F829-4B2B-8FC9-A27B4EE9D21D}"/>
              </a:ext>
            </a:extLst>
          </p:cNvPr>
          <p:cNvSpPr/>
          <p:nvPr userDrawn="1"/>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66422"/>
      </p:ext>
    </p:extLst>
  </p:cSld>
  <p:clrMap bg1="lt1" tx1="dk1" bg2="lt2" tx2="dk2" accent1="accent1" accent2="accent2" accent3="accent3" accent4="accent4" accent5="accent5" accent6="accent6" hlink="hlink" folHlink="folHlink"/>
  <p:sldLayoutIdLst>
    <p:sldLayoutId id="2147483658" r:id="rId1"/>
    <p:sldLayoutId id="2147483674" r:id="rId2"/>
    <p:sldLayoutId id="2147483703" r:id="rId3"/>
    <p:sldLayoutId id="2147483669" r:id="rId4"/>
    <p:sldLayoutId id="2147483670" r:id="rId5"/>
    <p:sldLayoutId id="2147483671" r:id="rId6"/>
    <p:sldLayoutId id="2147483678" r:id="rId7"/>
    <p:sldLayoutId id="2147483679" r:id="rId8"/>
    <p:sldLayoutId id="2147483681" r:id="rId9"/>
    <p:sldLayoutId id="2147483680" r:id="rId10"/>
    <p:sldLayoutId id="2147483684" r:id="rId11"/>
    <p:sldLayoutId id="2147483688" r:id="rId12"/>
    <p:sldLayoutId id="2147483689" r:id="rId13"/>
    <p:sldLayoutId id="2147483685" r:id="rId14"/>
    <p:sldLayoutId id="2147483682" r:id="rId15"/>
    <p:sldLayoutId id="2147483673" r:id="rId16"/>
    <p:sldLayoutId id="2147483683" r:id="rId17"/>
    <p:sldLayoutId id="2147483672" r:id="rId18"/>
    <p:sldLayoutId id="2147483675" r:id="rId19"/>
    <p:sldLayoutId id="2147483676" r:id="rId20"/>
    <p:sldLayoutId id="2147483677" r:id="rId21"/>
    <p:sldLayoutId id="2147483686" r:id="rId22"/>
    <p:sldLayoutId id="2147483695" r:id="rId23"/>
    <p:sldLayoutId id="2147483694" r:id="rId24"/>
    <p:sldLayoutId id="2147483687" r:id="rId25"/>
    <p:sldLayoutId id="2147483693" r:id="rId26"/>
  </p:sldLayoutIdLst>
  <p:hf sldNum="0" hdr="0" ftr="0" dt="0"/>
  <p:txStyles>
    <p:titleStyle>
      <a:lvl1pPr algn="l" defTabSz="914400" rtl="0" eaLnBrk="1" latinLnBrk="0" hangingPunct="1">
        <a:lnSpc>
          <a:spcPct val="90000"/>
        </a:lnSpc>
        <a:spcBef>
          <a:spcPct val="0"/>
        </a:spcBef>
        <a:buNone/>
        <a:defRPr sz="3200" kern="120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chart" Target="../charts/char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8.xml"/></Relationships>
</file>

<file path=ppt/slides/_rels/slide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7080F-2C63-35B0-32F1-3C0105836218}"/>
              </a:ext>
            </a:extLst>
          </p:cNvPr>
          <p:cNvSpPr>
            <a:spLocks noGrp="1"/>
          </p:cNvSpPr>
          <p:nvPr>
            <p:ph type="ctrTitle"/>
          </p:nvPr>
        </p:nvSpPr>
        <p:spPr>
          <a:xfrm>
            <a:off x="477169" y="1160342"/>
            <a:ext cx="6749131" cy="1604238"/>
          </a:xfrm>
        </p:spPr>
        <p:txBody>
          <a:bodyPr/>
          <a:lstStyle/>
          <a:p>
            <a:r>
              <a:rPr lang="en-US"/>
              <a:t>Housing America’s Older Adults 2023</a:t>
            </a:r>
          </a:p>
        </p:txBody>
      </p:sp>
      <p:pic>
        <p:nvPicPr>
          <p:cNvPr id="4" name="Picture 3">
            <a:extLst>
              <a:ext uri="{FF2B5EF4-FFF2-40B4-BE49-F238E27FC236}">
                <a16:creationId xmlns:a16="http://schemas.microsoft.com/office/drawing/2014/main" id="{060ED2AC-02DB-C213-9EE1-70FF2BA18405}"/>
              </a:ext>
            </a:extLst>
          </p:cNvPr>
          <p:cNvPicPr>
            <a:picLocks noChangeAspect="1"/>
          </p:cNvPicPr>
          <p:nvPr/>
        </p:nvPicPr>
        <p:blipFill rotWithShape="1">
          <a:blip r:embed="rId3"/>
          <a:srcRect l="69271" t="25186" r="18021" b="16374"/>
          <a:stretch/>
        </p:blipFill>
        <p:spPr>
          <a:xfrm>
            <a:off x="7873999" y="280819"/>
            <a:ext cx="3840831" cy="4967522"/>
          </a:xfrm>
          <a:prstGeom prst="rect">
            <a:avLst/>
          </a:prstGeom>
          <a:ln>
            <a:solidFill>
              <a:srgbClr val="FFFFFF"/>
            </a:solidFill>
          </a:ln>
        </p:spPr>
      </p:pic>
    </p:spTree>
    <p:extLst>
      <p:ext uri="{BB962C8B-B14F-4D97-AF65-F5344CB8AC3E}">
        <p14:creationId xmlns:p14="http://schemas.microsoft.com/office/powerpoint/2010/main" val="59362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43CC1-CE96-13F8-B3D7-DBBC48756B85}"/>
              </a:ext>
            </a:extLst>
          </p:cNvPr>
          <p:cNvSpPr>
            <a:spLocks noGrp="1"/>
          </p:cNvSpPr>
          <p:nvPr>
            <p:ph type="title"/>
          </p:nvPr>
        </p:nvSpPr>
        <p:spPr>
          <a:xfrm>
            <a:off x="312737" y="254905"/>
            <a:ext cx="11566879" cy="890253"/>
          </a:xfrm>
        </p:spPr>
        <p:txBody>
          <a:bodyPr/>
          <a:lstStyle/>
          <a:p>
            <a:r>
              <a:rPr lang="en-US" sz="3000">
                <a:cs typeface="Arial"/>
              </a:rPr>
              <a:t>Figure 9: The Number of Older Households with Cost Burdens Has Been Rising for More than Two Decades</a:t>
            </a:r>
            <a:endParaRPr lang="en-US" sz="3000"/>
          </a:p>
        </p:txBody>
      </p:sp>
      <p:sp>
        <p:nvSpPr>
          <p:cNvPr id="4" name="Text Placeholder 3">
            <a:extLst>
              <a:ext uri="{FF2B5EF4-FFF2-40B4-BE49-F238E27FC236}">
                <a16:creationId xmlns:a16="http://schemas.microsoft.com/office/drawing/2014/main" id="{BD5CCDC0-CD56-CCAE-BC4B-F91CFF57D86E}"/>
              </a:ext>
            </a:extLst>
          </p:cNvPr>
          <p:cNvSpPr>
            <a:spLocks noGrp="1"/>
          </p:cNvSpPr>
          <p:nvPr>
            <p:ph type="body" sz="quarter" idx="10"/>
          </p:nvPr>
        </p:nvSpPr>
        <p:spPr>
          <a:xfrm>
            <a:off x="267855" y="5968222"/>
            <a:ext cx="11677711" cy="533511"/>
          </a:xfrm>
        </p:spPr>
        <p:txBody>
          <a:bodyPr/>
          <a:lstStyle/>
          <a:p>
            <a:r>
              <a:rPr lang="en-US" b="0" u="none" strike="noStrike" baseline="0">
                <a:solidFill>
                  <a:srgbClr val="56575A"/>
                </a:solidFill>
                <a:latin typeface="+mj-lt"/>
              </a:rPr>
              <a:t>Notes: Moderately (severely) cost-burdened households spend 30–50% (more than 50%) of their income on housing costs. Households with zero or negative income are assumed to have burdens, while households paying no cash rent are assumed to be unburdened. Estimates for 2020 are omitted due to data collection issues during the pandemic. </a:t>
            </a:r>
          </a:p>
          <a:p>
            <a:r>
              <a:rPr lang="en-US" b="0" u="none" strike="noStrike" baseline="0">
                <a:solidFill>
                  <a:srgbClr val="56575A"/>
                </a:solidFill>
                <a:latin typeface="+mj-lt"/>
              </a:rPr>
              <a:t>Source: JCHS tabulations of US Census Bureau, American Community Surveys 1-Year Estimates. </a:t>
            </a:r>
            <a:endParaRPr lang="en-US">
              <a:latin typeface="+mj-lt"/>
            </a:endParaRPr>
          </a:p>
        </p:txBody>
      </p:sp>
      <p:sp>
        <p:nvSpPr>
          <p:cNvPr id="9" name="TextBox 8">
            <a:extLst>
              <a:ext uri="{FF2B5EF4-FFF2-40B4-BE49-F238E27FC236}">
                <a16:creationId xmlns:a16="http://schemas.microsoft.com/office/drawing/2014/main" id="{4F249FEA-1072-AF18-6D96-5242C827F1A9}"/>
              </a:ext>
            </a:extLst>
          </p:cNvPr>
          <p:cNvSpPr txBox="1"/>
          <p:nvPr/>
        </p:nvSpPr>
        <p:spPr>
          <a:xfrm>
            <a:off x="267855" y="1296079"/>
            <a:ext cx="11178540" cy="307777"/>
          </a:xfrm>
          <a:prstGeom prst="rect">
            <a:avLst/>
          </a:prstGeom>
          <a:noFill/>
        </p:spPr>
        <p:txBody>
          <a:bodyPr wrap="square" rtlCol="0">
            <a:spAutoFit/>
          </a:bodyPr>
          <a:lstStyle/>
          <a:p>
            <a:r>
              <a:rPr lang="en-US" sz="1400" b="1">
                <a:solidFill>
                  <a:schemeClr val="accent1"/>
                </a:solidFill>
              </a:rPr>
              <a:t>Number of Cost-Burdened Households Age 65 and Over (Millions) 	             Share of Cost-Burdened Households (Percent) </a:t>
            </a:r>
          </a:p>
        </p:txBody>
      </p:sp>
      <p:sp>
        <p:nvSpPr>
          <p:cNvPr id="3" name="TextBox 2">
            <a:extLst>
              <a:ext uri="{FF2B5EF4-FFF2-40B4-BE49-F238E27FC236}">
                <a16:creationId xmlns:a16="http://schemas.microsoft.com/office/drawing/2014/main" id="{892C6418-7D23-8D55-F3C1-F8838F8923AA}"/>
              </a:ext>
            </a:extLst>
          </p:cNvPr>
          <p:cNvSpPr txBox="1"/>
          <p:nvPr/>
        </p:nvSpPr>
        <p:spPr>
          <a:xfrm>
            <a:off x="10618470" y="2619486"/>
            <a:ext cx="388620" cy="307777"/>
          </a:xfrm>
          <a:prstGeom prst="rect">
            <a:avLst/>
          </a:prstGeom>
          <a:solidFill>
            <a:srgbClr val="FFFFFF"/>
          </a:solidFill>
        </p:spPr>
        <p:txBody>
          <a:bodyPr wrap="square" rtlCol="0">
            <a:spAutoFit/>
          </a:bodyPr>
          <a:lstStyle/>
          <a:p>
            <a:endParaRPr lang="en-US"/>
          </a:p>
        </p:txBody>
      </p:sp>
      <p:graphicFrame>
        <p:nvGraphicFramePr>
          <p:cNvPr id="12" name="Content Placeholder 11">
            <a:extLst>
              <a:ext uri="{FF2B5EF4-FFF2-40B4-BE49-F238E27FC236}">
                <a16:creationId xmlns:a16="http://schemas.microsoft.com/office/drawing/2014/main" id="{8E22A090-7DDF-8E25-5645-82BB078560DB}"/>
              </a:ext>
            </a:extLst>
          </p:cNvPr>
          <p:cNvGraphicFramePr>
            <a:graphicFrameLocks noGrp="1"/>
          </p:cNvGraphicFramePr>
          <p:nvPr>
            <p:ph idx="1"/>
            <p:extLst>
              <p:ext uri="{D42A27DB-BD31-4B8C-83A1-F6EECF244321}">
                <p14:modId xmlns:p14="http://schemas.microsoft.com/office/powerpoint/2010/main" val="4062237744"/>
              </p:ext>
            </p:extLst>
          </p:nvPr>
        </p:nvGraphicFramePr>
        <p:xfrm>
          <a:off x="323447" y="1754777"/>
          <a:ext cx="11566525"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552BB376-20B9-349E-9E9A-B3100A61B6F7}"/>
              </a:ext>
            </a:extLst>
          </p:cNvPr>
          <p:cNvSpPr txBox="1"/>
          <p:nvPr/>
        </p:nvSpPr>
        <p:spPr>
          <a:xfrm>
            <a:off x="10618470" y="2463800"/>
            <a:ext cx="388620" cy="369332"/>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2655578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3F6B-7582-1FCA-A8A4-912C1B64BAB1}"/>
              </a:ext>
            </a:extLst>
          </p:cNvPr>
          <p:cNvSpPr>
            <a:spLocks noGrp="1"/>
          </p:cNvSpPr>
          <p:nvPr>
            <p:ph type="title"/>
          </p:nvPr>
        </p:nvSpPr>
        <p:spPr>
          <a:xfrm>
            <a:off x="267855" y="363203"/>
            <a:ext cx="11566879" cy="890253"/>
          </a:xfrm>
        </p:spPr>
        <p:txBody>
          <a:bodyPr/>
          <a:lstStyle/>
          <a:p>
            <a:r>
              <a:rPr lang="en-US" sz="3000"/>
              <a:t>Figure 10: Across Incomes, Significant Shares of Older Renters and Homeowners with Mortgages Face Housing Cost Burdens</a:t>
            </a:r>
          </a:p>
        </p:txBody>
      </p:sp>
      <p:sp>
        <p:nvSpPr>
          <p:cNvPr id="4" name="Text Placeholder 3">
            <a:extLst>
              <a:ext uri="{FF2B5EF4-FFF2-40B4-BE49-F238E27FC236}">
                <a16:creationId xmlns:a16="http://schemas.microsoft.com/office/drawing/2014/main" id="{D8EF1B90-7369-B5DC-B2E1-44D5D7D44A96}"/>
              </a:ext>
            </a:extLst>
          </p:cNvPr>
          <p:cNvSpPr>
            <a:spLocks noGrp="1"/>
          </p:cNvSpPr>
          <p:nvPr>
            <p:ph type="body" sz="quarter" idx="10"/>
          </p:nvPr>
        </p:nvSpPr>
        <p:spPr>
          <a:xfrm>
            <a:off x="312737" y="5944329"/>
            <a:ext cx="10742349" cy="533511"/>
          </a:xfrm>
        </p:spPr>
        <p:txBody>
          <a:bodyPr/>
          <a:lstStyle/>
          <a:p>
            <a:r>
              <a:rPr lang="en-US" b="0" u="none" strike="noStrike" baseline="0" dirty="0">
                <a:solidFill>
                  <a:srgbClr val="56575A"/>
                </a:solidFill>
                <a:latin typeface="+mj-lt"/>
              </a:rPr>
              <a:t>Notes: Cost-burdened households spend more than 30% of income on housing costs. Households with zero or negative income are assumed to have burdens, while households paying no cash rent are assumed to be unburdened.</a:t>
            </a:r>
          </a:p>
          <a:p>
            <a:r>
              <a:rPr lang="en-US" b="0" u="none" strike="noStrike" baseline="0" dirty="0">
                <a:solidFill>
                  <a:srgbClr val="56575A"/>
                </a:solidFill>
                <a:latin typeface="+mj-lt"/>
              </a:rPr>
              <a:t>Source: JCHS tabulations of US Census Bureau, 2021 American Community Survey 1-Year Estimates.</a:t>
            </a:r>
            <a:endParaRPr lang="en-US" dirty="0">
              <a:latin typeface="+mj-lt"/>
            </a:endParaRPr>
          </a:p>
        </p:txBody>
      </p:sp>
      <p:graphicFrame>
        <p:nvGraphicFramePr>
          <p:cNvPr id="6" name="Chart 5">
            <a:extLst>
              <a:ext uri="{FF2B5EF4-FFF2-40B4-BE49-F238E27FC236}">
                <a16:creationId xmlns:a16="http://schemas.microsoft.com/office/drawing/2014/main" id="{D58B387C-5157-119E-58FB-34980B78C9D6}"/>
              </a:ext>
            </a:extLst>
          </p:cNvPr>
          <p:cNvGraphicFramePr>
            <a:graphicFrameLocks/>
          </p:cNvGraphicFramePr>
          <p:nvPr/>
        </p:nvGraphicFramePr>
        <p:xfrm>
          <a:off x="550606" y="1443037"/>
          <a:ext cx="11001375" cy="44148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191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19F3265-CE32-E120-B60C-3A1B4307F5F2}"/>
              </a:ext>
            </a:extLst>
          </p:cNvPr>
          <p:cNvSpPr>
            <a:spLocks noGrp="1"/>
          </p:cNvSpPr>
          <p:nvPr>
            <p:ph type="title"/>
          </p:nvPr>
        </p:nvSpPr>
        <p:spPr/>
        <p:txBody>
          <a:bodyPr/>
          <a:lstStyle/>
          <a:p>
            <a:r>
              <a:rPr lang="en-US" sz="3000" i="0" u="none" strike="noStrike" baseline="0">
                <a:latin typeface="+mn-lt"/>
              </a:rPr>
              <a:t>Figure 11: Unhoused People Age 50 and Over Are More Likely to Report Poor Health</a:t>
            </a:r>
            <a:endParaRPr lang="en-US" sz="3000">
              <a:latin typeface="+mn-lt"/>
            </a:endParaRPr>
          </a:p>
        </p:txBody>
      </p:sp>
      <p:sp>
        <p:nvSpPr>
          <p:cNvPr id="14" name="Text Placeholder 13">
            <a:extLst>
              <a:ext uri="{FF2B5EF4-FFF2-40B4-BE49-F238E27FC236}">
                <a16:creationId xmlns:a16="http://schemas.microsoft.com/office/drawing/2014/main" id="{BABF7B1A-F6FD-48F9-C3DC-2C327698F8DE}"/>
              </a:ext>
            </a:extLst>
          </p:cNvPr>
          <p:cNvSpPr>
            <a:spLocks noGrp="1"/>
          </p:cNvSpPr>
          <p:nvPr>
            <p:ph type="body" sz="quarter" idx="10"/>
          </p:nvPr>
        </p:nvSpPr>
        <p:spPr/>
        <p:txBody>
          <a:bodyPr/>
          <a:lstStyle/>
          <a:p>
            <a:r>
              <a:rPr lang="en-US" b="0" u="none" strike="noStrike" baseline="0">
                <a:solidFill>
                  <a:srgbClr val="56575A"/>
                </a:solidFill>
                <a:latin typeface="+mj-lt"/>
              </a:rPr>
              <a:t>Note: Individuals are age 18 or over and considered homeless because they used emergency shelter services, transitional housing, street outreach, or safe haven services during 2013–2021</a:t>
            </a:r>
          </a:p>
          <a:p>
            <a:r>
              <a:rPr lang="en-US" b="0" u="none" strike="noStrike" baseline="0">
                <a:solidFill>
                  <a:srgbClr val="56575A"/>
                </a:solidFill>
                <a:latin typeface="+mj-lt"/>
              </a:rPr>
              <a:t>Source: JCHS tabulations of Massachusetts Homeless Management Information System data, 2013–2021.</a:t>
            </a:r>
            <a:endParaRPr lang="en-US">
              <a:latin typeface="+mj-lt"/>
            </a:endParaRPr>
          </a:p>
        </p:txBody>
      </p:sp>
      <p:graphicFrame>
        <p:nvGraphicFramePr>
          <p:cNvPr id="18" name="Content Placeholder 17">
            <a:extLst>
              <a:ext uri="{FF2B5EF4-FFF2-40B4-BE49-F238E27FC236}">
                <a16:creationId xmlns:a16="http://schemas.microsoft.com/office/drawing/2014/main" id="{0206EE47-D0DC-A97F-BAF9-E14D924537C0}"/>
              </a:ext>
            </a:extLst>
          </p:cNvPr>
          <p:cNvGraphicFramePr>
            <a:graphicFrameLocks noGrp="1"/>
          </p:cNvGraphicFramePr>
          <p:nvPr>
            <p:ph idx="1"/>
            <p:extLst>
              <p:ext uri="{D42A27DB-BD31-4B8C-83A1-F6EECF244321}">
                <p14:modId xmlns:p14="http://schemas.microsoft.com/office/powerpoint/2010/main" val="2721305476"/>
              </p:ext>
            </p:extLst>
          </p:nvPr>
        </p:nvGraphicFramePr>
        <p:xfrm>
          <a:off x="268288" y="1573213"/>
          <a:ext cx="11566525" cy="39639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8929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5764E-2E30-69DB-EC1C-EFFC13B121C6}"/>
              </a:ext>
            </a:extLst>
          </p:cNvPr>
          <p:cNvSpPr>
            <a:spLocks noGrp="1"/>
          </p:cNvSpPr>
          <p:nvPr>
            <p:ph type="title"/>
          </p:nvPr>
        </p:nvSpPr>
        <p:spPr>
          <a:xfrm>
            <a:off x="82609" y="328329"/>
            <a:ext cx="12026782" cy="1015537"/>
          </a:xfrm>
        </p:spPr>
        <p:txBody>
          <a:bodyPr/>
          <a:lstStyle/>
          <a:p>
            <a:r>
              <a:rPr lang="en-US" sz="2800">
                <a:ea typeface="Calibri" panose="020F0502020204030204" pitchFamily="34" charset="0"/>
                <a:cs typeface="Calibri" panose="020F0502020204030204" pitchFamily="34" charset="0"/>
              </a:rPr>
              <a:t>Figure 12: Even as the Number of Older Renters in Need of Housing Assistance Has Climbed, Federal Programs Still Support Just Over a Third of Eligible Households</a:t>
            </a:r>
          </a:p>
        </p:txBody>
      </p:sp>
      <p:sp>
        <p:nvSpPr>
          <p:cNvPr id="5" name="Text Placeholder 4">
            <a:extLst>
              <a:ext uri="{FF2B5EF4-FFF2-40B4-BE49-F238E27FC236}">
                <a16:creationId xmlns:a16="http://schemas.microsoft.com/office/drawing/2014/main" id="{0CC168D3-C8F9-0867-D426-34213F1CE8CC}"/>
              </a:ext>
            </a:extLst>
          </p:cNvPr>
          <p:cNvSpPr>
            <a:spLocks noGrp="1"/>
          </p:cNvSpPr>
          <p:nvPr>
            <p:ph type="body" sz="quarter" idx="11"/>
          </p:nvPr>
        </p:nvSpPr>
        <p:spPr>
          <a:xfrm>
            <a:off x="267501" y="5882820"/>
            <a:ext cx="11464242" cy="732142"/>
          </a:xfrm>
        </p:spPr>
        <p:txBody>
          <a:bodyPr/>
          <a:lstStyle/>
          <a:p>
            <a:r>
              <a:rPr lang="en-US" b="0" u="none" strike="noStrike" baseline="0">
                <a:solidFill>
                  <a:srgbClr val="56575A"/>
                </a:solidFill>
                <a:latin typeface="+mj-lt"/>
              </a:rPr>
              <a:t>Notes: Very low-income households earn up to and including 50% of area median income. Severe problems are defined as spending more than 50% of income on housing, living in severely inadequate housing, or both. </a:t>
            </a:r>
            <a:r>
              <a:rPr lang="en-US" b="0" u="none" strike="noStrike" baseline="0" err="1">
                <a:solidFill>
                  <a:srgbClr val="56575A"/>
                </a:solidFill>
                <a:latin typeface="+mj-lt"/>
              </a:rPr>
              <a:t>Nonsevere</a:t>
            </a:r>
            <a:r>
              <a:rPr lang="en-US" b="0" u="none" strike="noStrike" baseline="0">
                <a:solidFill>
                  <a:srgbClr val="56575A"/>
                </a:solidFill>
                <a:latin typeface="+mj-lt"/>
              </a:rPr>
              <a:t> problems are defined as paying between 30-50% of income for housing, living in moderately inadequate housing, or both. Assisted households have very low incomes and receive federal housing support. Households include only those without children at home.</a:t>
            </a:r>
          </a:p>
          <a:p>
            <a:r>
              <a:rPr lang="en-US" b="0" u="none" strike="noStrike" baseline="0">
                <a:solidFill>
                  <a:srgbClr val="56575A"/>
                </a:solidFill>
                <a:latin typeface="+mj-lt"/>
              </a:rPr>
              <a:t>Source: JCHS tabulations of Worst Case Housing Report to Congress, 2005–2023</a:t>
            </a:r>
            <a:r>
              <a:rPr lang="en-US" sz="1800" b="0" i="1" u="none" strike="noStrike" baseline="0">
                <a:solidFill>
                  <a:srgbClr val="56575A"/>
                </a:solidFill>
                <a:latin typeface="Poppins" panose="00000500000000000000" pitchFamily="2" charset="0"/>
              </a:rPr>
              <a:t>.</a:t>
            </a:r>
            <a:endParaRPr lang="en-US"/>
          </a:p>
        </p:txBody>
      </p:sp>
      <p:sp>
        <p:nvSpPr>
          <p:cNvPr id="8" name="TextBox 7">
            <a:extLst>
              <a:ext uri="{FF2B5EF4-FFF2-40B4-BE49-F238E27FC236}">
                <a16:creationId xmlns:a16="http://schemas.microsoft.com/office/drawing/2014/main" id="{7AD487C0-9CF0-B1D1-B03D-84DA04434F6A}"/>
              </a:ext>
            </a:extLst>
          </p:cNvPr>
          <p:cNvSpPr txBox="1"/>
          <p:nvPr/>
        </p:nvSpPr>
        <p:spPr>
          <a:xfrm>
            <a:off x="339314" y="1585636"/>
            <a:ext cx="11320617" cy="338554"/>
          </a:xfrm>
          <a:prstGeom prst="rect">
            <a:avLst/>
          </a:prstGeom>
          <a:noFill/>
        </p:spPr>
        <p:txBody>
          <a:bodyPr wrap="square" rtlCol="0">
            <a:spAutoFit/>
          </a:bodyPr>
          <a:lstStyle/>
          <a:p>
            <a:r>
              <a:rPr lang="en-US" sz="1600" b="1">
                <a:solidFill>
                  <a:schemeClr val="accent1"/>
                </a:solidFill>
              </a:rPr>
              <a:t>Number of Very Low-Income Renters Age 62 and Over (Millions)                                    	Share Assisted (Percent)</a:t>
            </a:r>
          </a:p>
        </p:txBody>
      </p:sp>
      <p:graphicFrame>
        <p:nvGraphicFramePr>
          <p:cNvPr id="4" name="Chart 3">
            <a:extLst>
              <a:ext uri="{FF2B5EF4-FFF2-40B4-BE49-F238E27FC236}">
                <a16:creationId xmlns:a16="http://schemas.microsoft.com/office/drawing/2014/main" id="{BE2F66F7-CA84-3DA5-2774-0C81EE83EA30}"/>
              </a:ext>
            </a:extLst>
          </p:cNvPr>
          <p:cNvGraphicFramePr>
            <a:graphicFrameLocks/>
          </p:cNvGraphicFramePr>
          <p:nvPr>
            <p:extLst>
              <p:ext uri="{D42A27DB-BD31-4B8C-83A1-F6EECF244321}">
                <p14:modId xmlns:p14="http://schemas.microsoft.com/office/powerpoint/2010/main" val="2420193913"/>
              </p:ext>
            </p:extLst>
          </p:nvPr>
        </p:nvGraphicFramePr>
        <p:xfrm>
          <a:off x="431800" y="2057400"/>
          <a:ext cx="11137900" cy="3644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35245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08B54-7996-999D-5A68-5CDC50FCA29A}"/>
              </a:ext>
            </a:extLst>
          </p:cNvPr>
          <p:cNvSpPr>
            <a:spLocks noGrp="1"/>
          </p:cNvSpPr>
          <p:nvPr>
            <p:ph type="title"/>
          </p:nvPr>
        </p:nvSpPr>
        <p:spPr>
          <a:xfrm>
            <a:off x="267855" y="302345"/>
            <a:ext cx="11609311" cy="671510"/>
          </a:xfrm>
        </p:spPr>
        <p:txBody>
          <a:bodyPr/>
          <a:lstStyle/>
          <a:p>
            <a:r>
              <a:rPr lang="en-US" sz="2800"/>
              <a:t>Figure 13: While Difficulties Generally Rise with Age, They Appear at Younger Ages for Low-Income Older Adults and People of Color </a:t>
            </a:r>
          </a:p>
        </p:txBody>
      </p:sp>
      <p:sp>
        <p:nvSpPr>
          <p:cNvPr id="5" name="Text Placeholder 4">
            <a:extLst>
              <a:ext uri="{FF2B5EF4-FFF2-40B4-BE49-F238E27FC236}">
                <a16:creationId xmlns:a16="http://schemas.microsoft.com/office/drawing/2014/main" id="{6EB65C0F-350D-AD3A-1BE0-8C7A4411156D}"/>
              </a:ext>
            </a:extLst>
          </p:cNvPr>
          <p:cNvSpPr>
            <a:spLocks noGrp="1"/>
          </p:cNvSpPr>
          <p:nvPr>
            <p:ph type="body" sz="quarter" idx="11"/>
          </p:nvPr>
        </p:nvSpPr>
        <p:spPr>
          <a:xfrm>
            <a:off x="267855" y="5998984"/>
            <a:ext cx="11311890" cy="533511"/>
          </a:xfrm>
        </p:spPr>
        <p:txBody>
          <a:bodyPr/>
          <a:lstStyle/>
          <a:p>
            <a:r>
              <a:rPr lang="en-US" sz="1000" b="0" u="none" strike="noStrike" baseline="0" dirty="0">
                <a:solidFill>
                  <a:srgbClr val="56575A"/>
                </a:solidFill>
              </a:rPr>
              <a:t>Notes: People who are white, Black, Asian, American Indian/Alaska Native, and multiracial are non-Hispanic. People who are Hispanic can be of any race. Difficulties include those related to hearing, vision, cognition, ambulation, self-care, and independent living</a:t>
            </a:r>
            <a:r>
              <a:rPr lang="en-US" sz="1000" dirty="0">
                <a:solidFill>
                  <a:srgbClr val="56575A"/>
                </a:solidFill>
              </a:rPr>
              <a:t>.</a:t>
            </a:r>
            <a:endParaRPr lang="en-US" sz="1000" b="0" u="none" strike="noStrike" baseline="0" dirty="0">
              <a:solidFill>
                <a:srgbClr val="56575A"/>
              </a:solidFill>
            </a:endParaRPr>
          </a:p>
          <a:p>
            <a:r>
              <a:rPr lang="en-US" sz="1000" b="0" u="none" strike="noStrike" baseline="0" dirty="0">
                <a:solidFill>
                  <a:srgbClr val="56575A"/>
                </a:solidFill>
              </a:rPr>
              <a:t>Source: JCHS tabulations of US Census Bureau, 2021 American Community Survey I-Year Estimates.</a:t>
            </a:r>
            <a:endParaRPr lang="en-US" sz="1000" dirty="0"/>
          </a:p>
        </p:txBody>
      </p:sp>
      <p:sp>
        <p:nvSpPr>
          <p:cNvPr id="3" name="TextBox 2">
            <a:extLst>
              <a:ext uri="{FF2B5EF4-FFF2-40B4-BE49-F238E27FC236}">
                <a16:creationId xmlns:a16="http://schemas.microsoft.com/office/drawing/2014/main" id="{E94FD9A4-3D50-26EE-B3E2-6B5951213F21}"/>
              </a:ext>
            </a:extLst>
          </p:cNvPr>
          <p:cNvSpPr txBox="1"/>
          <p:nvPr/>
        </p:nvSpPr>
        <p:spPr>
          <a:xfrm>
            <a:off x="267855" y="4614188"/>
            <a:ext cx="2800350" cy="276999"/>
          </a:xfrm>
          <a:prstGeom prst="rect">
            <a:avLst/>
          </a:prstGeom>
          <a:noFill/>
        </p:spPr>
        <p:txBody>
          <a:bodyPr wrap="square" rtlCol="0">
            <a:spAutoFit/>
          </a:bodyPr>
          <a:lstStyle/>
          <a:p>
            <a:r>
              <a:rPr lang="en-US" sz="1200" dirty="0">
                <a:solidFill>
                  <a:schemeClr val="tx2"/>
                </a:solidFill>
              </a:rPr>
              <a:t>Age of Household Head </a:t>
            </a:r>
          </a:p>
        </p:txBody>
      </p:sp>
      <p:sp>
        <p:nvSpPr>
          <p:cNvPr id="6" name="TextBox 5">
            <a:extLst>
              <a:ext uri="{FF2B5EF4-FFF2-40B4-BE49-F238E27FC236}">
                <a16:creationId xmlns:a16="http://schemas.microsoft.com/office/drawing/2014/main" id="{E93BE294-8C8C-C3D6-FA75-7FA472C5812E}"/>
              </a:ext>
            </a:extLst>
          </p:cNvPr>
          <p:cNvSpPr txBox="1"/>
          <p:nvPr/>
        </p:nvSpPr>
        <p:spPr>
          <a:xfrm>
            <a:off x="6134100" y="1691640"/>
            <a:ext cx="289560" cy="2922548"/>
          </a:xfrm>
          <a:prstGeom prst="rect">
            <a:avLst/>
          </a:prstGeom>
          <a:solidFill>
            <a:srgbClr val="FFFFFF"/>
          </a:solidFill>
        </p:spPr>
        <p:txBody>
          <a:bodyPr wrap="square" rtlCol="0">
            <a:spAutoFit/>
          </a:bodyPr>
          <a:lstStyle/>
          <a:p>
            <a:endParaRPr lang="en-US"/>
          </a:p>
        </p:txBody>
      </p:sp>
      <p:graphicFrame>
        <p:nvGraphicFramePr>
          <p:cNvPr id="9" name="Chart 8">
            <a:extLst>
              <a:ext uri="{FF2B5EF4-FFF2-40B4-BE49-F238E27FC236}">
                <a16:creationId xmlns:a16="http://schemas.microsoft.com/office/drawing/2014/main" id="{B205EB66-D186-6F7A-A35E-9C0E7C252096}"/>
              </a:ext>
            </a:extLst>
          </p:cNvPr>
          <p:cNvGraphicFramePr>
            <a:graphicFrameLocks/>
          </p:cNvGraphicFramePr>
          <p:nvPr>
            <p:extLst>
              <p:ext uri="{D42A27DB-BD31-4B8C-83A1-F6EECF244321}">
                <p14:modId xmlns:p14="http://schemas.microsoft.com/office/powerpoint/2010/main" val="1833031991"/>
              </p:ext>
            </p:extLst>
          </p:nvPr>
        </p:nvGraphicFramePr>
        <p:xfrm>
          <a:off x="240030" y="1406398"/>
          <a:ext cx="5894070" cy="43340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E178BE83-8D38-5FCA-5B4F-ED09DD8EA9F4}"/>
              </a:ext>
            </a:extLst>
          </p:cNvPr>
          <p:cNvGraphicFramePr>
            <a:graphicFrameLocks/>
          </p:cNvGraphicFramePr>
          <p:nvPr>
            <p:extLst>
              <p:ext uri="{D42A27DB-BD31-4B8C-83A1-F6EECF244321}">
                <p14:modId xmlns:p14="http://schemas.microsoft.com/office/powerpoint/2010/main" val="3974362219"/>
              </p:ext>
            </p:extLst>
          </p:nvPr>
        </p:nvGraphicFramePr>
        <p:xfrm>
          <a:off x="6057901" y="1190126"/>
          <a:ext cx="5894070" cy="47665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97791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1B2D3-BABE-A40A-8AEA-45DB9AE08364}"/>
              </a:ext>
            </a:extLst>
          </p:cNvPr>
          <p:cNvSpPr>
            <a:spLocks noGrp="1"/>
          </p:cNvSpPr>
          <p:nvPr>
            <p:ph type="title"/>
          </p:nvPr>
        </p:nvSpPr>
        <p:spPr>
          <a:xfrm>
            <a:off x="77890" y="102006"/>
            <a:ext cx="12036219" cy="890253"/>
          </a:xfrm>
        </p:spPr>
        <p:txBody>
          <a:bodyPr/>
          <a:lstStyle/>
          <a:p>
            <a:r>
              <a:rPr lang="en-US" sz="3000"/>
              <a:t>Figure 14: Only Small Shares of Single Adults Age 75 and Over Can Afford Either Assisted Living or In-Home Care</a:t>
            </a:r>
          </a:p>
        </p:txBody>
      </p:sp>
      <p:sp>
        <p:nvSpPr>
          <p:cNvPr id="3" name="Text Placeholder 2">
            <a:extLst>
              <a:ext uri="{FF2B5EF4-FFF2-40B4-BE49-F238E27FC236}">
                <a16:creationId xmlns:a16="http://schemas.microsoft.com/office/drawing/2014/main" id="{3DFDDDFD-1CB2-6FD5-6469-19C1FB9172EB}"/>
              </a:ext>
            </a:extLst>
          </p:cNvPr>
          <p:cNvSpPr>
            <a:spLocks noGrp="1"/>
          </p:cNvSpPr>
          <p:nvPr>
            <p:ph type="body" sz="quarter" idx="10"/>
          </p:nvPr>
        </p:nvSpPr>
        <p:spPr>
          <a:xfrm>
            <a:off x="200160" y="5700939"/>
            <a:ext cx="11566879" cy="796185"/>
          </a:xfrm>
        </p:spPr>
        <p:txBody>
          <a:bodyPr/>
          <a:lstStyle/>
          <a:p>
            <a:r>
              <a:rPr lang="en-US" b="0" u="none" strike="noStrike" baseline="0">
                <a:solidFill>
                  <a:srgbClr val="56575A"/>
                </a:solidFill>
              </a:rPr>
              <a:t>Notes: Calculations assume someone receiving care services at home is paying the median cost in their metro region for 28 hours per week of a home health aide, median housing costs in the metro, and other regional costs of living defined by the Elder Index™, including local median out-of-pocket healthcare costs, food, and transportation. Someone living in assisted living is paying </a:t>
            </a:r>
            <a:r>
              <a:rPr lang="en-US" b="0" u="none" strike="noStrike" baseline="0">
                <a:solidFill>
                  <a:srgbClr val="56575A"/>
                </a:solidFill>
                <a:latin typeface="+mj-lt"/>
              </a:rPr>
              <a:t>the median price in the region for assisted living, local median out-of-pocket healthcare costs, and other regional costs of living, excluding housing, food, and transportation. Median income is that of single people age 75 and over in the metro region. </a:t>
            </a:r>
          </a:p>
          <a:p>
            <a:r>
              <a:rPr lang="en-US" b="0" u="none" strike="noStrike" baseline="0">
                <a:solidFill>
                  <a:srgbClr val="56575A"/>
                </a:solidFill>
                <a:latin typeface="+mj-lt"/>
              </a:rPr>
              <a:t>Source: JCHS analysis of US Census Bureau, 2021 American Community Survey; 2021 Genworth Cost of Care Survey; University of Massachusetts Boston, 2021 Elder Index™; and 2021 NIC MAP Vision data.</a:t>
            </a:r>
            <a:endParaRPr lang="en-US">
              <a:latin typeface="+mj-lt"/>
            </a:endParaRPr>
          </a:p>
        </p:txBody>
      </p:sp>
      <p:graphicFrame>
        <p:nvGraphicFramePr>
          <p:cNvPr id="4" name="Table 3">
            <a:extLst>
              <a:ext uri="{FF2B5EF4-FFF2-40B4-BE49-F238E27FC236}">
                <a16:creationId xmlns:a16="http://schemas.microsoft.com/office/drawing/2014/main" id="{12279969-345B-A153-E636-1C25B9A6A1FE}"/>
              </a:ext>
            </a:extLst>
          </p:cNvPr>
          <p:cNvGraphicFramePr>
            <a:graphicFrameLocks noGrp="1"/>
          </p:cNvGraphicFramePr>
          <p:nvPr>
            <p:extLst>
              <p:ext uri="{D42A27DB-BD31-4B8C-83A1-F6EECF244321}">
                <p14:modId xmlns:p14="http://schemas.microsoft.com/office/powerpoint/2010/main" val="895712535"/>
              </p:ext>
            </p:extLst>
          </p:nvPr>
        </p:nvGraphicFramePr>
        <p:xfrm>
          <a:off x="274007" y="1348746"/>
          <a:ext cx="11396951" cy="3956128"/>
        </p:xfrm>
        <a:graphic>
          <a:graphicData uri="http://schemas.openxmlformats.org/drawingml/2006/table">
            <a:tbl>
              <a:tblPr/>
              <a:tblGrid>
                <a:gridCol w="1504753">
                  <a:extLst>
                    <a:ext uri="{9D8B030D-6E8A-4147-A177-3AD203B41FA5}">
                      <a16:colId xmlns:a16="http://schemas.microsoft.com/office/drawing/2014/main" val="986927279"/>
                    </a:ext>
                  </a:extLst>
                </a:gridCol>
                <a:gridCol w="300949">
                  <a:extLst>
                    <a:ext uri="{9D8B030D-6E8A-4147-A177-3AD203B41FA5}">
                      <a16:colId xmlns:a16="http://schemas.microsoft.com/office/drawing/2014/main" val="4175672441"/>
                    </a:ext>
                  </a:extLst>
                </a:gridCol>
                <a:gridCol w="125984">
                  <a:extLst>
                    <a:ext uri="{9D8B030D-6E8A-4147-A177-3AD203B41FA5}">
                      <a16:colId xmlns:a16="http://schemas.microsoft.com/office/drawing/2014/main" val="318549934"/>
                    </a:ext>
                  </a:extLst>
                </a:gridCol>
                <a:gridCol w="1356546">
                  <a:extLst>
                    <a:ext uri="{9D8B030D-6E8A-4147-A177-3AD203B41FA5}">
                      <a16:colId xmlns:a16="http://schemas.microsoft.com/office/drawing/2014/main" val="1374385837"/>
                    </a:ext>
                  </a:extLst>
                </a:gridCol>
                <a:gridCol w="1339928">
                  <a:extLst>
                    <a:ext uri="{9D8B030D-6E8A-4147-A177-3AD203B41FA5}">
                      <a16:colId xmlns:a16="http://schemas.microsoft.com/office/drawing/2014/main" val="1439481827"/>
                    </a:ext>
                  </a:extLst>
                </a:gridCol>
                <a:gridCol w="1594624">
                  <a:extLst>
                    <a:ext uri="{9D8B030D-6E8A-4147-A177-3AD203B41FA5}">
                      <a16:colId xmlns:a16="http://schemas.microsoft.com/office/drawing/2014/main" val="3290569244"/>
                    </a:ext>
                  </a:extLst>
                </a:gridCol>
                <a:gridCol w="1717288">
                  <a:extLst>
                    <a:ext uri="{9D8B030D-6E8A-4147-A177-3AD203B41FA5}">
                      <a16:colId xmlns:a16="http://schemas.microsoft.com/office/drawing/2014/main" val="290292936"/>
                    </a:ext>
                  </a:extLst>
                </a:gridCol>
                <a:gridCol w="1664237">
                  <a:extLst>
                    <a:ext uri="{9D8B030D-6E8A-4147-A177-3AD203B41FA5}">
                      <a16:colId xmlns:a16="http://schemas.microsoft.com/office/drawing/2014/main" val="922025733"/>
                    </a:ext>
                  </a:extLst>
                </a:gridCol>
                <a:gridCol w="1792642">
                  <a:extLst>
                    <a:ext uri="{9D8B030D-6E8A-4147-A177-3AD203B41FA5}">
                      <a16:colId xmlns:a16="http://schemas.microsoft.com/office/drawing/2014/main" val="616660652"/>
                    </a:ext>
                  </a:extLst>
                </a:gridCol>
              </a:tblGrid>
              <a:tr h="407288">
                <a:tc gridSpan="3">
                  <a:txBody>
                    <a:bodyPr/>
                    <a:lstStyle/>
                    <a:p>
                      <a:pPr algn="ctr" fontAlgn="ctr"/>
                      <a:endParaRPr lang="en-US" sz="1000" b="0" i="0" u="none" strike="noStrike">
                        <a:solidFill>
                          <a:srgbClr val="000000"/>
                        </a:solidFill>
                        <a:effectLst/>
                        <a:latin typeface="Calibri" panose="020F0502020204030204" pitchFamily="34" charset="0"/>
                      </a:endParaRPr>
                    </a:p>
                  </a:txBody>
                  <a:tcPr marL="3712" marR="3712" marT="3712"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rtl="0" fontAlgn="ctr"/>
                      <a:r>
                        <a:rPr lang="en-US" sz="1000" b="0" i="0" u="none" strike="noStrike">
                          <a:solidFill>
                            <a:srgbClr val="000000"/>
                          </a:solidFill>
                          <a:effectLst/>
                          <a:latin typeface="Calibri" panose="020F0502020204030204" pitchFamily="34" charset="0"/>
                        </a:rPr>
                        <a:t> Metro Area</a:t>
                      </a:r>
                    </a:p>
                  </a:txBody>
                  <a:tcPr marL="3712" marR="3712" marT="37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DED6"/>
                    </a:solidFill>
                  </a:tcPr>
                </a:tc>
                <a:tc>
                  <a:txBody>
                    <a:bodyPr/>
                    <a:lstStyle/>
                    <a:p>
                      <a:pPr algn="ctr" rtl="0" fontAlgn="ctr"/>
                      <a:r>
                        <a:rPr lang="en-US" sz="1000" b="0" i="0" u="none" strike="noStrike">
                          <a:solidFill>
                            <a:srgbClr val="000000"/>
                          </a:solidFill>
                          <a:effectLst/>
                          <a:latin typeface="Calibri" panose="020F0502020204030204" pitchFamily="34" charset="0"/>
                        </a:rPr>
                        <a:t>Median Income (Dollars)</a:t>
                      </a:r>
                    </a:p>
                  </a:txBody>
                  <a:tcPr marL="3712" marR="3712" marT="37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DED6"/>
                    </a:solidFill>
                  </a:tcPr>
                </a:tc>
                <a:tc>
                  <a:txBody>
                    <a:bodyPr/>
                    <a:lstStyle/>
                    <a:p>
                      <a:pPr algn="ctr" rtl="0" fontAlgn="ctr"/>
                      <a:r>
                        <a:rPr lang="en-US" sz="1000" b="0" i="0" u="none" strike="noStrike">
                          <a:solidFill>
                            <a:srgbClr val="000000"/>
                          </a:solidFill>
                          <a:effectLst/>
                          <a:latin typeface="Calibri" panose="020F0502020204030204" pitchFamily="34" charset="0"/>
                        </a:rPr>
                        <a:t>Assisted Living </a:t>
                      </a:r>
                    </a:p>
                    <a:p>
                      <a:pPr algn="ctr" rtl="0" fontAlgn="ctr"/>
                      <a:r>
                        <a:rPr lang="en-US" sz="1000" b="0" i="0" u="none" strike="noStrike">
                          <a:solidFill>
                            <a:srgbClr val="000000"/>
                          </a:solidFill>
                          <a:effectLst/>
                          <a:latin typeface="Calibri" panose="020F0502020204030204" pitchFamily="34" charset="0"/>
                        </a:rPr>
                        <a:t>Median Annual Cost (Dollars)</a:t>
                      </a:r>
                    </a:p>
                  </a:txBody>
                  <a:tcPr marL="3712" marR="3712" marT="37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DED6"/>
                    </a:solidFill>
                  </a:tcPr>
                </a:tc>
                <a:tc>
                  <a:txBody>
                    <a:bodyPr/>
                    <a:lstStyle/>
                    <a:p>
                      <a:pPr algn="ctr" rtl="0" fontAlgn="ctr"/>
                      <a:r>
                        <a:rPr lang="en-US" sz="1000" b="0" i="0" u="none" strike="noStrike">
                          <a:solidFill>
                            <a:srgbClr val="000000"/>
                          </a:solidFill>
                          <a:effectLst/>
                          <a:latin typeface="Calibri" panose="020F0502020204030204" pitchFamily="34" charset="0"/>
                        </a:rPr>
                        <a:t>Assisted Living </a:t>
                      </a:r>
                    </a:p>
                    <a:p>
                      <a:pPr algn="ctr" rtl="0" fontAlgn="ctr"/>
                      <a:r>
                        <a:rPr lang="en-US" sz="1000" b="0" i="0" u="none" strike="noStrike">
                          <a:solidFill>
                            <a:srgbClr val="000000"/>
                          </a:solidFill>
                          <a:effectLst/>
                          <a:latin typeface="Calibri" panose="020F0502020204030204" pitchFamily="34" charset="0"/>
                        </a:rPr>
                        <a:t>Share of Households Able to Afford (Percent)</a:t>
                      </a:r>
                    </a:p>
                  </a:txBody>
                  <a:tcPr marL="3712" marR="3712" marT="37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DED6"/>
                    </a:solidFill>
                  </a:tcPr>
                </a:tc>
                <a:tc>
                  <a:txBody>
                    <a:bodyPr/>
                    <a:lstStyle/>
                    <a:p>
                      <a:pPr algn="ctr" rtl="0" fontAlgn="ctr"/>
                      <a:r>
                        <a:rPr lang="en-US" sz="1000" b="0" i="0" u="none" strike="noStrike">
                          <a:solidFill>
                            <a:srgbClr val="000000"/>
                          </a:solidFill>
                          <a:effectLst/>
                          <a:latin typeface="Calibri" panose="020F0502020204030204" pitchFamily="34" charset="0"/>
                        </a:rPr>
                        <a:t>In-Home Care</a:t>
                      </a:r>
                    </a:p>
                    <a:p>
                      <a:pPr algn="ctr" rtl="0" fontAlgn="ctr"/>
                      <a:r>
                        <a:rPr lang="en-US" sz="1000" b="0" i="0" u="none" strike="noStrike">
                          <a:solidFill>
                            <a:srgbClr val="000000"/>
                          </a:solidFill>
                          <a:effectLst/>
                          <a:latin typeface="Calibri" panose="020F0502020204030204" pitchFamily="34" charset="0"/>
                        </a:rPr>
                        <a:t>Median Annual Cost (Dollars)</a:t>
                      </a:r>
                    </a:p>
                  </a:txBody>
                  <a:tcPr marL="3712" marR="3712" marT="37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DED6"/>
                    </a:solidFill>
                  </a:tcPr>
                </a:tc>
                <a:tc>
                  <a:txBody>
                    <a:bodyPr/>
                    <a:lstStyle/>
                    <a:p>
                      <a:pPr algn="ctr" rtl="0" fontAlgn="ctr"/>
                      <a:r>
                        <a:rPr lang="en-US" sz="1000" b="0" i="0" u="none" strike="noStrike">
                          <a:solidFill>
                            <a:srgbClr val="000000"/>
                          </a:solidFill>
                          <a:effectLst/>
                          <a:latin typeface="Calibri" panose="020F0502020204030204" pitchFamily="34" charset="0"/>
                        </a:rPr>
                        <a:t>In-Home Care</a:t>
                      </a:r>
                    </a:p>
                    <a:p>
                      <a:pPr algn="ctr" rtl="0" fontAlgn="ctr"/>
                      <a:r>
                        <a:rPr lang="en-US" sz="1000" b="0" i="0" u="none" strike="noStrike">
                          <a:solidFill>
                            <a:srgbClr val="000000"/>
                          </a:solidFill>
                          <a:effectLst/>
                          <a:latin typeface="Calibri" panose="020F0502020204030204" pitchFamily="34" charset="0"/>
                        </a:rPr>
                        <a:t>Share of Households Able to Afford (Percent)</a:t>
                      </a:r>
                    </a:p>
                  </a:txBody>
                  <a:tcPr marL="3712" marR="3712" marT="37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DED6"/>
                    </a:solidFill>
                  </a:tcPr>
                </a:tc>
                <a:extLst>
                  <a:ext uri="{0D108BD9-81ED-4DB2-BD59-A6C34878D82A}">
                    <a16:rowId xmlns:a16="http://schemas.microsoft.com/office/drawing/2014/main" val="2971662606"/>
                  </a:ext>
                </a:extLst>
              </a:tr>
              <a:tr h="218451">
                <a:tc rowSpan="5" gridSpan="3">
                  <a:txBody>
                    <a:bodyPr/>
                    <a:lstStyle/>
                    <a:p>
                      <a:pPr algn="ctr" fontAlgn="ctr"/>
                      <a:r>
                        <a:rPr lang="en-US" sz="1000" b="1" i="0" u="none" strike="noStrike">
                          <a:solidFill>
                            <a:srgbClr val="000000"/>
                          </a:solidFill>
                          <a:effectLst/>
                          <a:latin typeface="Calibri" panose="020F0502020204030204" pitchFamily="34" charset="0"/>
                        </a:rPr>
                        <a:t>Assisted Living Is More Affordable than Care at Home </a:t>
                      </a:r>
                    </a:p>
                  </a:txBody>
                  <a:tcPr marL="3712" marR="3712" marT="37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rowSpan="5" hMerge="1">
                  <a:txBody>
                    <a:bodyPr/>
                    <a:lstStyle/>
                    <a:p>
                      <a:endParaRPr lang="en-US"/>
                    </a:p>
                  </a:txBody>
                  <a:tcPr/>
                </a:tc>
                <a:tc rowSpan="5" h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Ogden, UT</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24,700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54,048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19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66,800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 10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137801541"/>
                  </a:ext>
                </a:extLst>
              </a:tr>
              <a:tr h="21845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San Diego, CA</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29,100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66,804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20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76,000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 16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664298018"/>
                  </a:ext>
                </a:extLst>
              </a:tr>
              <a:tr h="21845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Syracuse, NY</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23,900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59,160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12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67,100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   8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984768944"/>
                  </a:ext>
                </a:extLst>
              </a:tr>
              <a:tr h="21845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Portland, OR</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29,800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75,324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16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82,000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 13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624748646"/>
                  </a:ext>
                </a:extLst>
              </a:tr>
              <a:tr h="21845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Fresno, CA</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24,900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61,008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18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66,000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000" b="0" i="0" u="none" strike="noStrike">
                          <a:solidFill>
                            <a:srgbClr val="000000"/>
                          </a:solidFill>
                          <a:effectLst/>
                          <a:latin typeface="Calibri" panose="020F0502020204030204" pitchFamily="34" charset="0"/>
                        </a:rPr>
                        <a:t> 13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908267316"/>
                  </a:ext>
                </a:extLst>
              </a:tr>
              <a:tr h="218451">
                <a:tc rowSpan="5" gridSpan="3">
                  <a:txBody>
                    <a:bodyPr/>
                    <a:lstStyle/>
                    <a:p>
                      <a:pPr algn="ctr" fontAlgn="ctr"/>
                      <a:r>
                        <a:rPr lang="en-US" sz="1000" b="1" i="0" u="none" strike="noStrike">
                          <a:solidFill>
                            <a:srgbClr val="000000"/>
                          </a:solidFill>
                          <a:effectLst/>
                          <a:latin typeface="Calibri" panose="020F0502020204030204" pitchFamily="34" charset="0"/>
                        </a:rPr>
                        <a:t>Assisted Living and Care at Home are Similarly Priced </a:t>
                      </a:r>
                    </a:p>
                  </a:txBody>
                  <a:tcPr marL="3712" marR="3712" marT="37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rowSpan="5" hMerge="1">
                  <a:txBody>
                    <a:bodyPr/>
                    <a:lstStyle/>
                    <a:p>
                      <a:endParaRPr lang="en-US"/>
                    </a:p>
                  </a:txBody>
                  <a:tcPr/>
                </a:tc>
                <a:tc rowSpan="5" h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Cincinnati, OH</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27,900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67,032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13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61,900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 13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88057044"/>
                  </a:ext>
                </a:extLst>
              </a:tr>
              <a:tr h="21845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Ventura, CA</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32,700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78,708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14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73,600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 14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53728592"/>
                  </a:ext>
                </a:extLst>
              </a:tr>
              <a:tr h="21845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Cleveland, OH</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25,000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67,296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  9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62,100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   9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48966026"/>
                  </a:ext>
                </a:extLst>
              </a:tr>
              <a:tr h="21845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Birmingham, AL</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24,000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58,548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15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53,300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 15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856907662"/>
                  </a:ext>
                </a:extLst>
              </a:tr>
              <a:tr h="21845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Columbus, OH</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24,900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72,168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12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66,800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000" b="0" i="0" u="none" strike="noStrike">
                          <a:solidFill>
                            <a:srgbClr val="000000"/>
                          </a:solidFill>
                          <a:effectLst/>
                          <a:latin typeface="Calibri" panose="020F0502020204030204" pitchFamily="34" charset="0"/>
                        </a:rPr>
                        <a:t> 13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00961543"/>
                  </a:ext>
                </a:extLst>
              </a:tr>
              <a:tr h="218451">
                <a:tc rowSpan="5" gridSpan="3">
                  <a:txBody>
                    <a:bodyPr/>
                    <a:lstStyle/>
                    <a:p>
                      <a:pPr algn="ctr" fontAlgn="ctr"/>
                      <a:r>
                        <a:rPr lang="en-US" sz="1000" b="1" i="0" u="none" strike="noStrike">
                          <a:solidFill>
                            <a:srgbClr val="000000"/>
                          </a:solidFill>
                          <a:effectLst/>
                          <a:latin typeface="Calibri" panose="020F0502020204030204" pitchFamily="34" charset="0"/>
                        </a:rPr>
                        <a:t>Care at Home is More Affordable than Assisted Living</a:t>
                      </a:r>
                    </a:p>
                  </a:txBody>
                  <a:tcPr marL="3712" marR="3712" marT="37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rowSpan="5" hMerge="1">
                  <a:txBody>
                    <a:bodyPr/>
                    <a:lstStyle/>
                    <a:p>
                      <a:endParaRPr lang="en-US"/>
                    </a:p>
                  </a:txBody>
                  <a:tcPr/>
                </a:tc>
                <a:tc rowSpan="5" h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Portland, ME</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25,000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91,700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69,300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7</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272425145"/>
                  </a:ext>
                </a:extLst>
              </a:tr>
              <a:tr h="21845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San Jose, CA</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35,000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103,800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11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81,200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 16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737306340"/>
                  </a:ext>
                </a:extLst>
              </a:tr>
              <a:tr h="21845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Baltimore, MD</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27,600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92,300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  8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64,700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 15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055980926"/>
                  </a:ext>
                </a:extLst>
              </a:tr>
              <a:tr h="21845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Washington, DC</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44,400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100,600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18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70,600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 29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36461066"/>
                  </a:ext>
                </a:extLst>
              </a:tr>
              <a:tr h="21845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Bridgeport, CT</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27,900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108,700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12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70,600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000" b="0" i="0" u="none" strike="noStrike">
                          <a:solidFill>
                            <a:srgbClr val="000000"/>
                          </a:solidFill>
                          <a:effectLst/>
                          <a:latin typeface="Calibri" panose="020F0502020204030204" pitchFamily="34" charset="0"/>
                        </a:rPr>
                        <a:t> 18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84038215"/>
                  </a:ext>
                </a:extLst>
              </a:tr>
              <a:tr h="218451">
                <a:tc>
                  <a:txBody>
                    <a:bodyPr/>
                    <a:lstStyle/>
                    <a:p>
                      <a:pPr algn="l" fontAlgn="b"/>
                      <a:endParaRPr lang="en-US" sz="1000" b="0" i="0" u="none" strike="noStrike">
                        <a:solidFill>
                          <a:srgbClr val="000000"/>
                        </a:solidFill>
                        <a:effectLst/>
                        <a:latin typeface="Calibri" panose="020F0502020204030204" pitchFamily="34" charset="0"/>
                      </a:endParaRPr>
                    </a:p>
                  </a:txBody>
                  <a:tcPr marL="3712" marR="3712" marT="371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3712" marR="3712" marT="371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panose="020F0502020204030204" pitchFamily="34" charset="0"/>
                      </a:endParaRPr>
                    </a:p>
                  </a:txBody>
                  <a:tcPr marL="3712" marR="3712" marT="3712"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1000" b="1" i="0" u="none" strike="noStrike">
                          <a:solidFill>
                            <a:srgbClr val="000000"/>
                          </a:solidFill>
                          <a:effectLst/>
                          <a:latin typeface="Calibri" panose="020F0502020204030204" pitchFamily="34" charset="0"/>
                        </a:rPr>
                        <a:t>National </a:t>
                      </a:r>
                    </a:p>
                  </a:txBody>
                  <a:tcPr marL="3712" marR="3712" marT="37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panose="020F0502020204030204" pitchFamily="34" charset="0"/>
                        </a:rPr>
                        <a:t>26,300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panose="020F0502020204030204" pitchFamily="34" charset="0"/>
                        </a:rPr>
                        <a:t>72,000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panose="020F0502020204030204" pitchFamily="34" charset="0"/>
                        </a:rPr>
                        <a:t>13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panose="020F0502020204030204" pitchFamily="34" charset="0"/>
                        </a:rPr>
                        <a:t>66,000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panose="020F0502020204030204" pitchFamily="34" charset="0"/>
                        </a:rPr>
                        <a:t> 14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4039832"/>
                  </a:ext>
                </a:extLst>
              </a:tr>
            </a:tbl>
          </a:graphicData>
        </a:graphic>
      </p:graphicFrame>
      <p:sp>
        <p:nvSpPr>
          <p:cNvPr id="5" name="TextBox 4">
            <a:extLst>
              <a:ext uri="{FF2B5EF4-FFF2-40B4-BE49-F238E27FC236}">
                <a16:creationId xmlns:a16="http://schemas.microsoft.com/office/drawing/2014/main" id="{7A7AEA89-8B06-094C-AE5A-1109D932225F}"/>
              </a:ext>
            </a:extLst>
          </p:cNvPr>
          <p:cNvSpPr txBox="1"/>
          <p:nvPr/>
        </p:nvSpPr>
        <p:spPr>
          <a:xfrm>
            <a:off x="88427" y="939485"/>
            <a:ext cx="11678612" cy="338554"/>
          </a:xfrm>
          <a:prstGeom prst="rect">
            <a:avLst/>
          </a:prstGeom>
          <a:noFill/>
        </p:spPr>
        <p:txBody>
          <a:bodyPr wrap="square" rtlCol="0">
            <a:spAutoFit/>
          </a:bodyPr>
          <a:lstStyle/>
          <a:p>
            <a:r>
              <a:rPr lang="en-US" sz="1600" b="1"/>
              <a:t>Share of Single-Person Households Age 75 and Over Able to Afford Care at Home and in Assisted Living </a:t>
            </a:r>
          </a:p>
        </p:txBody>
      </p:sp>
    </p:spTree>
    <p:extLst>
      <p:ext uri="{BB962C8B-B14F-4D97-AF65-F5344CB8AC3E}">
        <p14:creationId xmlns:p14="http://schemas.microsoft.com/office/powerpoint/2010/main" val="1210653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861B5-AD04-1B22-2302-ACECC972B472}"/>
              </a:ext>
            </a:extLst>
          </p:cNvPr>
          <p:cNvSpPr>
            <a:spLocks noGrp="1"/>
          </p:cNvSpPr>
          <p:nvPr>
            <p:ph type="title"/>
          </p:nvPr>
        </p:nvSpPr>
        <p:spPr>
          <a:xfrm>
            <a:off x="312560" y="91413"/>
            <a:ext cx="11566879" cy="890253"/>
          </a:xfrm>
        </p:spPr>
        <p:txBody>
          <a:bodyPr/>
          <a:lstStyle/>
          <a:p>
            <a:r>
              <a:rPr lang="en-US"/>
              <a:t>Figure 15: Incomes of GAPS Households Vary by Geography</a:t>
            </a:r>
          </a:p>
        </p:txBody>
      </p:sp>
      <p:sp>
        <p:nvSpPr>
          <p:cNvPr id="3" name="Text Placeholder 2">
            <a:extLst>
              <a:ext uri="{FF2B5EF4-FFF2-40B4-BE49-F238E27FC236}">
                <a16:creationId xmlns:a16="http://schemas.microsoft.com/office/drawing/2014/main" id="{AE68312B-0F61-B03D-095F-896B4876A8D4}"/>
              </a:ext>
            </a:extLst>
          </p:cNvPr>
          <p:cNvSpPr>
            <a:spLocks noGrp="1"/>
          </p:cNvSpPr>
          <p:nvPr>
            <p:ph type="body" sz="quarter" idx="10"/>
          </p:nvPr>
        </p:nvSpPr>
        <p:spPr>
          <a:xfrm>
            <a:off x="131585" y="6017451"/>
            <a:ext cx="11566879" cy="533511"/>
          </a:xfrm>
        </p:spPr>
        <p:txBody>
          <a:bodyPr/>
          <a:lstStyle/>
          <a:p>
            <a:pPr algn="l"/>
            <a:endParaRPr lang="en-US" sz="1800" b="0" i="0" u="none" strike="noStrike" baseline="0">
              <a:solidFill>
                <a:srgbClr val="000000"/>
              </a:solidFill>
              <a:latin typeface="Poppins" panose="00000500000000000000" pitchFamily="2" charset="0"/>
            </a:endParaRPr>
          </a:p>
          <a:p>
            <a:pPr algn="just"/>
            <a:r>
              <a:rPr lang="en-US" b="0" u="none" strike="noStrike" baseline="0">
                <a:solidFill>
                  <a:srgbClr val="56575A"/>
                </a:solidFill>
                <a:latin typeface="+mj-lt"/>
              </a:rPr>
              <a:t>Notes: GAPS households are single-person households age 75 and over with household incomes over 50% of area median income in their county but insufficient to afford the median annual cost of assisted living in the metro region. Income ranges for GAPS households are determined for each county within the metro, and those depicted represent the overall range of incomes for GAPS households in each metro. Area median income is for single-person households in the metro, which is calculated as a weighted average of AMI for each county in the metro. Metros depicted have the highest and lowest reported median costs for assisted living in 2021 NIC Map Vision data. </a:t>
            </a:r>
          </a:p>
          <a:p>
            <a:pPr algn="just"/>
            <a:r>
              <a:rPr lang="en-US" b="0" u="none" strike="noStrike" baseline="0">
                <a:solidFill>
                  <a:srgbClr val="56575A"/>
                </a:solidFill>
                <a:latin typeface="+mj-lt"/>
              </a:rPr>
              <a:t>Source: JCHS analysis of 2021 NIC MapVision data; US Census Bureau, 2021 American Community Survey; and HUD median family incomes for 2021. </a:t>
            </a:r>
            <a:endParaRPr lang="en-US">
              <a:latin typeface="+mj-lt"/>
            </a:endParaRPr>
          </a:p>
        </p:txBody>
      </p:sp>
      <p:sp>
        <p:nvSpPr>
          <p:cNvPr id="7" name="TextBox 6">
            <a:extLst>
              <a:ext uri="{FF2B5EF4-FFF2-40B4-BE49-F238E27FC236}">
                <a16:creationId xmlns:a16="http://schemas.microsoft.com/office/drawing/2014/main" id="{FE2B21A2-CD11-F771-1830-1AF9AFB6371D}"/>
              </a:ext>
            </a:extLst>
          </p:cNvPr>
          <p:cNvSpPr txBox="1"/>
          <p:nvPr/>
        </p:nvSpPr>
        <p:spPr>
          <a:xfrm>
            <a:off x="1748790" y="1570920"/>
            <a:ext cx="2788920" cy="523220"/>
          </a:xfrm>
          <a:prstGeom prst="rect">
            <a:avLst/>
          </a:prstGeom>
          <a:noFill/>
        </p:spPr>
        <p:txBody>
          <a:bodyPr wrap="square" rtlCol="0">
            <a:spAutoFit/>
          </a:bodyPr>
          <a:lstStyle/>
          <a:p>
            <a:pPr algn="ctr"/>
            <a:r>
              <a:rPr lang="en-US" sz="1400">
                <a:solidFill>
                  <a:schemeClr val="tx2"/>
                </a:solidFill>
              </a:rPr>
              <a:t>Metros with Lowest Median Assisted Living Costs</a:t>
            </a:r>
          </a:p>
        </p:txBody>
      </p:sp>
      <p:sp>
        <p:nvSpPr>
          <p:cNvPr id="12" name="TextBox 11">
            <a:extLst>
              <a:ext uri="{FF2B5EF4-FFF2-40B4-BE49-F238E27FC236}">
                <a16:creationId xmlns:a16="http://schemas.microsoft.com/office/drawing/2014/main" id="{2D85185B-241D-412D-1671-437AD474B4B5}"/>
              </a:ext>
            </a:extLst>
          </p:cNvPr>
          <p:cNvSpPr txBox="1"/>
          <p:nvPr/>
        </p:nvSpPr>
        <p:spPr>
          <a:xfrm>
            <a:off x="7402830" y="1584271"/>
            <a:ext cx="2914650" cy="523220"/>
          </a:xfrm>
          <a:prstGeom prst="rect">
            <a:avLst/>
          </a:prstGeom>
          <a:noFill/>
        </p:spPr>
        <p:txBody>
          <a:bodyPr wrap="square" rtlCol="0">
            <a:spAutoFit/>
          </a:bodyPr>
          <a:lstStyle/>
          <a:p>
            <a:pPr algn="ctr"/>
            <a:r>
              <a:rPr lang="en-US" sz="1400"/>
              <a:t>Metros with the Highest Median Assisted Living Costs</a:t>
            </a:r>
          </a:p>
        </p:txBody>
      </p:sp>
      <p:sp>
        <p:nvSpPr>
          <p:cNvPr id="13" name="TextBox 12">
            <a:extLst>
              <a:ext uri="{FF2B5EF4-FFF2-40B4-BE49-F238E27FC236}">
                <a16:creationId xmlns:a16="http://schemas.microsoft.com/office/drawing/2014/main" id="{00F68F2F-7ECA-5729-F8EC-6036938A3191}"/>
              </a:ext>
            </a:extLst>
          </p:cNvPr>
          <p:cNvSpPr txBox="1"/>
          <p:nvPr/>
        </p:nvSpPr>
        <p:spPr>
          <a:xfrm>
            <a:off x="289700" y="1055409"/>
            <a:ext cx="4808080" cy="338554"/>
          </a:xfrm>
          <a:prstGeom prst="rect">
            <a:avLst/>
          </a:prstGeom>
          <a:noFill/>
        </p:spPr>
        <p:txBody>
          <a:bodyPr wrap="square" rtlCol="0">
            <a:spAutoFit/>
          </a:bodyPr>
          <a:lstStyle/>
          <a:p>
            <a:r>
              <a:rPr lang="en-US" sz="1600" b="1"/>
              <a:t>Income (Thousands of Dollars)</a:t>
            </a:r>
          </a:p>
        </p:txBody>
      </p:sp>
      <p:graphicFrame>
        <p:nvGraphicFramePr>
          <p:cNvPr id="5" name="Chart 4">
            <a:extLst>
              <a:ext uri="{FF2B5EF4-FFF2-40B4-BE49-F238E27FC236}">
                <a16:creationId xmlns:a16="http://schemas.microsoft.com/office/drawing/2014/main" id="{5F8076ED-A768-0311-3E09-6385D088FFD6}"/>
              </a:ext>
            </a:extLst>
          </p:cNvPr>
          <p:cNvGraphicFramePr>
            <a:graphicFrameLocks/>
          </p:cNvGraphicFramePr>
          <p:nvPr>
            <p:extLst>
              <p:ext uri="{D42A27DB-BD31-4B8C-83A1-F6EECF244321}">
                <p14:modId xmlns:p14="http://schemas.microsoft.com/office/powerpoint/2010/main" val="1561487675"/>
              </p:ext>
            </p:extLst>
          </p:nvPr>
        </p:nvGraphicFramePr>
        <p:xfrm>
          <a:off x="457200" y="1584270"/>
          <a:ext cx="10915650" cy="4190161"/>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1EEFD6A0-B2BD-8521-43EC-009A76DFE372}"/>
              </a:ext>
            </a:extLst>
          </p:cNvPr>
          <p:cNvCxnSpPr/>
          <p:nvPr/>
        </p:nvCxnSpPr>
        <p:spPr>
          <a:xfrm>
            <a:off x="5989320" y="1725930"/>
            <a:ext cx="0" cy="302895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294C8F0-08A0-661F-A87D-AA25B9866794}"/>
              </a:ext>
            </a:extLst>
          </p:cNvPr>
          <p:cNvSpPr/>
          <p:nvPr/>
        </p:nvSpPr>
        <p:spPr>
          <a:xfrm>
            <a:off x="1748790" y="5089064"/>
            <a:ext cx="1350010" cy="52322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596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719BE-C4E8-3CF0-5396-616B8C121922}"/>
              </a:ext>
            </a:extLst>
          </p:cNvPr>
          <p:cNvSpPr>
            <a:spLocks noGrp="1"/>
          </p:cNvSpPr>
          <p:nvPr>
            <p:ph type="title"/>
          </p:nvPr>
        </p:nvSpPr>
        <p:spPr/>
        <p:txBody>
          <a:bodyPr/>
          <a:lstStyle/>
          <a:p>
            <a:r>
              <a:rPr lang="en-US" sz="2800" kern="1200">
                <a:latin typeface="+mj-lt"/>
                <a:ea typeface="+mj-ea"/>
                <a:cs typeface="+mj-cs"/>
              </a:rPr>
              <a:t>Figure 16: GAPS Households Have Incomes Between 49 and 89 Percent of What Is Needed to Afford Assisted Living</a:t>
            </a:r>
            <a:endParaRPr lang="en-US" sz="2800"/>
          </a:p>
        </p:txBody>
      </p:sp>
      <p:sp>
        <p:nvSpPr>
          <p:cNvPr id="3" name="Text Placeholder 2">
            <a:extLst>
              <a:ext uri="{FF2B5EF4-FFF2-40B4-BE49-F238E27FC236}">
                <a16:creationId xmlns:a16="http://schemas.microsoft.com/office/drawing/2014/main" id="{07D18E71-C669-88DE-340A-5A168C093DF5}"/>
              </a:ext>
            </a:extLst>
          </p:cNvPr>
          <p:cNvSpPr>
            <a:spLocks noGrp="1"/>
          </p:cNvSpPr>
          <p:nvPr>
            <p:ph type="body" sz="quarter" idx="10"/>
          </p:nvPr>
        </p:nvSpPr>
        <p:spPr>
          <a:xfrm>
            <a:off x="277380" y="5571092"/>
            <a:ext cx="11019270" cy="890253"/>
          </a:xfrm>
        </p:spPr>
        <p:txBody>
          <a:bodyPr/>
          <a:lstStyle/>
          <a:p>
            <a:endParaRPr lang="en-US" b="0" u="none" strike="noStrike" baseline="0">
              <a:solidFill>
                <a:srgbClr val="000000"/>
              </a:solidFill>
              <a:latin typeface="+mj-lt"/>
            </a:endParaRPr>
          </a:p>
          <a:p>
            <a:r>
              <a:rPr lang="en-US" b="0" u="none" strike="noStrike" baseline="0">
                <a:solidFill>
                  <a:srgbClr val="56575A"/>
                </a:solidFill>
                <a:latin typeface="+mj-lt"/>
              </a:rPr>
              <a:t>Notes: GAPS households are single-person households age 75 and over with household incomes over 50% of area median income but insufficient to afford the median annual cost of assisted living in the metro region. Costs of living include local median out-of-pocket healthcare costs and other regional costs of living, excluding housing, food, and transportation. </a:t>
            </a:r>
          </a:p>
          <a:p>
            <a:r>
              <a:rPr lang="en-US" b="0" u="none" strike="noStrike" baseline="0">
                <a:solidFill>
                  <a:srgbClr val="56575A"/>
                </a:solidFill>
                <a:latin typeface="+mj-lt"/>
              </a:rPr>
              <a:t>Sources: JCHS analysis of US Census Bureau, 2021 American Community Survey; 2021 NIC MAP Vision data; and University of Massachusetts Boston, 2021 Elder Index™. </a:t>
            </a:r>
            <a:endParaRPr lang="en-US">
              <a:latin typeface="+mj-lt"/>
            </a:endParaRPr>
          </a:p>
        </p:txBody>
      </p:sp>
      <p:graphicFrame>
        <p:nvGraphicFramePr>
          <p:cNvPr id="4" name="Table 3">
            <a:extLst>
              <a:ext uri="{FF2B5EF4-FFF2-40B4-BE49-F238E27FC236}">
                <a16:creationId xmlns:a16="http://schemas.microsoft.com/office/drawing/2014/main" id="{C910A281-0E26-B364-F19D-F7C13B89E4C9}"/>
              </a:ext>
            </a:extLst>
          </p:cNvPr>
          <p:cNvGraphicFramePr>
            <a:graphicFrameLocks noGrp="1"/>
          </p:cNvGraphicFramePr>
          <p:nvPr>
            <p:extLst>
              <p:ext uri="{D42A27DB-BD31-4B8C-83A1-F6EECF244321}">
                <p14:modId xmlns:p14="http://schemas.microsoft.com/office/powerpoint/2010/main" val="1605000730"/>
              </p:ext>
            </p:extLst>
          </p:nvPr>
        </p:nvGraphicFramePr>
        <p:xfrm>
          <a:off x="613410" y="1994824"/>
          <a:ext cx="10778490" cy="3367278"/>
        </p:xfrm>
        <a:graphic>
          <a:graphicData uri="http://schemas.openxmlformats.org/drawingml/2006/table">
            <a:tbl>
              <a:tblPr>
                <a:tableStyleId>{E8B1032C-EA38-4F05-BA0D-38AFFFC7BED3}</a:tableStyleId>
              </a:tblPr>
              <a:tblGrid>
                <a:gridCol w="2078170">
                  <a:extLst>
                    <a:ext uri="{9D8B030D-6E8A-4147-A177-3AD203B41FA5}">
                      <a16:colId xmlns:a16="http://schemas.microsoft.com/office/drawing/2014/main" val="926946781"/>
                    </a:ext>
                  </a:extLst>
                </a:gridCol>
                <a:gridCol w="1836440">
                  <a:extLst>
                    <a:ext uri="{9D8B030D-6E8A-4147-A177-3AD203B41FA5}">
                      <a16:colId xmlns:a16="http://schemas.microsoft.com/office/drawing/2014/main" val="4014502539"/>
                    </a:ext>
                  </a:extLst>
                </a:gridCol>
                <a:gridCol w="2233760">
                  <a:extLst>
                    <a:ext uri="{9D8B030D-6E8A-4147-A177-3AD203B41FA5}">
                      <a16:colId xmlns:a16="http://schemas.microsoft.com/office/drawing/2014/main" val="3994657617"/>
                    </a:ext>
                  </a:extLst>
                </a:gridCol>
                <a:gridCol w="2315060">
                  <a:extLst>
                    <a:ext uri="{9D8B030D-6E8A-4147-A177-3AD203B41FA5}">
                      <a16:colId xmlns:a16="http://schemas.microsoft.com/office/drawing/2014/main" val="731561728"/>
                    </a:ext>
                  </a:extLst>
                </a:gridCol>
                <a:gridCol w="2315060">
                  <a:extLst>
                    <a:ext uri="{9D8B030D-6E8A-4147-A177-3AD203B41FA5}">
                      <a16:colId xmlns:a16="http://schemas.microsoft.com/office/drawing/2014/main" val="3038476666"/>
                    </a:ext>
                  </a:extLst>
                </a:gridCol>
              </a:tblGrid>
              <a:tr h="878078">
                <a:tc>
                  <a:txBody>
                    <a:bodyPr/>
                    <a:lstStyle/>
                    <a:p>
                      <a:pPr algn="l" fontAlgn="b"/>
                      <a:r>
                        <a:rPr lang="en-US" sz="1400" u="none" strike="noStrike">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endParaRPr lang="en-US" sz="1400" b="0" i="0" u="none" strike="noStrike">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b">
                    <a:solidFill>
                      <a:schemeClr val="accent6">
                        <a:lumMod val="40000"/>
                        <a:lumOff val="60000"/>
                      </a:schemeClr>
                    </a:solidFill>
                  </a:tcPr>
                </a:tc>
                <a:tc>
                  <a:txBody>
                    <a:bodyPr/>
                    <a:lstStyle/>
                    <a:p>
                      <a:pPr algn="ctr" rtl="0" fontAlgn="ctr"/>
                      <a:r>
                        <a:rPr lang="en-US" sz="1400" b="1" u="none" strike="noStrike">
                          <a:solidFill>
                            <a:schemeClr val="tx2"/>
                          </a:solidFill>
                          <a:effectLst/>
                          <a:latin typeface="Calibri" panose="020F0502020204030204" pitchFamily="34" charset="0"/>
                          <a:ea typeface="Calibri" panose="020F0502020204030204" pitchFamily="34" charset="0"/>
                          <a:cs typeface="Calibri" panose="020F0502020204030204" pitchFamily="34" charset="0"/>
                        </a:rPr>
                        <a:t>Metro</a:t>
                      </a:r>
                      <a:endParaRPr lang="en-US" sz="1400" b="1" i="0" u="none" strike="noStrike">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ctr" rtl="0" fontAlgn="ctr"/>
                      <a:r>
                        <a:rPr lang="en-US" sz="1400" b="1" u="none" strike="noStrike">
                          <a:solidFill>
                            <a:schemeClr val="tx2"/>
                          </a:solidFill>
                          <a:effectLst/>
                          <a:latin typeface="Calibri" panose="020F0502020204030204" pitchFamily="34" charset="0"/>
                          <a:ea typeface="Calibri" panose="020F0502020204030204" pitchFamily="34" charset="0"/>
                          <a:cs typeface="Calibri" panose="020F0502020204030204" pitchFamily="34" charset="0"/>
                        </a:rPr>
                        <a:t>Median Income of Single-Person Households Age 75 and Over </a:t>
                      </a:r>
                      <a:r>
                        <a:rPr lang="en-US" sz="1400" b="1" i="0" u="none" strike="noStrike">
                          <a:solidFill>
                            <a:schemeClr val="tx2"/>
                          </a:solidFill>
                          <a:effectLst/>
                          <a:latin typeface="Calibri" panose="020F0502020204030204" pitchFamily="34" charset="0"/>
                          <a:ea typeface="Calibri" panose="020F0502020204030204" pitchFamily="34" charset="0"/>
                          <a:cs typeface="Calibri" panose="020F0502020204030204" pitchFamily="34" charset="0"/>
                        </a:rPr>
                        <a:t>(Dollars)</a:t>
                      </a:r>
                    </a:p>
                  </a:txBody>
                  <a:tcPr marL="6350" marR="6350" marT="6350" marB="0" anchor="ctr">
                    <a:solidFill>
                      <a:schemeClr val="accent6">
                        <a:lumMod val="40000"/>
                        <a:lumOff val="60000"/>
                      </a:schemeClr>
                    </a:solidFill>
                  </a:tcPr>
                </a:tc>
                <a:tc>
                  <a:txBody>
                    <a:bodyPr/>
                    <a:lstStyle/>
                    <a:p>
                      <a:pPr algn="ctr" rtl="0" fontAlgn="ctr"/>
                      <a:r>
                        <a:rPr lang="en-US" sz="1400" b="1" u="none" strike="noStrike">
                          <a:solidFill>
                            <a:schemeClr val="tx2"/>
                          </a:solidFill>
                          <a:effectLst/>
                          <a:latin typeface="Calibri" panose="020F0502020204030204" pitchFamily="34" charset="0"/>
                          <a:ea typeface="Calibri" panose="020F0502020204030204" pitchFamily="34" charset="0"/>
                          <a:cs typeface="Calibri" panose="020F0502020204030204" pitchFamily="34" charset="0"/>
                        </a:rPr>
                        <a:t>Annual Median Cost of Assisted Living and </a:t>
                      </a:r>
                    </a:p>
                    <a:p>
                      <a:pPr algn="ctr" rtl="0" fontAlgn="ctr"/>
                      <a:r>
                        <a:rPr lang="en-US" sz="1400" b="1" u="none" strike="noStrike">
                          <a:solidFill>
                            <a:schemeClr val="tx2"/>
                          </a:solidFill>
                          <a:effectLst/>
                          <a:latin typeface="Calibri" panose="020F0502020204030204" pitchFamily="34" charset="0"/>
                          <a:ea typeface="Calibri" panose="020F0502020204030204" pitchFamily="34" charset="0"/>
                          <a:cs typeface="Calibri" panose="020F0502020204030204" pitchFamily="34" charset="0"/>
                        </a:rPr>
                        <a:t>Other Costs of Living </a:t>
                      </a:r>
                    </a:p>
                    <a:p>
                      <a:pPr algn="ctr" rtl="0" fontAlgn="ctr"/>
                      <a:r>
                        <a:rPr lang="en-US" sz="1400" b="1" u="none" strike="noStrike">
                          <a:solidFill>
                            <a:schemeClr val="tx2"/>
                          </a:solidFill>
                          <a:effectLst/>
                          <a:latin typeface="Calibri" panose="020F0502020204030204" pitchFamily="34" charset="0"/>
                          <a:ea typeface="Calibri" panose="020F0502020204030204" pitchFamily="34" charset="0"/>
                          <a:cs typeface="Calibri" panose="020F0502020204030204" pitchFamily="34" charset="0"/>
                        </a:rPr>
                        <a:t>(Dollars)</a:t>
                      </a:r>
                      <a:endParaRPr lang="en-US" sz="1400" b="1" i="0" u="none" strike="noStrike">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ctr" rtl="0" fontAlgn="ctr"/>
                      <a:r>
                        <a:rPr lang="en-US" sz="1400" b="1" i="0" u="none" strike="noStrike">
                          <a:solidFill>
                            <a:schemeClr val="tx2"/>
                          </a:solidFill>
                          <a:effectLst/>
                          <a:latin typeface="Calibri" panose="020F0502020204030204" pitchFamily="34" charset="0"/>
                          <a:ea typeface="Calibri" panose="020F0502020204030204" pitchFamily="34" charset="0"/>
                          <a:cs typeface="Calibri" panose="020F0502020204030204" pitchFamily="34" charset="0"/>
                        </a:rPr>
                        <a:t>Ratio of Income to Cost of Assisted Living</a:t>
                      </a:r>
                    </a:p>
                  </a:txBody>
                  <a:tcPr marL="6350" marR="6350" marT="6350" marB="0" anchor="ctr">
                    <a:solidFill>
                      <a:schemeClr val="accent6">
                        <a:lumMod val="40000"/>
                        <a:lumOff val="60000"/>
                      </a:schemeClr>
                    </a:solidFill>
                  </a:tcPr>
                </a:tc>
                <a:extLst>
                  <a:ext uri="{0D108BD9-81ED-4DB2-BD59-A6C34878D82A}">
                    <a16:rowId xmlns:a16="http://schemas.microsoft.com/office/drawing/2014/main" val="2193629148"/>
                  </a:ext>
                </a:extLst>
              </a:tr>
              <a:tr h="247650">
                <a:tc rowSpan="5">
                  <a:txBody>
                    <a:bodyPr/>
                    <a:lstStyle/>
                    <a:p>
                      <a:pPr algn="ctr" rtl="0" fontAlgn="ctr"/>
                      <a:r>
                        <a:rPr lang="en-US" sz="1400" b="0" i="0" u="none" strike="noStrike">
                          <a:solidFill>
                            <a:schemeClr val="tx2"/>
                          </a:solidFill>
                          <a:effectLst/>
                          <a:latin typeface="Calibri" panose="020F0502020204030204" pitchFamily="34" charset="0"/>
                          <a:ea typeface="Calibri" panose="020F0502020204030204" pitchFamily="34" charset="0"/>
                          <a:cs typeface="Calibri" panose="020F0502020204030204" pitchFamily="34" charset="0"/>
                        </a:rPr>
                        <a:t>Highest Ratios</a:t>
                      </a:r>
                    </a:p>
                  </a:txBody>
                  <a:tcPr marL="6350" marR="6350" marT="50292" marB="50292" anchor="ctr">
                    <a:solidFill>
                      <a:schemeClr val="accent6">
                        <a:lumMod val="20000"/>
                        <a:lumOff val="80000"/>
                      </a:schemeClr>
                    </a:solidFill>
                  </a:tcPr>
                </a:tc>
                <a:tc>
                  <a:txBody>
                    <a:bodyPr/>
                    <a:lstStyle/>
                    <a:p>
                      <a:pPr algn="l" fontAlgn="b"/>
                      <a:r>
                        <a:rPr lang="en-US" sz="1400" b="0" i="0" u="none" strike="noStrike">
                          <a:solidFill>
                            <a:srgbClr val="000000"/>
                          </a:solidFill>
                          <a:effectLst/>
                          <a:latin typeface="Calibri" panose="020F0502020204030204" pitchFamily="34" charset="0"/>
                        </a:rPr>
                        <a:t>Ogden, UT</a:t>
                      </a:r>
                    </a:p>
                  </a:txBody>
                  <a:tcPr marL="9525" marR="9525" marT="9525" marB="0" anchor="b">
                    <a:solidFill>
                      <a:schemeClr val="accent6">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45,800 </a:t>
                      </a:r>
                    </a:p>
                  </a:txBody>
                  <a:tcPr marL="6350" marR="6350" marT="6350" marB="0" anchor="b">
                    <a:solidFill>
                      <a:schemeClr val="accent6">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54,000 </a:t>
                      </a:r>
                    </a:p>
                  </a:txBody>
                  <a:tcPr marL="6350" marR="6350" marT="6350" marB="0" anchor="b">
                    <a:solidFill>
                      <a:schemeClr val="accent6">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85</a:t>
                      </a:r>
                    </a:p>
                  </a:txBody>
                  <a:tcPr marL="6350" marR="6350" marT="6350" marB="0" anchor="b">
                    <a:solidFill>
                      <a:schemeClr val="accent6">
                        <a:lumMod val="20000"/>
                        <a:lumOff val="80000"/>
                      </a:schemeClr>
                    </a:solidFill>
                  </a:tcPr>
                </a:tc>
                <a:extLst>
                  <a:ext uri="{0D108BD9-81ED-4DB2-BD59-A6C34878D82A}">
                    <a16:rowId xmlns:a16="http://schemas.microsoft.com/office/drawing/2014/main" val="3971739841"/>
                  </a:ext>
                </a:extLst>
              </a:tr>
              <a:tr h="247650">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Salt Lake City, UT</a:t>
                      </a:r>
                    </a:p>
                  </a:txBody>
                  <a:tcPr marL="9525" marR="9525" marT="9525" marB="0" anchor="b">
                    <a:solidFill>
                      <a:schemeClr val="accent6">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51,800 </a:t>
                      </a:r>
                    </a:p>
                  </a:txBody>
                  <a:tcPr marL="6350" marR="6350" marT="6350" marB="0" anchor="b">
                    <a:solidFill>
                      <a:schemeClr val="accent6">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63,100 </a:t>
                      </a:r>
                    </a:p>
                  </a:txBody>
                  <a:tcPr marL="6350" marR="6350" marT="6350" marB="0" anchor="b">
                    <a:solidFill>
                      <a:schemeClr val="accent6">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82</a:t>
                      </a:r>
                    </a:p>
                  </a:txBody>
                  <a:tcPr marL="6350" marR="6350" marT="6350" marB="0" anchor="b">
                    <a:solidFill>
                      <a:schemeClr val="accent6">
                        <a:lumMod val="20000"/>
                        <a:lumOff val="80000"/>
                      </a:schemeClr>
                    </a:solidFill>
                  </a:tcPr>
                </a:tc>
                <a:extLst>
                  <a:ext uri="{0D108BD9-81ED-4DB2-BD59-A6C34878D82A}">
                    <a16:rowId xmlns:a16="http://schemas.microsoft.com/office/drawing/2014/main" val="1051277003"/>
                  </a:ext>
                </a:extLst>
              </a:tr>
              <a:tr h="247650">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Los Angeles, CA</a:t>
                      </a:r>
                    </a:p>
                  </a:txBody>
                  <a:tcPr marL="9525" marR="9525" marT="9525" marB="0" anchor="b">
                    <a:solidFill>
                      <a:schemeClr val="accent6">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55,000 </a:t>
                      </a:r>
                    </a:p>
                  </a:txBody>
                  <a:tcPr marL="6350" marR="6350" marT="6350" marB="0" anchor="b">
                    <a:solidFill>
                      <a:schemeClr val="accent6">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72,000 </a:t>
                      </a:r>
                    </a:p>
                  </a:txBody>
                  <a:tcPr marL="6350" marR="6350" marT="6350" marB="0" anchor="b">
                    <a:solidFill>
                      <a:schemeClr val="accent6">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76</a:t>
                      </a:r>
                    </a:p>
                  </a:txBody>
                  <a:tcPr marL="6350" marR="6350" marT="6350" marB="0" anchor="b">
                    <a:solidFill>
                      <a:schemeClr val="accent6">
                        <a:lumMod val="20000"/>
                        <a:lumOff val="80000"/>
                      </a:schemeClr>
                    </a:solidFill>
                  </a:tcPr>
                </a:tc>
                <a:extLst>
                  <a:ext uri="{0D108BD9-81ED-4DB2-BD59-A6C34878D82A}">
                    <a16:rowId xmlns:a16="http://schemas.microsoft.com/office/drawing/2014/main" val="2432655778"/>
                  </a:ext>
                </a:extLst>
              </a:tr>
              <a:tr h="247650">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San Diego, CA</a:t>
                      </a:r>
                    </a:p>
                  </a:txBody>
                  <a:tcPr marL="9525" marR="9525" marT="9525" marB="0" anchor="b">
                    <a:solidFill>
                      <a:schemeClr val="accent6">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50,400 </a:t>
                      </a:r>
                    </a:p>
                  </a:txBody>
                  <a:tcPr marL="6350" marR="6350" marT="6350" marB="0" anchor="b">
                    <a:solidFill>
                      <a:schemeClr val="accent6">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66,800 </a:t>
                      </a:r>
                    </a:p>
                  </a:txBody>
                  <a:tcPr marL="6350" marR="6350" marT="6350" marB="0" anchor="b">
                    <a:solidFill>
                      <a:schemeClr val="accent6">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75</a:t>
                      </a:r>
                    </a:p>
                  </a:txBody>
                  <a:tcPr marL="6350" marR="6350" marT="6350" marB="0" anchor="b">
                    <a:solidFill>
                      <a:schemeClr val="accent6">
                        <a:lumMod val="20000"/>
                        <a:lumOff val="80000"/>
                      </a:schemeClr>
                    </a:solidFill>
                  </a:tcPr>
                </a:tc>
                <a:extLst>
                  <a:ext uri="{0D108BD9-81ED-4DB2-BD59-A6C34878D82A}">
                    <a16:rowId xmlns:a16="http://schemas.microsoft.com/office/drawing/2014/main" val="2495048454"/>
                  </a:ext>
                </a:extLst>
              </a:tr>
              <a:tr h="254000">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San Francisco, CA</a:t>
                      </a:r>
                    </a:p>
                  </a:txBody>
                  <a:tcPr marL="9525" marR="9525" marT="9525" marB="0" anchor="b">
                    <a:solidFill>
                      <a:schemeClr val="accent6">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70,000 </a:t>
                      </a:r>
                    </a:p>
                  </a:txBody>
                  <a:tcPr marL="6350" marR="6350" marT="6350" marB="0" anchor="b">
                    <a:solidFill>
                      <a:schemeClr val="accent6">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96,800 </a:t>
                      </a:r>
                    </a:p>
                  </a:txBody>
                  <a:tcPr marL="6350" marR="6350" marT="6350" marB="0" anchor="b">
                    <a:solidFill>
                      <a:schemeClr val="accent6">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72</a:t>
                      </a:r>
                    </a:p>
                  </a:txBody>
                  <a:tcPr marL="6350" marR="6350" marT="6350" marB="0" anchor="b">
                    <a:solidFill>
                      <a:schemeClr val="accent6">
                        <a:lumMod val="20000"/>
                        <a:lumOff val="80000"/>
                      </a:schemeClr>
                    </a:solidFill>
                  </a:tcPr>
                </a:tc>
                <a:extLst>
                  <a:ext uri="{0D108BD9-81ED-4DB2-BD59-A6C34878D82A}">
                    <a16:rowId xmlns:a16="http://schemas.microsoft.com/office/drawing/2014/main" val="3404552260"/>
                  </a:ext>
                </a:extLst>
              </a:tr>
              <a:tr h="247650">
                <a:tc rowSpan="5">
                  <a:txBody>
                    <a:bodyPr/>
                    <a:lstStyle/>
                    <a:p>
                      <a:pPr algn="ctr" rtl="0" fontAlgn="ctr"/>
                      <a:r>
                        <a:rPr lang="en-US" sz="1400" u="none" strike="noStrike">
                          <a:solidFill>
                            <a:schemeClr val="tx2"/>
                          </a:solidFill>
                          <a:effectLst/>
                          <a:latin typeface="Calibri" panose="020F0502020204030204" pitchFamily="34" charset="0"/>
                          <a:ea typeface="Calibri" panose="020F0502020204030204" pitchFamily="34" charset="0"/>
                          <a:cs typeface="Calibri" panose="020F0502020204030204" pitchFamily="34" charset="0"/>
                        </a:rPr>
                        <a:t>Lowest Ratios</a:t>
                      </a:r>
                      <a:endParaRPr lang="en-US" sz="1400" b="0" i="0" u="none" strike="noStrike">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50292" marB="50292" anchor="ctr">
                    <a:solidFill>
                      <a:schemeClr val="accent3">
                        <a:lumMod val="20000"/>
                        <a:lumOff val="80000"/>
                      </a:schemeClr>
                    </a:solidFill>
                  </a:tcPr>
                </a:tc>
                <a:tc>
                  <a:txBody>
                    <a:bodyPr/>
                    <a:lstStyle/>
                    <a:p>
                      <a:pPr algn="l" fontAlgn="b"/>
                      <a:r>
                        <a:rPr lang="en-US" sz="1400" b="0" i="0" u="none" strike="noStrike">
                          <a:solidFill>
                            <a:srgbClr val="000000"/>
                          </a:solidFill>
                          <a:effectLst/>
                          <a:latin typeface="Calibri" panose="020F0502020204030204" pitchFamily="34" charset="0"/>
                        </a:rPr>
                        <a:t>Modesto, CA</a:t>
                      </a:r>
                    </a:p>
                  </a:txBody>
                  <a:tcPr marL="9525" marR="9525" marT="9525" marB="0" anchor="b">
                    <a:solidFill>
                      <a:schemeClr val="accent3">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33,000 </a:t>
                      </a:r>
                    </a:p>
                  </a:txBody>
                  <a:tcPr marL="6350" marR="6350" marT="6350" marB="0" anchor="b">
                    <a:solidFill>
                      <a:schemeClr val="accent3">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64,700 </a:t>
                      </a:r>
                    </a:p>
                  </a:txBody>
                  <a:tcPr marL="6350" marR="6350" marT="6350" marB="0" anchor="b">
                    <a:solidFill>
                      <a:schemeClr val="accent3">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51</a:t>
                      </a:r>
                    </a:p>
                  </a:txBody>
                  <a:tcPr marL="6350" marR="6350" marT="6350" marB="0" anchor="b">
                    <a:solidFill>
                      <a:schemeClr val="accent3">
                        <a:lumMod val="20000"/>
                        <a:lumOff val="80000"/>
                      </a:schemeClr>
                    </a:solidFill>
                  </a:tcPr>
                </a:tc>
                <a:extLst>
                  <a:ext uri="{0D108BD9-81ED-4DB2-BD59-A6C34878D82A}">
                    <a16:rowId xmlns:a16="http://schemas.microsoft.com/office/drawing/2014/main" val="3546229641"/>
                  </a:ext>
                </a:extLst>
              </a:tr>
              <a:tr h="247650">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Grand Rapids, MI</a:t>
                      </a:r>
                    </a:p>
                  </a:txBody>
                  <a:tcPr marL="9525" marR="9525" marT="9525" marB="0" anchor="b">
                    <a:solidFill>
                      <a:schemeClr val="accent3">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38,500 </a:t>
                      </a:r>
                    </a:p>
                  </a:txBody>
                  <a:tcPr marL="6350" marR="6350" marT="6350" marB="0" anchor="b">
                    <a:solidFill>
                      <a:schemeClr val="accent3">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75,400 </a:t>
                      </a:r>
                    </a:p>
                  </a:txBody>
                  <a:tcPr marL="6350" marR="6350" marT="6350" marB="0" anchor="b">
                    <a:solidFill>
                      <a:schemeClr val="accent3">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51</a:t>
                      </a:r>
                    </a:p>
                  </a:txBody>
                  <a:tcPr marL="6350" marR="6350" marT="6350" marB="0" anchor="b">
                    <a:solidFill>
                      <a:schemeClr val="accent3">
                        <a:lumMod val="20000"/>
                        <a:lumOff val="80000"/>
                      </a:schemeClr>
                    </a:solidFill>
                  </a:tcPr>
                </a:tc>
                <a:extLst>
                  <a:ext uri="{0D108BD9-81ED-4DB2-BD59-A6C34878D82A}">
                    <a16:rowId xmlns:a16="http://schemas.microsoft.com/office/drawing/2014/main" val="559171094"/>
                  </a:ext>
                </a:extLst>
              </a:tr>
              <a:tr h="247650">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Toledo, OH</a:t>
                      </a:r>
                    </a:p>
                  </a:txBody>
                  <a:tcPr marL="9525" marR="9525" marT="9525" marB="0" anchor="b">
                    <a:solidFill>
                      <a:schemeClr val="accent3">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33,880 </a:t>
                      </a:r>
                    </a:p>
                  </a:txBody>
                  <a:tcPr marL="6350" marR="6350" marT="6350" marB="0" anchor="b">
                    <a:solidFill>
                      <a:schemeClr val="accent3">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67,600 </a:t>
                      </a:r>
                    </a:p>
                  </a:txBody>
                  <a:tcPr marL="6350" marR="6350" marT="6350" marB="0" anchor="b">
                    <a:solidFill>
                      <a:schemeClr val="accent3">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50</a:t>
                      </a:r>
                    </a:p>
                  </a:txBody>
                  <a:tcPr marL="6350" marR="6350" marT="6350" marB="0" anchor="b">
                    <a:solidFill>
                      <a:schemeClr val="accent3">
                        <a:lumMod val="20000"/>
                        <a:lumOff val="80000"/>
                      </a:schemeClr>
                    </a:solidFill>
                  </a:tcPr>
                </a:tc>
                <a:extLst>
                  <a:ext uri="{0D108BD9-81ED-4DB2-BD59-A6C34878D82A}">
                    <a16:rowId xmlns:a16="http://schemas.microsoft.com/office/drawing/2014/main" val="4166908307"/>
                  </a:ext>
                </a:extLst>
              </a:tr>
              <a:tr h="247650">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Harrisburg, PA</a:t>
                      </a:r>
                    </a:p>
                  </a:txBody>
                  <a:tcPr marL="9525" marR="9525" marT="9525" marB="0" anchor="b">
                    <a:solidFill>
                      <a:schemeClr val="accent3">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38,400 </a:t>
                      </a:r>
                    </a:p>
                  </a:txBody>
                  <a:tcPr marL="6350" marR="6350" marT="6350" marB="0" anchor="b">
                    <a:solidFill>
                      <a:schemeClr val="accent3">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78,500 </a:t>
                      </a:r>
                    </a:p>
                  </a:txBody>
                  <a:tcPr marL="6350" marR="6350" marT="6350" marB="0" anchor="b">
                    <a:solidFill>
                      <a:schemeClr val="accent3">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49</a:t>
                      </a:r>
                    </a:p>
                  </a:txBody>
                  <a:tcPr marL="6350" marR="6350" marT="6350" marB="0" anchor="b">
                    <a:solidFill>
                      <a:schemeClr val="accent3">
                        <a:lumMod val="20000"/>
                        <a:lumOff val="80000"/>
                      </a:schemeClr>
                    </a:solidFill>
                  </a:tcPr>
                </a:tc>
                <a:extLst>
                  <a:ext uri="{0D108BD9-81ED-4DB2-BD59-A6C34878D82A}">
                    <a16:rowId xmlns:a16="http://schemas.microsoft.com/office/drawing/2014/main" val="1677533219"/>
                  </a:ext>
                </a:extLst>
              </a:tr>
              <a:tr h="254000">
                <a:tc v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Greensboro, NC</a:t>
                      </a:r>
                    </a:p>
                  </a:txBody>
                  <a:tcPr marL="9525" marR="9525" marT="9525" marB="0" anchor="b">
                    <a:solidFill>
                      <a:schemeClr val="accent3">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33,500 </a:t>
                      </a:r>
                    </a:p>
                  </a:txBody>
                  <a:tcPr marL="6350" marR="6350" marT="6350" marB="0" anchor="b">
                    <a:solidFill>
                      <a:schemeClr val="accent3">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69,200 </a:t>
                      </a:r>
                    </a:p>
                  </a:txBody>
                  <a:tcPr marL="6350" marR="6350" marT="6350" marB="0" anchor="b">
                    <a:solidFill>
                      <a:schemeClr val="accent3">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49</a:t>
                      </a:r>
                    </a:p>
                  </a:txBody>
                  <a:tcPr marL="6350" marR="6350" marT="6350" marB="0" anchor="b">
                    <a:solidFill>
                      <a:schemeClr val="accent3">
                        <a:lumMod val="20000"/>
                        <a:lumOff val="80000"/>
                      </a:schemeClr>
                    </a:solidFill>
                  </a:tcPr>
                </a:tc>
                <a:extLst>
                  <a:ext uri="{0D108BD9-81ED-4DB2-BD59-A6C34878D82A}">
                    <a16:rowId xmlns:a16="http://schemas.microsoft.com/office/drawing/2014/main" val="2347637841"/>
                  </a:ext>
                </a:extLst>
              </a:tr>
            </a:tbl>
          </a:graphicData>
        </a:graphic>
      </p:graphicFrame>
      <p:sp>
        <p:nvSpPr>
          <p:cNvPr id="5" name="TextBox 4">
            <a:extLst>
              <a:ext uri="{FF2B5EF4-FFF2-40B4-BE49-F238E27FC236}">
                <a16:creationId xmlns:a16="http://schemas.microsoft.com/office/drawing/2014/main" id="{7489AAE6-4479-2C20-52AD-9612F5933506}"/>
              </a:ext>
            </a:extLst>
          </p:cNvPr>
          <p:cNvSpPr txBox="1"/>
          <p:nvPr/>
        </p:nvSpPr>
        <p:spPr>
          <a:xfrm>
            <a:off x="443963" y="1430654"/>
            <a:ext cx="11019270" cy="338554"/>
          </a:xfrm>
          <a:prstGeom prst="rect">
            <a:avLst/>
          </a:prstGeom>
          <a:noFill/>
        </p:spPr>
        <p:txBody>
          <a:bodyPr wrap="square" rtlCol="0">
            <a:spAutoFit/>
          </a:bodyPr>
          <a:lstStyle/>
          <a:p>
            <a:r>
              <a:rPr lang="en-US" sz="1600" b="1"/>
              <a:t>Metro Areas with Highest and Lowest Ratios of Income to Assisted Living Costs among GAPS Households </a:t>
            </a:r>
          </a:p>
        </p:txBody>
      </p:sp>
    </p:spTree>
    <p:extLst>
      <p:ext uri="{BB962C8B-B14F-4D97-AF65-F5344CB8AC3E}">
        <p14:creationId xmlns:p14="http://schemas.microsoft.com/office/powerpoint/2010/main" val="1000048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B83E8F-3DC5-4E2F-B53C-841AEC5006A2}"/>
              </a:ext>
            </a:extLst>
          </p:cNvPr>
          <p:cNvSpPr>
            <a:spLocks noGrp="1"/>
          </p:cNvSpPr>
          <p:nvPr>
            <p:ph type="title"/>
          </p:nvPr>
        </p:nvSpPr>
        <p:spPr/>
        <p:txBody>
          <a:bodyPr/>
          <a:lstStyle/>
          <a:p>
            <a:r>
              <a:rPr lang="en-US" sz="3000"/>
              <a:t>Figure 1: Households Headed by Someone in Their 80s Will Double in Number by 2040</a:t>
            </a:r>
          </a:p>
        </p:txBody>
      </p:sp>
      <p:sp>
        <p:nvSpPr>
          <p:cNvPr id="5" name="Text Placeholder 4">
            <a:extLst>
              <a:ext uri="{FF2B5EF4-FFF2-40B4-BE49-F238E27FC236}">
                <a16:creationId xmlns:a16="http://schemas.microsoft.com/office/drawing/2014/main" id="{758C3B71-D2AF-48C0-A230-0D237A28195A}"/>
              </a:ext>
            </a:extLst>
          </p:cNvPr>
          <p:cNvSpPr>
            <a:spLocks noGrp="1"/>
          </p:cNvSpPr>
          <p:nvPr>
            <p:ph type="body" sz="quarter" idx="10"/>
          </p:nvPr>
        </p:nvSpPr>
        <p:spPr/>
        <p:txBody>
          <a:bodyPr/>
          <a:lstStyle/>
          <a:p>
            <a:r>
              <a:rPr lang="en-US"/>
              <a:t>Note: Projections use Census 2017 population projections with low immigration scenario. Projections have been re-benchmarked with 2021 actual population.  </a:t>
            </a:r>
          </a:p>
          <a:p>
            <a:r>
              <a:rPr lang="en-US"/>
              <a:t>Source: 2018 JCHS Household Projections.</a:t>
            </a:r>
          </a:p>
        </p:txBody>
      </p:sp>
      <p:graphicFrame>
        <p:nvGraphicFramePr>
          <p:cNvPr id="7" name="Content Placeholder 6">
            <a:extLst>
              <a:ext uri="{FF2B5EF4-FFF2-40B4-BE49-F238E27FC236}">
                <a16:creationId xmlns:a16="http://schemas.microsoft.com/office/drawing/2014/main" id="{3281E244-F59C-EA3B-38EB-5324B2246A23}"/>
              </a:ext>
            </a:extLst>
          </p:cNvPr>
          <p:cNvGraphicFramePr>
            <a:graphicFrameLocks noGrp="1"/>
          </p:cNvGraphicFramePr>
          <p:nvPr>
            <p:ph idx="1"/>
            <p:extLst>
              <p:ext uri="{D42A27DB-BD31-4B8C-83A1-F6EECF244321}">
                <p14:modId xmlns:p14="http://schemas.microsoft.com/office/powerpoint/2010/main" val="2172065060"/>
              </p:ext>
            </p:extLst>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FFFE8F0-7381-87D6-537A-9022047EDD0A}"/>
              </a:ext>
            </a:extLst>
          </p:cNvPr>
          <p:cNvSpPr txBox="1"/>
          <p:nvPr/>
        </p:nvSpPr>
        <p:spPr>
          <a:xfrm>
            <a:off x="4241800" y="4991100"/>
            <a:ext cx="3708400" cy="307777"/>
          </a:xfrm>
          <a:prstGeom prst="rect">
            <a:avLst/>
          </a:prstGeom>
          <a:noFill/>
        </p:spPr>
        <p:txBody>
          <a:bodyPr wrap="square" rtlCol="0">
            <a:spAutoFit/>
          </a:bodyPr>
          <a:lstStyle/>
          <a:p>
            <a:pPr algn="ctr"/>
            <a:r>
              <a:rPr lang="en-US" sz="1400">
                <a:solidFill>
                  <a:schemeClr val="tx2"/>
                </a:solidFill>
              </a:rPr>
              <a:t>Age of Household Head</a:t>
            </a:r>
          </a:p>
        </p:txBody>
      </p:sp>
    </p:spTree>
    <p:extLst>
      <p:ext uri="{BB962C8B-B14F-4D97-AF65-F5344CB8AC3E}">
        <p14:creationId xmlns:p14="http://schemas.microsoft.com/office/powerpoint/2010/main" val="607793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DAF54-0520-6D5C-AA6E-A032B067FFA6}"/>
              </a:ext>
            </a:extLst>
          </p:cNvPr>
          <p:cNvSpPr>
            <a:spLocks noGrp="1"/>
          </p:cNvSpPr>
          <p:nvPr>
            <p:ph type="title"/>
          </p:nvPr>
        </p:nvSpPr>
        <p:spPr>
          <a:xfrm>
            <a:off x="133927" y="307348"/>
            <a:ext cx="11924145" cy="890253"/>
          </a:xfrm>
        </p:spPr>
        <p:txBody>
          <a:bodyPr/>
          <a:lstStyle/>
          <a:p>
            <a:r>
              <a:rPr lang="en-US" sz="3000"/>
              <a:t>Figure 2: The Vast Majority of Older Adults Live in Their Own Homes </a:t>
            </a:r>
          </a:p>
        </p:txBody>
      </p:sp>
      <p:sp>
        <p:nvSpPr>
          <p:cNvPr id="4" name="Text Placeholder 3">
            <a:extLst>
              <a:ext uri="{FF2B5EF4-FFF2-40B4-BE49-F238E27FC236}">
                <a16:creationId xmlns:a16="http://schemas.microsoft.com/office/drawing/2014/main" id="{385A59B2-FAF3-F5DD-E3EC-7611CC49EB84}"/>
              </a:ext>
            </a:extLst>
          </p:cNvPr>
          <p:cNvSpPr>
            <a:spLocks noGrp="1"/>
          </p:cNvSpPr>
          <p:nvPr>
            <p:ph type="body" sz="quarter" idx="10"/>
          </p:nvPr>
        </p:nvSpPr>
        <p:spPr>
          <a:xfrm>
            <a:off x="267855" y="6194589"/>
            <a:ext cx="11566879" cy="533511"/>
          </a:xfrm>
        </p:spPr>
        <p:txBody>
          <a:bodyPr/>
          <a:lstStyle/>
          <a:p>
            <a:r>
              <a:rPr lang="en-US" b="0" u="none" strike="noStrike" baseline="0">
                <a:solidFill>
                  <a:srgbClr val="56575A"/>
                </a:solidFill>
                <a:latin typeface="+mj-lt"/>
              </a:rPr>
              <a:t>Notes: Own home refers to older adults living in a home in which they or a spouse/partner are the household head. Those living with nonrelatives only may reside in their own home or another person’s home. Group quarters include locations such as skilled nursing facilities, residential treatment centers, group homes, military barracks, and correctional facilities. Source: JCHS tabulations of US Census Bureau, 2021.</a:t>
            </a:r>
            <a:r>
              <a:rPr lang="en-US" sz="1800" b="0" i="1" u="none" strike="noStrike" baseline="0">
                <a:solidFill>
                  <a:srgbClr val="56575A"/>
                </a:solidFill>
                <a:latin typeface="Poppins" panose="00000500000000000000" pitchFamily="2" charset="0"/>
              </a:rPr>
              <a:t> </a:t>
            </a:r>
            <a:endParaRPr lang="en-US" sz="1800" b="0" i="0" u="none" strike="noStrike" baseline="0">
              <a:solidFill>
                <a:srgbClr val="000000"/>
              </a:solidFill>
              <a:latin typeface="Poppins" panose="00000500000000000000" pitchFamily="2" charset="0"/>
            </a:endParaRPr>
          </a:p>
          <a:p>
            <a:endParaRPr lang="en-US"/>
          </a:p>
        </p:txBody>
      </p:sp>
      <p:graphicFrame>
        <p:nvGraphicFramePr>
          <p:cNvPr id="6" name="Content Placeholder 5">
            <a:extLst>
              <a:ext uri="{FF2B5EF4-FFF2-40B4-BE49-F238E27FC236}">
                <a16:creationId xmlns:a16="http://schemas.microsoft.com/office/drawing/2014/main" id="{CEBB087B-2616-694B-FC99-3B3FBA33E2A5}"/>
              </a:ext>
            </a:extLst>
          </p:cNvPr>
          <p:cNvGraphicFramePr>
            <a:graphicFrameLocks noGrp="1"/>
          </p:cNvGraphicFramePr>
          <p:nvPr>
            <p:ph idx="1"/>
            <p:extLst>
              <p:ext uri="{D42A27DB-BD31-4B8C-83A1-F6EECF244321}">
                <p14:modId xmlns:p14="http://schemas.microsoft.com/office/powerpoint/2010/main" val="2506220507"/>
              </p:ext>
            </p:extLst>
          </p:nvPr>
        </p:nvGraphicFramePr>
        <p:xfrm>
          <a:off x="647189" y="1197601"/>
          <a:ext cx="11187545" cy="42037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563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604D-85BD-1C11-A3C2-7ACB840CBDC5}"/>
              </a:ext>
            </a:extLst>
          </p:cNvPr>
          <p:cNvSpPr>
            <a:spLocks noGrp="1"/>
          </p:cNvSpPr>
          <p:nvPr>
            <p:ph type="title"/>
          </p:nvPr>
        </p:nvSpPr>
        <p:spPr>
          <a:xfrm>
            <a:off x="301378" y="452868"/>
            <a:ext cx="12156555" cy="684186"/>
          </a:xfrm>
        </p:spPr>
        <p:txBody>
          <a:bodyPr/>
          <a:lstStyle/>
          <a:p>
            <a:r>
              <a:rPr lang="en-US" sz="3000" dirty="0"/>
              <a:t>Figure 3: Older Adults of Color Are Much More Likely to Live in </a:t>
            </a:r>
            <a:br>
              <a:rPr lang="en-US" sz="3000" dirty="0"/>
            </a:br>
            <a:r>
              <a:rPr lang="en-US" sz="3000" dirty="0"/>
              <a:t>Multi-generational Settings</a:t>
            </a:r>
          </a:p>
        </p:txBody>
      </p:sp>
      <p:sp>
        <p:nvSpPr>
          <p:cNvPr id="4" name="Text Placeholder 3">
            <a:extLst>
              <a:ext uri="{FF2B5EF4-FFF2-40B4-BE49-F238E27FC236}">
                <a16:creationId xmlns:a16="http://schemas.microsoft.com/office/drawing/2014/main" id="{15F8E975-F559-8A83-5939-FCCF71F6FB9F}"/>
              </a:ext>
            </a:extLst>
          </p:cNvPr>
          <p:cNvSpPr>
            <a:spLocks noGrp="1"/>
          </p:cNvSpPr>
          <p:nvPr>
            <p:ph type="body" sz="quarter" idx="10"/>
          </p:nvPr>
        </p:nvSpPr>
        <p:spPr>
          <a:xfrm>
            <a:off x="354718" y="5861154"/>
            <a:ext cx="11784189" cy="388938"/>
          </a:xfrm>
        </p:spPr>
        <p:txBody>
          <a:bodyPr/>
          <a:lstStyle/>
          <a:p>
            <a:r>
              <a:rPr lang="en-US" sz="1050" b="0" u="none" strike="noStrike" cap="none" dirty="0">
                <a:solidFill>
                  <a:srgbClr val="56575A"/>
                </a:solidFill>
              </a:rPr>
              <a:t>Notes: White, Black, Asian, and other race/multiracial older adults are non-Hispanic. Hispanic individuals may be of any race. Multigenerational households include at least two adult generations of the same family, with at least one member age 65 or over. Own home refers to older adults living in a home in which they or a spouse/partner are the household head.</a:t>
            </a:r>
          </a:p>
          <a:p>
            <a:r>
              <a:rPr lang="en-US" sz="1050" b="0" u="none" strike="noStrike" cap="none" dirty="0">
                <a:solidFill>
                  <a:srgbClr val="56575A"/>
                </a:solidFill>
              </a:rPr>
              <a:t>Source: JCHS tabulations of US Census, 2021 American Community Survey 1-Year Estimates. </a:t>
            </a:r>
            <a:endParaRPr lang="en-US" sz="1050" b="0" u="none" strike="noStrike" cap="none" dirty="0">
              <a:solidFill>
                <a:srgbClr val="000000"/>
              </a:solidFill>
            </a:endParaRPr>
          </a:p>
          <a:p>
            <a:endParaRPr lang="en-US" dirty="0"/>
          </a:p>
        </p:txBody>
      </p:sp>
      <p:sp>
        <p:nvSpPr>
          <p:cNvPr id="7" name="TextBox 6">
            <a:extLst>
              <a:ext uri="{FF2B5EF4-FFF2-40B4-BE49-F238E27FC236}">
                <a16:creationId xmlns:a16="http://schemas.microsoft.com/office/drawing/2014/main" id="{77480BFC-C881-32A3-78C5-1135D8DD05F9}"/>
              </a:ext>
            </a:extLst>
          </p:cNvPr>
          <p:cNvSpPr txBox="1"/>
          <p:nvPr/>
        </p:nvSpPr>
        <p:spPr>
          <a:xfrm>
            <a:off x="405015" y="1255378"/>
            <a:ext cx="11519130" cy="338554"/>
          </a:xfrm>
          <a:prstGeom prst="rect">
            <a:avLst/>
          </a:prstGeom>
          <a:noFill/>
        </p:spPr>
        <p:txBody>
          <a:bodyPr wrap="square" rtlCol="0">
            <a:spAutoFit/>
          </a:bodyPr>
          <a:lstStyle/>
          <a:p>
            <a:r>
              <a:rPr lang="en-US" sz="1600" b="1">
                <a:solidFill>
                  <a:schemeClr val="accent1"/>
                </a:solidFill>
              </a:rPr>
              <a:t>Share of Older Adults in Multigenerational Households (Percent)</a:t>
            </a:r>
          </a:p>
        </p:txBody>
      </p:sp>
      <p:sp>
        <p:nvSpPr>
          <p:cNvPr id="12" name="TextBox 11">
            <a:extLst>
              <a:ext uri="{FF2B5EF4-FFF2-40B4-BE49-F238E27FC236}">
                <a16:creationId xmlns:a16="http://schemas.microsoft.com/office/drawing/2014/main" id="{057DAE3D-3E3E-65D3-F4A2-ABD15D2530BF}"/>
              </a:ext>
            </a:extLst>
          </p:cNvPr>
          <p:cNvSpPr txBox="1"/>
          <p:nvPr/>
        </p:nvSpPr>
        <p:spPr>
          <a:xfrm>
            <a:off x="5007269" y="5315202"/>
            <a:ext cx="2676525" cy="307777"/>
          </a:xfrm>
          <a:prstGeom prst="rect">
            <a:avLst/>
          </a:prstGeom>
          <a:noFill/>
        </p:spPr>
        <p:txBody>
          <a:bodyPr wrap="square" rtlCol="0">
            <a:spAutoFit/>
          </a:bodyPr>
          <a:lstStyle/>
          <a:p>
            <a:r>
              <a:rPr lang="en-US" sz="1400" dirty="0">
                <a:solidFill>
                  <a:schemeClr val="tx2"/>
                </a:solidFill>
              </a:rPr>
              <a:t>Race/Ethnicity of Older Adult</a:t>
            </a:r>
          </a:p>
        </p:txBody>
      </p:sp>
      <p:sp>
        <p:nvSpPr>
          <p:cNvPr id="15" name="Rectangle 14">
            <a:extLst>
              <a:ext uri="{FF2B5EF4-FFF2-40B4-BE49-F238E27FC236}">
                <a16:creationId xmlns:a16="http://schemas.microsoft.com/office/drawing/2014/main" id="{85645453-9499-9379-9E91-E947E719D330}"/>
              </a:ext>
            </a:extLst>
          </p:cNvPr>
          <p:cNvSpPr/>
          <p:nvPr/>
        </p:nvSpPr>
        <p:spPr>
          <a:xfrm>
            <a:off x="6147594" y="2064178"/>
            <a:ext cx="396081" cy="2564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A0E1CCE-837B-4794-7973-8FDD3C3F2EE4}"/>
              </a:ext>
            </a:extLst>
          </p:cNvPr>
          <p:cNvCxnSpPr>
            <a:cxnSpLocks/>
          </p:cNvCxnSpPr>
          <p:nvPr/>
        </p:nvCxnSpPr>
        <p:spPr>
          <a:xfrm>
            <a:off x="6164580" y="1962150"/>
            <a:ext cx="0" cy="293370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7" name="Content Placeholder 26">
            <a:extLst>
              <a:ext uri="{FF2B5EF4-FFF2-40B4-BE49-F238E27FC236}">
                <a16:creationId xmlns:a16="http://schemas.microsoft.com/office/drawing/2014/main" id="{C404A9DD-FAEF-B55C-368A-C0F447950A33}"/>
              </a:ext>
            </a:extLst>
          </p:cNvPr>
          <p:cNvGraphicFramePr>
            <a:graphicFrameLocks noGrp="1"/>
          </p:cNvGraphicFramePr>
          <p:nvPr>
            <p:ph idx="1"/>
            <p:extLst>
              <p:ext uri="{D42A27DB-BD31-4B8C-83A1-F6EECF244321}">
                <p14:modId xmlns:p14="http://schemas.microsoft.com/office/powerpoint/2010/main" val="4281346276"/>
              </p:ext>
            </p:extLst>
          </p:nvPr>
        </p:nvGraphicFramePr>
        <p:xfrm>
          <a:off x="301378" y="1753963"/>
          <a:ext cx="5583237" cy="3962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Content Placeholder 30">
            <a:extLst>
              <a:ext uri="{FF2B5EF4-FFF2-40B4-BE49-F238E27FC236}">
                <a16:creationId xmlns:a16="http://schemas.microsoft.com/office/drawing/2014/main" id="{64B1F95E-19F4-8F69-433F-7D7E13EF9B5D}"/>
              </a:ext>
            </a:extLst>
          </p:cNvPr>
          <p:cNvGraphicFramePr>
            <a:graphicFrameLocks noGrp="1"/>
          </p:cNvGraphicFramePr>
          <p:nvPr>
            <p:ph idx="11"/>
            <p:extLst>
              <p:ext uri="{D42A27DB-BD31-4B8C-83A1-F6EECF244321}">
                <p14:modId xmlns:p14="http://schemas.microsoft.com/office/powerpoint/2010/main" val="1634471445"/>
              </p:ext>
            </p:extLst>
          </p:nvPr>
        </p:nvGraphicFramePr>
        <p:xfrm>
          <a:off x="6246812" y="1660579"/>
          <a:ext cx="5583237" cy="3962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95007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FE0D0-19DA-E4B2-359B-83584BC8972D}"/>
              </a:ext>
            </a:extLst>
          </p:cNvPr>
          <p:cNvSpPr>
            <a:spLocks noGrp="1"/>
          </p:cNvSpPr>
          <p:nvPr>
            <p:ph type="title"/>
          </p:nvPr>
        </p:nvSpPr>
        <p:spPr>
          <a:xfrm>
            <a:off x="267855" y="217914"/>
            <a:ext cx="11737878" cy="1175593"/>
          </a:xfrm>
        </p:spPr>
        <p:txBody>
          <a:bodyPr/>
          <a:lstStyle/>
          <a:p>
            <a:r>
              <a:rPr lang="en-US" sz="3000" dirty="0"/>
              <a:t>Figure 4: Homeownership Rates Among Households Aged 50–64 Have Fallen, Suggesting Future Declines Among Older Adults</a:t>
            </a:r>
          </a:p>
        </p:txBody>
      </p:sp>
      <p:sp>
        <p:nvSpPr>
          <p:cNvPr id="4" name="Text Placeholder 3">
            <a:extLst>
              <a:ext uri="{FF2B5EF4-FFF2-40B4-BE49-F238E27FC236}">
                <a16:creationId xmlns:a16="http://schemas.microsoft.com/office/drawing/2014/main" id="{3AE5166E-FB60-A50A-9BB9-244CF7ABC5FA}"/>
              </a:ext>
            </a:extLst>
          </p:cNvPr>
          <p:cNvSpPr>
            <a:spLocks noGrp="1"/>
          </p:cNvSpPr>
          <p:nvPr>
            <p:ph type="body" sz="quarter" idx="10"/>
          </p:nvPr>
        </p:nvSpPr>
        <p:spPr>
          <a:xfrm>
            <a:off x="312737" y="5927834"/>
            <a:ext cx="10697467" cy="533511"/>
          </a:xfrm>
        </p:spPr>
        <p:txBody>
          <a:bodyPr/>
          <a:lstStyle/>
          <a:p>
            <a:r>
              <a:rPr lang="en-US" dirty="0"/>
              <a:t>Note: Estimates for 2020 are omitted due to data collection issues during the pandemic. </a:t>
            </a:r>
          </a:p>
          <a:p>
            <a:r>
              <a:rPr lang="en-US" dirty="0"/>
              <a:t>Source: JCHS tabulations of US Census Bureau, Housing Vacancy Surveys.</a:t>
            </a:r>
          </a:p>
          <a:p>
            <a:endParaRPr lang="en-US" dirty="0"/>
          </a:p>
        </p:txBody>
      </p:sp>
      <p:sp>
        <p:nvSpPr>
          <p:cNvPr id="8" name="TextBox 7">
            <a:extLst>
              <a:ext uri="{FF2B5EF4-FFF2-40B4-BE49-F238E27FC236}">
                <a16:creationId xmlns:a16="http://schemas.microsoft.com/office/drawing/2014/main" id="{8047A9C4-0294-A5EB-7D20-45C2FEA55F15}"/>
              </a:ext>
            </a:extLst>
          </p:cNvPr>
          <p:cNvSpPr txBox="1"/>
          <p:nvPr/>
        </p:nvSpPr>
        <p:spPr>
          <a:xfrm>
            <a:off x="267855" y="1396047"/>
            <a:ext cx="6715875" cy="338554"/>
          </a:xfrm>
          <a:prstGeom prst="rect">
            <a:avLst/>
          </a:prstGeom>
          <a:noFill/>
        </p:spPr>
        <p:txBody>
          <a:bodyPr wrap="square" rtlCol="0">
            <a:spAutoFit/>
          </a:bodyPr>
          <a:lstStyle/>
          <a:p>
            <a:r>
              <a:rPr lang="en-US" sz="1600" b="1" dirty="0">
                <a:solidFill>
                  <a:schemeClr val="accent3">
                    <a:lumMod val="50000"/>
                  </a:schemeClr>
                </a:solidFill>
              </a:rPr>
              <a:t>Homeownership Rate (Percent)</a:t>
            </a:r>
          </a:p>
        </p:txBody>
      </p:sp>
      <p:graphicFrame>
        <p:nvGraphicFramePr>
          <p:cNvPr id="11" name="Content Placeholder 10">
            <a:extLst>
              <a:ext uri="{FF2B5EF4-FFF2-40B4-BE49-F238E27FC236}">
                <a16:creationId xmlns:a16="http://schemas.microsoft.com/office/drawing/2014/main" id="{60E713FD-2990-96B1-A31D-2E60EE0A50C5}"/>
              </a:ext>
            </a:extLst>
          </p:cNvPr>
          <p:cNvGraphicFramePr>
            <a:graphicFrameLocks noGrp="1"/>
          </p:cNvGraphicFramePr>
          <p:nvPr>
            <p:ph idx="1"/>
          </p:nvPr>
        </p:nvGraphicFramePr>
        <p:xfrm>
          <a:off x="268288" y="1908809"/>
          <a:ext cx="11566525" cy="38681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7530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A06DE-86C9-EEB4-1B22-8AA0DD1E01A5}"/>
              </a:ext>
            </a:extLst>
          </p:cNvPr>
          <p:cNvSpPr>
            <a:spLocks noGrp="1"/>
          </p:cNvSpPr>
          <p:nvPr>
            <p:ph type="title"/>
          </p:nvPr>
        </p:nvSpPr>
        <p:spPr>
          <a:xfrm>
            <a:off x="423088" y="483295"/>
            <a:ext cx="11768911" cy="533510"/>
          </a:xfrm>
        </p:spPr>
        <p:txBody>
          <a:bodyPr/>
          <a:lstStyle/>
          <a:p>
            <a:r>
              <a:rPr lang="en-US"/>
              <a:t>Figure 5: Older Adults Constitute a Growing Share of the Population Across All Geographies</a:t>
            </a:r>
          </a:p>
        </p:txBody>
      </p:sp>
      <p:sp>
        <p:nvSpPr>
          <p:cNvPr id="4" name="Text Placeholder 3">
            <a:extLst>
              <a:ext uri="{FF2B5EF4-FFF2-40B4-BE49-F238E27FC236}">
                <a16:creationId xmlns:a16="http://schemas.microsoft.com/office/drawing/2014/main" id="{E7182E71-F78D-58C8-5836-CFAE524AF3F1}"/>
              </a:ext>
            </a:extLst>
          </p:cNvPr>
          <p:cNvSpPr>
            <a:spLocks noGrp="1"/>
          </p:cNvSpPr>
          <p:nvPr>
            <p:ph type="body" sz="quarter" idx="10"/>
          </p:nvPr>
        </p:nvSpPr>
        <p:spPr>
          <a:xfrm>
            <a:off x="267855" y="5927834"/>
            <a:ext cx="11463228" cy="533511"/>
          </a:xfrm>
        </p:spPr>
        <p:txBody>
          <a:bodyPr/>
          <a:lstStyle/>
          <a:p>
            <a:r>
              <a:rPr lang="en-US" b="0" u="none" strike="noStrike" baseline="0">
                <a:solidFill>
                  <a:srgbClr val="56575A"/>
                </a:solidFill>
              </a:rPr>
              <a:t>Notes: According to the National Center for Health Statistics Urban-Rural Classification Scheme for Counties, large metro areas have at least 1 million residents. Core counties contain either the largest city in the metro area or any city with at least 250,000 residents. Nonmetro areas include micropolitan areas that have one or more urban clusters of 10,000 to 49,999 people, as well as other nonmetropolitan counties. Source: JCHS tabulations of US Census Bureau, American Community Surveys 1-Year Estimates.</a:t>
            </a:r>
            <a:endParaRPr lang="en-US"/>
          </a:p>
          <a:p>
            <a:r>
              <a:rPr lang="en-US"/>
              <a:t> </a:t>
            </a:r>
          </a:p>
        </p:txBody>
      </p:sp>
      <p:graphicFrame>
        <p:nvGraphicFramePr>
          <p:cNvPr id="7" name="Content Placeholder 6">
            <a:extLst>
              <a:ext uri="{FF2B5EF4-FFF2-40B4-BE49-F238E27FC236}">
                <a16:creationId xmlns:a16="http://schemas.microsoft.com/office/drawing/2014/main" id="{DE0088A1-8D5D-EB5E-4862-35E5D5AB957B}"/>
              </a:ext>
            </a:extLst>
          </p:cNvPr>
          <p:cNvGraphicFramePr>
            <a:graphicFrameLocks noGrp="1"/>
          </p:cNvGraphicFramePr>
          <p:nvPr>
            <p:ph idx="1"/>
            <p:extLst>
              <p:ext uri="{D42A27DB-BD31-4B8C-83A1-F6EECF244321}">
                <p14:modId xmlns:p14="http://schemas.microsoft.com/office/powerpoint/2010/main" val="1624563495"/>
              </p:ext>
            </p:extLst>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97239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27935-B8AE-3648-76EE-9D2024F6FA75}"/>
              </a:ext>
            </a:extLst>
          </p:cNvPr>
          <p:cNvSpPr>
            <a:spLocks noGrp="1"/>
          </p:cNvSpPr>
          <p:nvPr>
            <p:ph type="title"/>
          </p:nvPr>
        </p:nvSpPr>
        <p:spPr/>
        <p:txBody>
          <a:bodyPr/>
          <a:lstStyle/>
          <a:p>
            <a:r>
              <a:rPr lang="en-US" sz="3000"/>
              <a:t>Figure 6: The Incomes of Older Adults Tend to Decline and Converge as They Age, Regardless of Tenure and Race/Ethnicity </a:t>
            </a:r>
          </a:p>
        </p:txBody>
      </p:sp>
      <p:sp>
        <p:nvSpPr>
          <p:cNvPr id="4" name="Text Placeholder 3">
            <a:extLst>
              <a:ext uri="{FF2B5EF4-FFF2-40B4-BE49-F238E27FC236}">
                <a16:creationId xmlns:a16="http://schemas.microsoft.com/office/drawing/2014/main" id="{AC36B5BF-218A-4BC9-6457-F0F7A22F293A}"/>
              </a:ext>
            </a:extLst>
          </p:cNvPr>
          <p:cNvSpPr>
            <a:spLocks noGrp="1"/>
          </p:cNvSpPr>
          <p:nvPr>
            <p:ph type="body" sz="quarter" idx="10"/>
          </p:nvPr>
        </p:nvSpPr>
        <p:spPr>
          <a:xfrm>
            <a:off x="219262" y="6079932"/>
            <a:ext cx="11566878" cy="388938"/>
          </a:xfrm>
        </p:spPr>
        <p:txBody>
          <a:bodyPr/>
          <a:lstStyle/>
          <a:p>
            <a:pPr>
              <a:spcAft>
                <a:spcPts val="0"/>
              </a:spcAft>
            </a:pPr>
            <a:r>
              <a:rPr lang="en-US" sz="1100" b="0" u="none" strike="noStrike" cap="none">
                <a:solidFill>
                  <a:srgbClr val="56575A"/>
                </a:solidFill>
                <a:latin typeface="+mj-lt"/>
              </a:rPr>
              <a:t>Notes: Age, tenure, and race/ethnicity are those of the householder. White, Black, and Asian householders are non-Hispanic. Hispanic householders may be of any race.</a:t>
            </a:r>
          </a:p>
          <a:p>
            <a:pPr>
              <a:spcAft>
                <a:spcPts val="0"/>
              </a:spcAft>
            </a:pPr>
            <a:r>
              <a:rPr lang="en-US" sz="1100" b="0" u="none" strike="noStrike" cap="none">
                <a:solidFill>
                  <a:srgbClr val="56575A"/>
                </a:solidFill>
                <a:latin typeface="+mj-lt"/>
              </a:rPr>
              <a:t>Source: JCHS tabulations of US Census Bureau, 2022 Current Population Survey via IPUMS-CPS.</a:t>
            </a:r>
            <a:endParaRPr lang="en-US" sz="1100" cap="none"/>
          </a:p>
        </p:txBody>
      </p:sp>
      <p:cxnSp>
        <p:nvCxnSpPr>
          <p:cNvPr id="5" name="Straight Connector 4">
            <a:extLst>
              <a:ext uri="{FF2B5EF4-FFF2-40B4-BE49-F238E27FC236}">
                <a16:creationId xmlns:a16="http://schemas.microsoft.com/office/drawing/2014/main" id="{A8B726FE-6AFF-1FDC-BE6F-F006D58F0B00}"/>
              </a:ext>
            </a:extLst>
          </p:cNvPr>
          <p:cNvCxnSpPr/>
          <p:nvPr/>
        </p:nvCxnSpPr>
        <p:spPr>
          <a:xfrm>
            <a:off x="6096000" y="1970723"/>
            <a:ext cx="0" cy="380619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DCBEA8F-DA64-FCFC-5694-7F863DDDFE1F}"/>
              </a:ext>
            </a:extLst>
          </p:cNvPr>
          <p:cNvSpPr txBox="1"/>
          <p:nvPr/>
        </p:nvSpPr>
        <p:spPr>
          <a:xfrm>
            <a:off x="268288" y="1445181"/>
            <a:ext cx="7974010" cy="369332"/>
          </a:xfrm>
          <a:prstGeom prst="rect">
            <a:avLst/>
          </a:prstGeom>
          <a:noFill/>
        </p:spPr>
        <p:txBody>
          <a:bodyPr wrap="square" rtlCol="0">
            <a:spAutoFit/>
          </a:bodyPr>
          <a:lstStyle/>
          <a:p>
            <a:r>
              <a:rPr lang="en-US">
                <a:solidFill>
                  <a:schemeClr val="accent1"/>
                </a:solidFill>
              </a:rPr>
              <a:t>Household Median Income (Dollars) by Age of Householder</a:t>
            </a:r>
          </a:p>
        </p:txBody>
      </p:sp>
      <p:graphicFrame>
        <p:nvGraphicFramePr>
          <p:cNvPr id="14" name="Content Placeholder 13">
            <a:extLst>
              <a:ext uri="{FF2B5EF4-FFF2-40B4-BE49-F238E27FC236}">
                <a16:creationId xmlns:a16="http://schemas.microsoft.com/office/drawing/2014/main" id="{40652A80-BDC0-92DA-0D34-85D4D984579E}"/>
              </a:ext>
            </a:extLst>
          </p:cNvPr>
          <p:cNvGraphicFramePr>
            <a:graphicFrameLocks noGrp="1"/>
          </p:cNvGraphicFramePr>
          <p:nvPr>
            <p:ph idx="1"/>
            <p:extLst>
              <p:ext uri="{D42A27DB-BD31-4B8C-83A1-F6EECF244321}">
                <p14:modId xmlns:p14="http://schemas.microsoft.com/office/powerpoint/2010/main" val="283888969"/>
              </p:ext>
            </p:extLst>
          </p:nvPr>
        </p:nvGraphicFramePr>
        <p:xfrm>
          <a:off x="268288" y="1814513"/>
          <a:ext cx="5583237" cy="3962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ontent Placeholder 16">
            <a:extLst>
              <a:ext uri="{FF2B5EF4-FFF2-40B4-BE49-F238E27FC236}">
                <a16:creationId xmlns:a16="http://schemas.microsoft.com/office/drawing/2014/main" id="{931545C1-BC75-B0CF-D1AA-1D600E33F8BE}"/>
              </a:ext>
            </a:extLst>
          </p:cNvPr>
          <p:cNvGraphicFramePr>
            <a:graphicFrameLocks noGrp="1"/>
          </p:cNvGraphicFramePr>
          <p:nvPr>
            <p:ph idx="11"/>
            <p:extLst>
              <p:ext uri="{D42A27DB-BD31-4B8C-83A1-F6EECF244321}">
                <p14:modId xmlns:p14="http://schemas.microsoft.com/office/powerpoint/2010/main" val="1001510205"/>
              </p:ext>
            </p:extLst>
          </p:nvPr>
        </p:nvGraphicFramePr>
        <p:xfrm>
          <a:off x="6246813" y="1814513"/>
          <a:ext cx="5583237" cy="396240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AF97792C-E7A7-6D8D-F6B8-CA87AE862D98}"/>
              </a:ext>
            </a:extLst>
          </p:cNvPr>
          <p:cNvSpPr txBox="1"/>
          <p:nvPr/>
        </p:nvSpPr>
        <p:spPr>
          <a:xfrm>
            <a:off x="6275731" y="1848936"/>
            <a:ext cx="431115" cy="3893554"/>
          </a:xfrm>
          <a:prstGeom prst="rect">
            <a:avLst/>
          </a:prstGeom>
          <a:solidFill>
            <a:srgbClr val="FFFFFF"/>
          </a:solidFill>
        </p:spPr>
        <p:txBody>
          <a:bodyPr wrap="square" rtlCol="0">
            <a:spAutoFit/>
          </a:bodyPr>
          <a:lstStyle/>
          <a:p>
            <a:endParaRPr lang="en-US"/>
          </a:p>
        </p:txBody>
      </p:sp>
    </p:spTree>
    <p:extLst>
      <p:ext uri="{BB962C8B-B14F-4D97-AF65-F5344CB8AC3E}">
        <p14:creationId xmlns:p14="http://schemas.microsoft.com/office/powerpoint/2010/main" val="2506803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E30C0-011B-86A5-5013-E21528865209}"/>
              </a:ext>
            </a:extLst>
          </p:cNvPr>
          <p:cNvSpPr>
            <a:spLocks noGrp="1"/>
          </p:cNvSpPr>
          <p:nvPr>
            <p:ph type="title"/>
          </p:nvPr>
        </p:nvSpPr>
        <p:spPr>
          <a:xfrm>
            <a:off x="128155" y="377824"/>
            <a:ext cx="12179415" cy="890253"/>
          </a:xfrm>
        </p:spPr>
        <p:txBody>
          <a:bodyPr/>
          <a:lstStyle/>
          <a:p>
            <a:r>
              <a:rPr lang="en-US" sz="3000"/>
              <a:t>Figure 7: Whether They Own or Rent, Older Black and Hispanic  Households Have Lower Incomes than Older White Households</a:t>
            </a:r>
          </a:p>
        </p:txBody>
      </p:sp>
      <p:sp>
        <p:nvSpPr>
          <p:cNvPr id="4" name="Text Placeholder 3">
            <a:extLst>
              <a:ext uri="{FF2B5EF4-FFF2-40B4-BE49-F238E27FC236}">
                <a16:creationId xmlns:a16="http://schemas.microsoft.com/office/drawing/2014/main" id="{A3E83B24-1299-A442-ECC7-E5693E5B1F5D}"/>
              </a:ext>
            </a:extLst>
          </p:cNvPr>
          <p:cNvSpPr>
            <a:spLocks noGrp="1"/>
          </p:cNvSpPr>
          <p:nvPr>
            <p:ph type="body" sz="quarter" idx="10"/>
          </p:nvPr>
        </p:nvSpPr>
        <p:spPr>
          <a:xfrm>
            <a:off x="267855" y="6109705"/>
            <a:ext cx="10742349" cy="533511"/>
          </a:xfrm>
        </p:spPr>
        <p:txBody>
          <a:bodyPr/>
          <a:lstStyle/>
          <a:p>
            <a:r>
              <a:rPr lang="en-US" b="0" u="none" strike="noStrike" baseline="0">
                <a:solidFill>
                  <a:srgbClr val="56575A"/>
                </a:solidFill>
              </a:rPr>
              <a:t>Notes: White, Black, Asian, and multiracial/other race households are non-Hispanic. Hispanic householders may be of any race. </a:t>
            </a:r>
          </a:p>
          <a:p>
            <a:r>
              <a:rPr lang="en-US" b="0" u="none" strike="noStrike" baseline="0">
                <a:solidFill>
                  <a:srgbClr val="56575A"/>
                </a:solidFill>
              </a:rPr>
              <a:t>Source: JCHS tabulations of US Census Bureau, 2022 Current Population Survey via IPUMS-CPS.</a:t>
            </a:r>
            <a:r>
              <a:rPr lang="en-US"/>
              <a:t>.</a:t>
            </a:r>
          </a:p>
          <a:p>
            <a:endParaRPr lang="en-US"/>
          </a:p>
        </p:txBody>
      </p:sp>
      <p:graphicFrame>
        <p:nvGraphicFramePr>
          <p:cNvPr id="10" name="Content Placeholder 9">
            <a:extLst>
              <a:ext uri="{FF2B5EF4-FFF2-40B4-BE49-F238E27FC236}">
                <a16:creationId xmlns:a16="http://schemas.microsoft.com/office/drawing/2014/main" id="{04063DDF-00E9-25AA-7CF7-9B7F1DE8FFD1}"/>
              </a:ext>
            </a:extLst>
          </p:cNvPr>
          <p:cNvGraphicFramePr>
            <a:graphicFrameLocks noGrp="1"/>
          </p:cNvGraphicFramePr>
          <p:nvPr>
            <p:ph idx="1"/>
            <p:extLst>
              <p:ext uri="{D42A27DB-BD31-4B8C-83A1-F6EECF244321}">
                <p14:modId xmlns:p14="http://schemas.microsoft.com/office/powerpoint/2010/main" val="1027507948"/>
              </p:ext>
            </p:extLst>
          </p:nvPr>
        </p:nvGraphicFramePr>
        <p:xfrm>
          <a:off x="268288" y="1784379"/>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27D7B68A-0143-2861-9385-895DD413ED60}"/>
              </a:ext>
            </a:extLst>
          </p:cNvPr>
          <p:cNvSpPr txBox="1"/>
          <p:nvPr/>
        </p:nvSpPr>
        <p:spPr>
          <a:xfrm>
            <a:off x="153555" y="1469801"/>
            <a:ext cx="7707312" cy="338554"/>
          </a:xfrm>
          <a:prstGeom prst="rect">
            <a:avLst/>
          </a:prstGeom>
          <a:noFill/>
        </p:spPr>
        <p:txBody>
          <a:bodyPr wrap="square" rtlCol="0">
            <a:spAutoFit/>
          </a:bodyPr>
          <a:lstStyle/>
          <a:p>
            <a:r>
              <a:rPr lang="en-US" sz="1600" b="1">
                <a:solidFill>
                  <a:schemeClr val="tx2"/>
                </a:solidFill>
              </a:rPr>
              <a:t>Annual Household Income (Dollars)</a:t>
            </a:r>
          </a:p>
        </p:txBody>
      </p:sp>
    </p:spTree>
    <p:extLst>
      <p:ext uri="{BB962C8B-B14F-4D97-AF65-F5344CB8AC3E}">
        <p14:creationId xmlns:p14="http://schemas.microsoft.com/office/powerpoint/2010/main" val="735830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F92A9-292D-0F16-75D8-D05DEAC23917}"/>
              </a:ext>
            </a:extLst>
          </p:cNvPr>
          <p:cNvSpPr>
            <a:spLocks noGrp="1"/>
          </p:cNvSpPr>
          <p:nvPr>
            <p:ph type="title"/>
          </p:nvPr>
        </p:nvSpPr>
        <p:spPr>
          <a:xfrm>
            <a:off x="267855" y="365125"/>
            <a:ext cx="11566879" cy="823595"/>
          </a:xfrm>
        </p:spPr>
        <p:txBody>
          <a:bodyPr/>
          <a:lstStyle/>
          <a:p>
            <a:r>
              <a:rPr lang="en-US" sz="3000"/>
              <a:t>Figure 8: In 2022, Older Homeowners Held Nearly 50 Times the Net Wealth of Older Renters</a:t>
            </a:r>
          </a:p>
        </p:txBody>
      </p:sp>
      <p:sp>
        <p:nvSpPr>
          <p:cNvPr id="4" name="Text Placeholder 3">
            <a:extLst>
              <a:ext uri="{FF2B5EF4-FFF2-40B4-BE49-F238E27FC236}">
                <a16:creationId xmlns:a16="http://schemas.microsoft.com/office/drawing/2014/main" id="{E47BE954-55E3-2C33-4BA2-5EB6876F51F4}"/>
              </a:ext>
            </a:extLst>
          </p:cNvPr>
          <p:cNvSpPr>
            <a:spLocks noGrp="1"/>
          </p:cNvSpPr>
          <p:nvPr>
            <p:ph type="body" sz="quarter" idx="10"/>
          </p:nvPr>
        </p:nvSpPr>
        <p:spPr>
          <a:xfrm>
            <a:off x="321631" y="5828124"/>
            <a:ext cx="11459325" cy="718467"/>
          </a:xfrm>
        </p:spPr>
        <p:txBody>
          <a:bodyPr/>
          <a:lstStyle/>
          <a:p>
            <a:r>
              <a:rPr lang="en-US" sz="1100" i="0" u="none" strike="noStrike">
                <a:solidFill>
                  <a:srgbClr val="000000"/>
                </a:solidFill>
                <a:effectLst/>
                <a:latin typeface="+mj-lt"/>
              </a:rPr>
              <a:t>Notes</a:t>
            </a:r>
            <a:r>
              <a:rPr lang="en-US" i="0" u="none" strike="noStrike">
                <a:solidFill>
                  <a:srgbClr val="000000"/>
                </a:solidFill>
                <a:effectLst/>
              </a:rPr>
              <a:t>: </a:t>
            </a:r>
            <a:r>
              <a:rPr lang="en-US" b="0" i="1" u="none" strike="noStrike" baseline="0">
                <a:solidFill>
                  <a:srgbClr val="56575A"/>
                </a:solidFill>
              </a:rPr>
              <a:t>White, Black, and Asian/other race/multiracial househo</a:t>
            </a:r>
            <a:r>
              <a:rPr lang="en-US" b="0" u="none" strike="noStrike" baseline="0">
                <a:solidFill>
                  <a:srgbClr val="56575A"/>
                </a:solidFill>
              </a:rPr>
              <a:t>lders </a:t>
            </a:r>
            <a:r>
              <a:rPr lang="en-US" b="0" u="none" strike="noStrike" baseline="0">
                <a:solidFill>
                  <a:srgbClr val="56575A"/>
                </a:solidFill>
                <a:latin typeface="+mj-lt"/>
              </a:rPr>
              <a:t>are non-Hispanic. Hispanic householders may be of any race. </a:t>
            </a:r>
            <a:r>
              <a:rPr lang="en-US" b="0" u="none" strike="noStrike" baseline="0" err="1">
                <a:solidFill>
                  <a:srgbClr val="56575A"/>
                </a:solidFill>
                <a:latin typeface="+mj-lt"/>
              </a:rPr>
              <a:t>Nonhousing</a:t>
            </a:r>
            <a:r>
              <a:rPr lang="en-US" b="0" u="none" strike="noStrike" baseline="0">
                <a:solidFill>
                  <a:srgbClr val="56575A"/>
                </a:solidFill>
                <a:latin typeface="+mj-lt"/>
              </a:rPr>
              <a:t> wealth includes cash savings, retirement funds, stocks and bonds, and other assets, minus debts. Median home equity and </a:t>
            </a:r>
            <a:r>
              <a:rPr lang="en-US" b="0" u="none" strike="noStrike" baseline="0" err="1">
                <a:solidFill>
                  <a:srgbClr val="56575A"/>
                </a:solidFill>
                <a:latin typeface="+mj-lt"/>
              </a:rPr>
              <a:t>nonhousing</a:t>
            </a:r>
            <a:r>
              <a:rPr lang="en-US" b="0" u="none" strike="noStrike" baseline="0">
                <a:solidFill>
                  <a:srgbClr val="56575A"/>
                </a:solidFill>
                <a:latin typeface="+mj-lt"/>
              </a:rPr>
              <a:t> wealth are calculated independently and do not sum to median net wealth. Source: JCHS tabulations of Federal Reserve Board, 2022 Survey of Consumer Finances.</a:t>
            </a:r>
            <a:endParaRPr lang="en-US">
              <a:latin typeface="+mj-lt"/>
            </a:endParaRPr>
          </a:p>
        </p:txBody>
      </p:sp>
      <p:graphicFrame>
        <p:nvGraphicFramePr>
          <p:cNvPr id="10" name="Content Placeholder 9">
            <a:extLst>
              <a:ext uri="{FF2B5EF4-FFF2-40B4-BE49-F238E27FC236}">
                <a16:creationId xmlns:a16="http://schemas.microsoft.com/office/drawing/2014/main" id="{8AFE1527-16CE-A2A0-67C6-FB7CEDC0FBF7}"/>
              </a:ext>
            </a:extLst>
          </p:cNvPr>
          <p:cNvGraphicFramePr>
            <a:graphicFrameLocks noGrp="1"/>
          </p:cNvGraphicFramePr>
          <p:nvPr>
            <p:ph idx="1"/>
            <p:extLst>
              <p:ext uri="{D42A27DB-BD31-4B8C-83A1-F6EECF244321}">
                <p14:modId xmlns:p14="http://schemas.microsoft.com/office/powerpoint/2010/main" val="993517317"/>
              </p:ext>
            </p:extLst>
          </p:nvPr>
        </p:nvGraphicFramePr>
        <p:xfrm>
          <a:off x="555997" y="1579204"/>
          <a:ext cx="10299032" cy="4217670"/>
        </p:xfrm>
        <a:graphic>
          <a:graphicData uri="http://schemas.openxmlformats.org/drawingml/2006/table">
            <a:tbl>
              <a:tblPr/>
              <a:tblGrid>
                <a:gridCol w="1874741">
                  <a:extLst>
                    <a:ext uri="{9D8B030D-6E8A-4147-A177-3AD203B41FA5}">
                      <a16:colId xmlns:a16="http://schemas.microsoft.com/office/drawing/2014/main" val="3130000988"/>
                    </a:ext>
                  </a:extLst>
                </a:gridCol>
                <a:gridCol w="4310213">
                  <a:extLst>
                    <a:ext uri="{9D8B030D-6E8A-4147-A177-3AD203B41FA5}">
                      <a16:colId xmlns:a16="http://schemas.microsoft.com/office/drawing/2014/main" val="23573085"/>
                    </a:ext>
                  </a:extLst>
                </a:gridCol>
                <a:gridCol w="1249528">
                  <a:extLst>
                    <a:ext uri="{9D8B030D-6E8A-4147-A177-3AD203B41FA5}">
                      <a16:colId xmlns:a16="http://schemas.microsoft.com/office/drawing/2014/main" val="3065669815"/>
                    </a:ext>
                  </a:extLst>
                </a:gridCol>
                <a:gridCol w="1249528">
                  <a:extLst>
                    <a:ext uri="{9D8B030D-6E8A-4147-A177-3AD203B41FA5}">
                      <a16:colId xmlns:a16="http://schemas.microsoft.com/office/drawing/2014/main" val="2961209775"/>
                    </a:ext>
                  </a:extLst>
                </a:gridCol>
                <a:gridCol w="1615022">
                  <a:extLst>
                    <a:ext uri="{9D8B030D-6E8A-4147-A177-3AD203B41FA5}">
                      <a16:colId xmlns:a16="http://schemas.microsoft.com/office/drawing/2014/main" val="480148699"/>
                    </a:ext>
                  </a:extLst>
                </a:gridCol>
              </a:tblGrid>
              <a:tr h="343535">
                <a:tc>
                  <a:txBody>
                    <a:bodyPr/>
                    <a:lstStyle/>
                    <a:p>
                      <a:endParaRPr lang="en-US" sz="1800">
                        <a:effectLst/>
                        <a:latin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BCB"/>
                    </a:solidFill>
                  </a:tcPr>
                </a:tc>
                <a:tc>
                  <a:txBody>
                    <a:bodyPr/>
                    <a:lstStyle/>
                    <a:p>
                      <a:pPr marL="0" marR="0">
                        <a:spcBef>
                          <a:spcPts val="1200"/>
                        </a:spcBef>
                        <a:spcAft>
                          <a:spcPts val="120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Race/Ethnicity</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BCB"/>
                    </a:solidFill>
                  </a:tcPr>
                </a:tc>
                <a:tc>
                  <a:txBody>
                    <a:bodyPr/>
                    <a:lstStyle/>
                    <a:p>
                      <a:pPr marL="0" marR="0" algn="ctr">
                        <a:spcBef>
                          <a:spcPts val="1200"/>
                        </a:spcBef>
                        <a:spcAft>
                          <a:spcPts val="120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Median Home Equity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BCB"/>
                    </a:solidFill>
                  </a:tcPr>
                </a:tc>
                <a:tc>
                  <a:txBody>
                    <a:bodyPr/>
                    <a:lstStyle/>
                    <a:p>
                      <a:pPr marL="0" marR="0" algn="ctr">
                        <a:spcBef>
                          <a:spcPts val="1200"/>
                        </a:spcBef>
                        <a:spcAft>
                          <a:spcPts val="1200"/>
                        </a:spcAft>
                      </a:pPr>
                      <a:r>
                        <a:rPr lang="en-US" sz="1800" b="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Median Non-Housing Wealth</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BCB"/>
                    </a:solidFill>
                  </a:tcPr>
                </a:tc>
                <a:tc>
                  <a:txBody>
                    <a:bodyPr/>
                    <a:lstStyle/>
                    <a:p>
                      <a:pPr marL="0" marR="0" algn="ctr">
                        <a:spcBef>
                          <a:spcPts val="1200"/>
                        </a:spcBef>
                        <a:spcAft>
                          <a:spcPts val="120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Median Net Wealth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BBCB"/>
                    </a:solidFill>
                  </a:tcPr>
                </a:tc>
                <a:extLst>
                  <a:ext uri="{0D108BD9-81ED-4DB2-BD59-A6C34878D82A}">
                    <a16:rowId xmlns:a16="http://schemas.microsoft.com/office/drawing/2014/main" val="3221675129"/>
                  </a:ext>
                </a:extLst>
              </a:tr>
              <a:tr h="343535">
                <a:tc rowSpan="5">
                  <a:txBody>
                    <a:bodyPr/>
                    <a:lstStyle/>
                    <a:p>
                      <a:pPr marL="0" marR="0">
                        <a:spcBef>
                          <a:spcPts val="1200"/>
                        </a:spcBef>
                        <a:spcAft>
                          <a:spcPts val="120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Homeowners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tc>
                  <a:txBody>
                    <a:bodyPr/>
                    <a:lstStyle/>
                    <a:p>
                      <a:pPr marL="0" marR="0">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White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tc>
                  <a:txBody>
                    <a:bodyPr/>
                    <a:lstStyle/>
                    <a:p>
                      <a:pPr marL="0" marR="0" algn="r">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251,000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tc>
                  <a:txBody>
                    <a:bodyPr/>
                    <a:lstStyle/>
                    <a:p>
                      <a:pPr marL="0" marR="0" algn="r">
                        <a:spcBef>
                          <a:spcPts val="1200"/>
                        </a:spcBef>
                        <a:spcAft>
                          <a:spcPts val="1200"/>
                        </a:spcAft>
                      </a:pPr>
                      <a:r>
                        <a:rPr lang="en-U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289,100</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tc>
                  <a:txBody>
                    <a:bodyPr/>
                    <a:lstStyle/>
                    <a:p>
                      <a:pPr marL="0" marR="0" algn="r">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597,600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extLst>
                  <a:ext uri="{0D108BD9-81ED-4DB2-BD59-A6C34878D82A}">
                    <a16:rowId xmlns:a16="http://schemas.microsoft.com/office/drawing/2014/main" val="2581974042"/>
                  </a:ext>
                </a:extLst>
              </a:tr>
              <a:tr h="343535">
                <a:tc vMerge="1">
                  <a:txBody>
                    <a:bodyPr/>
                    <a:lstStyle/>
                    <a:p>
                      <a:endParaRPr lang="en-US"/>
                    </a:p>
                  </a:txBody>
                  <a:tcPr/>
                </a:tc>
                <a:tc>
                  <a:txBody>
                    <a:bodyPr/>
                    <a:lstStyle/>
                    <a:p>
                      <a:pPr marL="0" marR="0">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Black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tc>
                  <a:txBody>
                    <a:bodyPr/>
                    <a:lstStyle/>
                    <a:p>
                      <a:pPr marL="0" marR="0" algn="r">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123,000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tc>
                  <a:txBody>
                    <a:bodyPr/>
                    <a:lstStyle/>
                    <a:p>
                      <a:pPr marL="0" marR="0" algn="r">
                        <a:spcBef>
                          <a:spcPts val="1200"/>
                        </a:spcBef>
                        <a:spcAft>
                          <a:spcPts val="1200"/>
                        </a:spcAft>
                      </a:pPr>
                      <a:r>
                        <a:rPr lang="en-U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32,200</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tc>
                  <a:txBody>
                    <a:bodyPr/>
                    <a:lstStyle/>
                    <a:p>
                      <a:pPr marL="0" marR="0" algn="r">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242,600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extLst>
                  <a:ext uri="{0D108BD9-81ED-4DB2-BD59-A6C34878D82A}">
                    <a16:rowId xmlns:a16="http://schemas.microsoft.com/office/drawing/2014/main" val="3240997381"/>
                  </a:ext>
                </a:extLst>
              </a:tr>
              <a:tr h="343535">
                <a:tc vMerge="1">
                  <a:txBody>
                    <a:bodyPr/>
                    <a:lstStyle/>
                    <a:p>
                      <a:endParaRPr lang="en-US"/>
                    </a:p>
                  </a:txBody>
                  <a:tcPr/>
                </a:tc>
                <a:tc>
                  <a:txBody>
                    <a:bodyPr/>
                    <a:lstStyle/>
                    <a:p>
                      <a:pPr marL="0" marR="0">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Hispanic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tc>
                  <a:txBody>
                    <a:bodyPr/>
                    <a:lstStyle/>
                    <a:p>
                      <a:pPr marL="0" marR="0" algn="r">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200,000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tc>
                  <a:txBody>
                    <a:bodyPr/>
                    <a:lstStyle/>
                    <a:p>
                      <a:pPr marL="0" marR="0" algn="r">
                        <a:spcBef>
                          <a:spcPts val="1200"/>
                        </a:spcBef>
                        <a:spcAft>
                          <a:spcPts val="1200"/>
                        </a:spcAft>
                      </a:pPr>
                      <a:r>
                        <a:rPr lang="en-U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25,500</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tc>
                  <a:txBody>
                    <a:bodyPr/>
                    <a:lstStyle/>
                    <a:p>
                      <a:pPr marL="0" marR="0" algn="r">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271,700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extLst>
                  <a:ext uri="{0D108BD9-81ED-4DB2-BD59-A6C34878D82A}">
                    <a16:rowId xmlns:a16="http://schemas.microsoft.com/office/drawing/2014/main" val="3576753198"/>
                  </a:ext>
                </a:extLst>
              </a:tr>
              <a:tr h="320040">
                <a:tc vMerge="1">
                  <a:txBody>
                    <a:bodyPr/>
                    <a:lstStyle/>
                    <a:p>
                      <a:endParaRPr lang="en-US"/>
                    </a:p>
                  </a:txBody>
                  <a:tcPr/>
                </a:tc>
                <a:tc>
                  <a:txBody>
                    <a:bodyPr/>
                    <a:lstStyle/>
                    <a:p>
                      <a:pPr marL="0" marR="0">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Asian/Other Race/Multiple Races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tc>
                  <a:txBody>
                    <a:bodyPr/>
                    <a:lstStyle/>
                    <a:p>
                      <a:pPr marL="0" marR="0" algn="r">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270,000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tc>
                  <a:txBody>
                    <a:bodyPr/>
                    <a:lstStyle/>
                    <a:p>
                      <a:pPr marL="0" marR="0" algn="r">
                        <a:spcBef>
                          <a:spcPts val="1200"/>
                        </a:spcBef>
                        <a:spcAft>
                          <a:spcPts val="1200"/>
                        </a:spcAft>
                      </a:pPr>
                      <a:r>
                        <a:rPr lang="en-U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158,100</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tc>
                  <a:txBody>
                    <a:bodyPr/>
                    <a:lstStyle/>
                    <a:p>
                      <a:pPr marL="0" marR="0" algn="r">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377,500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extLst>
                  <a:ext uri="{0D108BD9-81ED-4DB2-BD59-A6C34878D82A}">
                    <a16:rowId xmlns:a16="http://schemas.microsoft.com/office/drawing/2014/main" val="2821816449"/>
                  </a:ext>
                </a:extLst>
              </a:tr>
              <a:tr h="343535">
                <a:tc vMerge="1">
                  <a:txBody>
                    <a:bodyPr/>
                    <a:lstStyle/>
                    <a:p>
                      <a:endParaRPr lang="en-US"/>
                    </a:p>
                  </a:txBody>
                  <a:tcPr/>
                </a:tc>
                <a:tc>
                  <a:txBody>
                    <a:bodyPr/>
                    <a:lstStyle/>
                    <a:p>
                      <a:pPr marL="0" marR="0">
                        <a:spcBef>
                          <a:spcPts val="1200"/>
                        </a:spcBef>
                        <a:spcAft>
                          <a:spcPts val="120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tc>
                  <a:txBody>
                    <a:bodyPr/>
                    <a:lstStyle/>
                    <a:p>
                      <a:pPr marL="0" marR="0" algn="r">
                        <a:spcBef>
                          <a:spcPts val="1200"/>
                        </a:spcBef>
                        <a:spcAft>
                          <a:spcPts val="120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250,000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tc>
                  <a:txBody>
                    <a:bodyPr/>
                    <a:lstStyle/>
                    <a:p>
                      <a:pPr marL="0" marR="0" algn="r">
                        <a:spcBef>
                          <a:spcPts val="1200"/>
                        </a:spcBef>
                        <a:spcAft>
                          <a:spcPts val="1200"/>
                        </a:spcAft>
                      </a:pPr>
                      <a:r>
                        <a:rPr lang="en-US" sz="1800" b="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221,600</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tc>
                  <a:txBody>
                    <a:bodyPr/>
                    <a:lstStyle/>
                    <a:p>
                      <a:pPr marL="0" marR="0" algn="r">
                        <a:spcBef>
                          <a:spcPts val="1200"/>
                        </a:spcBef>
                        <a:spcAft>
                          <a:spcPts val="120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499,000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DCA"/>
                    </a:solidFill>
                  </a:tcPr>
                </a:tc>
                <a:extLst>
                  <a:ext uri="{0D108BD9-81ED-4DB2-BD59-A6C34878D82A}">
                    <a16:rowId xmlns:a16="http://schemas.microsoft.com/office/drawing/2014/main" val="3531674177"/>
                  </a:ext>
                </a:extLst>
              </a:tr>
              <a:tr h="343535">
                <a:tc rowSpan="5">
                  <a:txBody>
                    <a:bodyPr/>
                    <a:lstStyle/>
                    <a:p>
                      <a:pPr marL="0" marR="0">
                        <a:spcBef>
                          <a:spcPts val="1200"/>
                        </a:spcBef>
                        <a:spcAft>
                          <a:spcPts val="120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Renters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tc>
                  <a:txBody>
                    <a:bodyPr/>
                    <a:lstStyle/>
                    <a:p>
                      <a:pPr marL="0" marR="0">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White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tc>
                  <a:txBody>
                    <a:bodyPr/>
                    <a:lstStyle/>
                    <a:p>
                      <a:pPr marL="0" marR="0" algn="r">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tc>
                  <a:txBody>
                    <a:bodyPr/>
                    <a:lstStyle/>
                    <a:p>
                      <a:pPr marL="0" marR="0" indent="0" algn="r">
                        <a:spcBef>
                          <a:spcPts val="1200"/>
                        </a:spcBef>
                        <a:spcAft>
                          <a:spcPts val="1200"/>
                        </a:spcAft>
                        <a:buFontTx/>
                        <a:buNone/>
                      </a:pPr>
                      <a:r>
                        <a:rPr lang="en-U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14,000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tc>
                  <a:txBody>
                    <a:bodyPr/>
                    <a:lstStyle/>
                    <a:p>
                      <a:pPr marL="0" marR="0" indent="0" algn="r">
                        <a:spcBef>
                          <a:spcPts val="1200"/>
                        </a:spcBef>
                        <a:spcAft>
                          <a:spcPts val="1200"/>
                        </a:spcAft>
                        <a:buFontTx/>
                        <a:buNone/>
                      </a:pPr>
                      <a:r>
                        <a:rPr lang="en-U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14,000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extLst>
                  <a:ext uri="{0D108BD9-81ED-4DB2-BD59-A6C34878D82A}">
                    <a16:rowId xmlns:a16="http://schemas.microsoft.com/office/drawing/2014/main" val="115651915"/>
                  </a:ext>
                </a:extLst>
              </a:tr>
              <a:tr h="343535">
                <a:tc vMerge="1">
                  <a:txBody>
                    <a:bodyPr/>
                    <a:lstStyle/>
                    <a:p>
                      <a:endParaRPr lang="en-US"/>
                    </a:p>
                  </a:txBody>
                  <a:tcPr/>
                </a:tc>
                <a:tc>
                  <a:txBody>
                    <a:bodyPr/>
                    <a:lstStyle/>
                    <a:p>
                      <a:pPr marL="0" marR="0">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Black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tc>
                  <a:txBody>
                    <a:bodyPr/>
                    <a:lstStyle/>
                    <a:p>
                      <a:pPr marL="0" marR="0" algn="r">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tc>
                  <a:txBody>
                    <a:bodyPr/>
                    <a:lstStyle/>
                    <a:p>
                      <a:pPr marL="0" marR="0" indent="0" algn="r">
                        <a:spcBef>
                          <a:spcPts val="1200"/>
                        </a:spcBef>
                        <a:spcAft>
                          <a:spcPts val="1200"/>
                        </a:spcAft>
                        <a:buFontTx/>
                        <a:buNone/>
                      </a:pPr>
                      <a:r>
                        <a:rPr lang="en-U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3,900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tc>
                  <a:txBody>
                    <a:bodyPr/>
                    <a:lstStyle/>
                    <a:p>
                      <a:pPr marL="0" marR="0" indent="0" algn="r">
                        <a:spcBef>
                          <a:spcPts val="1200"/>
                        </a:spcBef>
                        <a:spcAft>
                          <a:spcPts val="1200"/>
                        </a:spcAft>
                        <a:buFontTx/>
                        <a:buNone/>
                      </a:pPr>
                      <a:r>
                        <a:rPr lang="en-U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3,900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extLst>
                  <a:ext uri="{0D108BD9-81ED-4DB2-BD59-A6C34878D82A}">
                    <a16:rowId xmlns:a16="http://schemas.microsoft.com/office/drawing/2014/main" val="77474170"/>
                  </a:ext>
                </a:extLst>
              </a:tr>
              <a:tr h="343535">
                <a:tc vMerge="1">
                  <a:txBody>
                    <a:bodyPr/>
                    <a:lstStyle/>
                    <a:p>
                      <a:endParaRPr lang="en-US"/>
                    </a:p>
                  </a:txBody>
                  <a:tcPr/>
                </a:tc>
                <a:tc>
                  <a:txBody>
                    <a:bodyPr/>
                    <a:lstStyle/>
                    <a:p>
                      <a:pPr marL="0" marR="0">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Hispanic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tc>
                  <a:txBody>
                    <a:bodyPr/>
                    <a:lstStyle/>
                    <a:p>
                      <a:pPr marL="0" marR="0" algn="r">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tc>
                  <a:txBody>
                    <a:bodyPr/>
                    <a:lstStyle/>
                    <a:p>
                      <a:pPr marL="0" marR="0" indent="0" algn="r">
                        <a:spcBef>
                          <a:spcPts val="1200"/>
                        </a:spcBef>
                        <a:spcAft>
                          <a:spcPts val="1200"/>
                        </a:spcAft>
                        <a:buFontTx/>
                        <a:buNone/>
                      </a:pPr>
                      <a:r>
                        <a:rPr lang="en-U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tc>
                  <a:txBody>
                    <a:bodyPr/>
                    <a:lstStyle/>
                    <a:p>
                      <a:pPr marL="0" marR="0" indent="0" algn="r">
                        <a:spcBef>
                          <a:spcPts val="1200"/>
                        </a:spcBef>
                        <a:spcAft>
                          <a:spcPts val="1200"/>
                        </a:spcAft>
                        <a:buFontTx/>
                        <a:buNone/>
                      </a:pPr>
                      <a:r>
                        <a:rPr lang="en-U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extLst>
                  <a:ext uri="{0D108BD9-81ED-4DB2-BD59-A6C34878D82A}">
                    <a16:rowId xmlns:a16="http://schemas.microsoft.com/office/drawing/2014/main" val="2904982159"/>
                  </a:ext>
                </a:extLst>
              </a:tr>
              <a:tr h="320040">
                <a:tc vMerge="1">
                  <a:txBody>
                    <a:bodyPr/>
                    <a:lstStyle/>
                    <a:p>
                      <a:endParaRPr lang="en-US"/>
                    </a:p>
                  </a:txBody>
                  <a:tcPr/>
                </a:tc>
                <a:tc>
                  <a:txBody>
                    <a:bodyPr/>
                    <a:lstStyle/>
                    <a:p>
                      <a:pPr marL="0" marR="0">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Asian/Other Race/Multiple Races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tc>
                  <a:txBody>
                    <a:bodyPr/>
                    <a:lstStyle/>
                    <a:p>
                      <a:pPr marL="0" marR="0" algn="r">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tc>
                  <a:txBody>
                    <a:bodyPr/>
                    <a:lstStyle/>
                    <a:p>
                      <a:pPr marL="0" marR="0" indent="0" algn="r">
                        <a:spcBef>
                          <a:spcPts val="1200"/>
                        </a:spcBef>
                        <a:spcAft>
                          <a:spcPts val="1200"/>
                        </a:spcAft>
                        <a:buFontTx/>
                        <a:buNone/>
                      </a:pPr>
                      <a:r>
                        <a:rPr lang="en-U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5,100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tc>
                  <a:txBody>
                    <a:bodyPr/>
                    <a:lstStyle/>
                    <a:p>
                      <a:pPr marL="0" marR="0" indent="0" algn="r">
                        <a:spcBef>
                          <a:spcPts val="1200"/>
                        </a:spcBef>
                        <a:spcAft>
                          <a:spcPts val="1200"/>
                        </a:spcAft>
                        <a:buFontTx/>
                        <a:buNone/>
                      </a:pPr>
                      <a:r>
                        <a:rPr lang="en-U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5,100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extLst>
                  <a:ext uri="{0D108BD9-81ED-4DB2-BD59-A6C34878D82A}">
                    <a16:rowId xmlns:a16="http://schemas.microsoft.com/office/drawing/2014/main" val="1649052997"/>
                  </a:ext>
                </a:extLst>
              </a:tr>
              <a:tr h="343535">
                <a:tc vMerge="1">
                  <a:txBody>
                    <a:bodyPr/>
                    <a:lstStyle/>
                    <a:p>
                      <a:endParaRPr lang="en-US"/>
                    </a:p>
                  </a:txBody>
                  <a:tcPr/>
                </a:tc>
                <a:tc>
                  <a:txBody>
                    <a:bodyPr/>
                    <a:lstStyle/>
                    <a:p>
                      <a:pPr marL="0" marR="0">
                        <a:spcBef>
                          <a:spcPts val="1200"/>
                        </a:spcBef>
                        <a:spcAft>
                          <a:spcPts val="120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tc>
                  <a:txBody>
                    <a:bodyPr/>
                    <a:lstStyle/>
                    <a:p>
                      <a:pPr marL="0" marR="0" algn="r">
                        <a:spcBef>
                          <a:spcPts val="1200"/>
                        </a:spcBef>
                        <a:spcAft>
                          <a:spcPts val="1200"/>
                        </a:spcAft>
                      </a:pP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tc>
                  <a:txBody>
                    <a:bodyPr/>
                    <a:lstStyle/>
                    <a:p>
                      <a:pPr marL="0" marR="0" indent="0" algn="r">
                        <a:spcBef>
                          <a:spcPts val="1200"/>
                        </a:spcBef>
                        <a:spcAft>
                          <a:spcPts val="1200"/>
                        </a:spcAft>
                        <a:buFontTx/>
                        <a:buNone/>
                      </a:pPr>
                      <a:r>
                        <a:rPr lang="en-US" sz="1800" b="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10,100</a:t>
                      </a:r>
                      <a:endParaRPr lang="en-U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tc>
                  <a:txBody>
                    <a:bodyPr/>
                    <a:lstStyle/>
                    <a:p>
                      <a:pPr marL="0" marR="0" indent="0" algn="r">
                        <a:spcBef>
                          <a:spcPts val="1200"/>
                        </a:spcBef>
                        <a:spcAft>
                          <a:spcPts val="1200"/>
                        </a:spcAft>
                        <a:buFontTx/>
                        <a:buNone/>
                      </a:pPr>
                      <a:r>
                        <a:rPr lang="en-US" sz="1800" b="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10,100</a:t>
                      </a:r>
                      <a:endParaRPr lang="en-US"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8E8"/>
                    </a:solidFill>
                  </a:tcPr>
                </a:tc>
                <a:extLst>
                  <a:ext uri="{0D108BD9-81ED-4DB2-BD59-A6C34878D82A}">
                    <a16:rowId xmlns:a16="http://schemas.microsoft.com/office/drawing/2014/main" val="1514409479"/>
                  </a:ext>
                </a:extLst>
              </a:tr>
            </a:tbl>
          </a:graphicData>
        </a:graphic>
      </p:graphicFrame>
      <p:sp>
        <p:nvSpPr>
          <p:cNvPr id="11" name="TextBox 10">
            <a:extLst>
              <a:ext uri="{FF2B5EF4-FFF2-40B4-BE49-F238E27FC236}">
                <a16:creationId xmlns:a16="http://schemas.microsoft.com/office/drawing/2014/main" id="{5BB1B148-EDE7-0826-E900-D83A7BA434B8}"/>
              </a:ext>
            </a:extLst>
          </p:cNvPr>
          <p:cNvSpPr txBox="1"/>
          <p:nvPr/>
        </p:nvSpPr>
        <p:spPr>
          <a:xfrm>
            <a:off x="555997" y="1242958"/>
            <a:ext cx="9624061" cy="338554"/>
          </a:xfrm>
          <a:prstGeom prst="rect">
            <a:avLst/>
          </a:prstGeom>
          <a:noFill/>
        </p:spPr>
        <p:txBody>
          <a:bodyPr wrap="square" rtlCol="0">
            <a:spAutoFit/>
          </a:bodyPr>
          <a:lstStyle/>
          <a:p>
            <a:r>
              <a:rPr lang="en-US" sz="1600" b="1"/>
              <a:t>Median Wealth for Households Age 65 and Over (2022 dollars)</a:t>
            </a:r>
          </a:p>
        </p:txBody>
      </p:sp>
    </p:spTree>
    <p:extLst>
      <p:ext uri="{BB962C8B-B14F-4D97-AF65-F5344CB8AC3E}">
        <p14:creationId xmlns:p14="http://schemas.microsoft.com/office/powerpoint/2010/main" val="3591499723"/>
      </p:ext>
    </p:extLst>
  </p:cSld>
  <p:clrMapOvr>
    <a:masterClrMapping/>
  </p:clrMapOvr>
</p:sld>
</file>

<file path=ppt/theme/theme1.xml><?xml version="1.0" encoding="utf-8"?>
<a:theme xmlns:a="http://schemas.openxmlformats.org/drawingml/2006/main" name="JCHS 2019">
  <a:themeElements>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20ecd8-7b1b-40af-ad3c-24c512db6f5f" xsi:nil="true"/>
    <lcf76f155ced4ddcb4097134ff3c332f xmlns="9279c62e-a2e7-41c7-b9ab-0a0f87ad47c5">
      <Terms xmlns="http://schemas.microsoft.com/office/infopath/2007/PartnerControls"/>
    </lcf76f155ced4ddcb4097134ff3c332f>
    <SharedWithUsers xmlns="9c20ecd8-7b1b-40af-ad3c-24c512db6f5f">
      <UserInfo>
        <DisplayName>Donahue, Kerry</DisplayName>
        <AccountId>29</AccountId>
        <AccountType/>
      </UserInfo>
      <UserInfo>
        <DisplayName>Molinsky, Jennifer Hrabchak</DisplayName>
        <AccountId>25</AccountId>
        <AccountType/>
      </UserInfo>
      <UserInfo>
        <DisplayName>Anderson, Corinna</DisplayName>
        <AccountId>37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B06ACAA53C084283A7E9734B5D979C" ma:contentTypeVersion="18" ma:contentTypeDescription="Create a new document." ma:contentTypeScope="" ma:versionID="f428c188ca005172b338a0ec85b3ecbd">
  <xsd:schema xmlns:xsd="http://www.w3.org/2001/XMLSchema" xmlns:xs="http://www.w3.org/2001/XMLSchema" xmlns:p="http://schemas.microsoft.com/office/2006/metadata/properties" xmlns:ns2="9279c62e-a2e7-41c7-b9ab-0a0f87ad47c5" xmlns:ns3="9c20ecd8-7b1b-40af-ad3c-24c512db6f5f" targetNamespace="http://schemas.microsoft.com/office/2006/metadata/properties" ma:root="true" ma:fieldsID="59c5722184e46c6fe1f52e5c519485cc" ns2:_="" ns3:_="">
    <xsd:import namespace="9279c62e-a2e7-41c7-b9ab-0a0f87ad47c5"/>
    <xsd:import namespace="9c20ecd8-7b1b-40af-ad3c-24c512db6f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79c62e-a2e7-41c7-b9ab-0a0f87ad47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20ecd8-7b1b-40af-ad3c-24c512db6f5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3a7ff84-c2c6-40dd-8570-0fd61524385a}" ma:internalName="TaxCatchAll" ma:showField="CatchAllData" ma:web="9c20ecd8-7b1b-40af-ad3c-24c512db6f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0F7D68-5CDD-4624-BD80-44FCC101B83E}">
  <ds:schemaRefs>
    <ds:schemaRef ds:uri="537fdca9-758d-4889-a980-7279c51467a5"/>
    <ds:schemaRef ds:uri="9279c62e-a2e7-41c7-b9ab-0a0f87ad47c5"/>
    <ds:schemaRef ds:uri="9c20ecd8-7b1b-40af-ad3c-24c512db6f5f"/>
    <ds:schemaRef ds:uri="c32b4e9f-953e-46dd-928f-5e0cb466391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2F1CCAB-9790-4FA6-B86E-ABBA3D90BD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79c62e-a2e7-41c7-b9ab-0a0f87ad47c5"/>
    <ds:schemaRef ds:uri="9c20ecd8-7b1b-40af-ad3c-24c512db6f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3B2306-EAF2-444E-B39E-8CD10F4B24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1606</TotalTime>
  <Words>2146</Words>
  <Application>Microsoft Office PowerPoint</Application>
  <PresentationFormat>Widescreen</PresentationFormat>
  <Paragraphs>299</Paragraphs>
  <Slides>17</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Poppins</vt:lpstr>
      <vt:lpstr>JCHS 2019</vt:lpstr>
      <vt:lpstr>Housing America’s Older Adults 2023</vt:lpstr>
      <vt:lpstr>Figure 1: Households Headed by Someone in Their 80s Will Double in Number by 2040</vt:lpstr>
      <vt:lpstr>Figure 2: The Vast Majority of Older Adults Live in Their Own Homes </vt:lpstr>
      <vt:lpstr>Figure 3: Older Adults of Color Are Much More Likely to Live in  Multi-generational Settings</vt:lpstr>
      <vt:lpstr>Figure 4: Homeownership Rates Among Households Aged 50–64 Have Fallen, Suggesting Future Declines Among Older Adults</vt:lpstr>
      <vt:lpstr>Figure 5: Older Adults Constitute a Growing Share of the Population Across All Geographies</vt:lpstr>
      <vt:lpstr>Figure 6: The Incomes of Older Adults Tend to Decline and Converge as They Age, Regardless of Tenure and Race/Ethnicity </vt:lpstr>
      <vt:lpstr>Figure 7: Whether They Own or Rent, Older Black and Hispanic  Households Have Lower Incomes than Older White Households</vt:lpstr>
      <vt:lpstr>Figure 8: In 2022, Older Homeowners Held Nearly 50 Times the Net Wealth of Older Renters</vt:lpstr>
      <vt:lpstr>Figure 9: The Number of Older Households with Cost Burdens Has Been Rising for More than Two Decades</vt:lpstr>
      <vt:lpstr>Figure 10: Across Incomes, Significant Shares of Older Renters and Homeowners with Mortgages Face Housing Cost Burdens</vt:lpstr>
      <vt:lpstr>Figure 11: Unhoused People Age 50 and Over Are More Likely to Report Poor Health</vt:lpstr>
      <vt:lpstr>Figure 12: Even as the Number of Older Renters in Need of Housing Assistance Has Climbed, Federal Programs Still Support Just Over a Third of Eligible Households</vt:lpstr>
      <vt:lpstr>Figure 13: While Difficulties Generally Rise with Age, They Appear at Younger Ages for Low-Income Older Adults and People of Color </vt:lpstr>
      <vt:lpstr>Figure 14: Only Small Shares of Single Adults Age 75 and Over Can Afford Either Assisted Living or In-Home Care</vt:lpstr>
      <vt:lpstr>Figure 15: Incomes of GAPS Households Vary by Geography</vt:lpstr>
      <vt:lpstr>Figure 16: GAPS Households Have Incomes Between 49 and 89 Percent of What Is Needed to Afford Assisted Living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 America’s Older Adults</dc:title>
  <dc:creator>Molinsky, Jennifer Hrabchak</dc:creator>
  <cp:lastModifiedBy>Donahue, Kerry</cp:lastModifiedBy>
  <cp:revision>5</cp:revision>
  <dcterms:created xsi:type="dcterms:W3CDTF">2020-06-01T16:39:07Z</dcterms:created>
  <dcterms:modified xsi:type="dcterms:W3CDTF">2024-04-03T17:56:28Z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0x0101001FB06ACAA53C084283A7E9734B5D979C</vt:lpwstr>
  </property>
  <property fmtid="{D5CDD505-2E9C-101B-9397-08002B2CF9AE}" pid="3" name="MediaServiceImageTags">
    <vt:lpwstr/>
  </property>
</Properties>
</file>