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8.xml" ContentType="application/vnd.openxmlformats-officedocument.drawingml.chartshapes+xml"/>
  <Override PartName="/ppt/notesSlides/notesSlide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9.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0.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1.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theme/themeOverride2.xml" ContentType="application/vnd.openxmlformats-officedocument.themeOverride+xml"/>
  <Override PartName="/ppt/drawings/drawing13.xml" ContentType="application/vnd.openxmlformats-officedocument.drawingml.chartshapes+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xml" ContentType="application/vnd.openxmlformats-officedocument.themeOverride+xml"/>
  <Override PartName="/ppt/drawings/drawing14.xml" ContentType="application/vnd.openxmlformats-officedocument.drawingml.chartshapes+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4.xml" ContentType="application/vnd.openxmlformats-officedocument.themeOverride+xml"/>
  <Override PartName="/ppt/drawings/drawing15.xml" ContentType="application/vnd.openxmlformats-officedocument.drawingml.chartshapes+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5.xml" ContentType="application/vnd.openxmlformats-officedocument.themeOverr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6.xml" ContentType="application/vnd.openxmlformats-officedocument.themeOverrid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7.xml" ContentType="application/vnd.openxmlformats-officedocument.themeOverr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6.xml" ContentType="application/vnd.openxmlformats-officedocument.drawingml.chartshapes+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17.xml" ContentType="application/vnd.openxmlformats-officedocument.drawingml.chartshapes+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8.xml" ContentType="application/vnd.openxmlformats-officedocument.themeOverride+xml"/>
  <Override PartName="/ppt/drawings/drawing18.xml" ContentType="application/vnd.openxmlformats-officedocument.drawingml.chartshapes+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41"/>
  </p:notesMasterIdLst>
  <p:sldIdLst>
    <p:sldId id="1016" r:id="rId2"/>
    <p:sldId id="420" r:id="rId3"/>
    <p:sldId id="1000" r:id="rId4"/>
    <p:sldId id="1024" r:id="rId5"/>
    <p:sldId id="964" r:id="rId6"/>
    <p:sldId id="1018" r:id="rId7"/>
    <p:sldId id="390" r:id="rId8"/>
    <p:sldId id="1030" r:id="rId9"/>
    <p:sldId id="427" r:id="rId10"/>
    <p:sldId id="1008" r:id="rId11"/>
    <p:sldId id="1009" r:id="rId12"/>
    <p:sldId id="1010" r:id="rId13"/>
    <p:sldId id="400" r:id="rId14"/>
    <p:sldId id="963" r:id="rId15"/>
    <p:sldId id="978" r:id="rId16"/>
    <p:sldId id="980" r:id="rId17"/>
    <p:sldId id="1023" r:id="rId18"/>
    <p:sldId id="966" r:id="rId19"/>
    <p:sldId id="921" r:id="rId20"/>
    <p:sldId id="1020" r:id="rId21"/>
    <p:sldId id="1022" r:id="rId22"/>
    <p:sldId id="1025" r:id="rId23"/>
    <p:sldId id="1026" r:id="rId24"/>
    <p:sldId id="1031" r:id="rId25"/>
    <p:sldId id="1027" r:id="rId26"/>
    <p:sldId id="1029" r:id="rId27"/>
    <p:sldId id="1032" r:id="rId28"/>
    <p:sldId id="957" r:id="rId29"/>
    <p:sldId id="1005" r:id="rId30"/>
    <p:sldId id="1034" r:id="rId31"/>
    <p:sldId id="956" r:id="rId32"/>
    <p:sldId id="1006" r:id="rId33"/>
    <p:sldId id="959" r:id="rId34"/>
    <p:sldId id="1004" r:id="rId35"/>
    <p:sldId id="998" r:id="rId36"/>
    <p:sldId id="997" r:id="rId37"/>
    <p:sldId id="996" r:id="rId38"/>
    <p:sldId id="982" r:id="rId39"/>
    <p:sldId id="10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a Fernald" initials="MF" lastIdx="31" clrIdx="0">
    <p:extLst>
      <p:ext uri="{19B8F6BF-5375-455C-9EA6-DF929625EA0E}">
        <p15:presenceInfo xmlns:p15="http://schemas.microsoft.com/office/powerpoint/2012/main" userId="6091802fd17cbb34" providerId="Windows Live"/>
      </p:ext>
    </p:extLst>
  </p:cmAuthor>
  <p:cmAuthor id="2" name="Hermann, Alexander" initials="HA" lastIdx="19" clrIdx="1">
    <p:extLst>
      <p:ext uri="{19B8F6BF-5375-455C-9EA6-DF929625EA0E}">
        <p15:presenceInfo xmlns:p15="http://schemas.microsoft.com/office/powerpoint/2012/main" userId="S::alexander_hermann@harvard.edu::5d2c7d74-7d05-4968-8c35-9e1a058b1c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BCC"/>
    <a:srgbClr val="EA7923"/>
    <a:srgbClr val="4379BD"/>
    <a:srgbClr val="D2D1AB"/>
    <a:srgbClr val="1B3D6D"/>
    <a:srgbClr val="B4AA9D"/>
    <a:srgbClr val="508D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655" autoAdjust="0"/>
    <p:restoredTop sz="56040" autoAdjust="0"/>
  </p:normalViewPr>
  <p:slideViewPr>
    <p:cSldViewPr snapToGrid="0" snapToObjects="1">
      <p:cViewPr varScale="1">
        <p:scale>
          <a:sx n="53" d="100"/>
          <a:sy n="53" d="100"/>
        </p:scale>
        <p:origin x="84" y="7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25.xlsx"/><Relationship Id="rId1" Type="http://schemas.openxmlformats.org/officeDocument/2006/relationships/themeOverride" Target="../theme/themeOverride2.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14.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15.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6.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17.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5.xml"/><Relationship Id="rId1" Type="http://schemas.microsoft.com/office/2011/relationships/chartStyle" Target="style35.xml"/><Relationship Id="rId5" Type="http://schemas.openxmlformats.org/officeDocument/2006/relationships/chartUserShapes" Target="../drawings/drawing18.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Net Change in Renter Households</a:t>
            </a:r>
            <a:r>
              <a:rPr lang="en-US" sz="1400" b="1" baseline="0" dirty="0">
                <a:solidFill>
                  <a:schemeClr val="tx1">
                    <a:lumMod val="50000"/>
                  </a:schemeClr>
                </a:solidFill>
              </a:rPr>
              <a:t> </a:t>
            </a:r>
            <a:r>
              <a:rPr lang="en-US" sz="1400" b="1" dirty="0">
                <a:solidFill>
                  <a:schemeClr val="tx1">
                    <a:lumMod val="50000"/>
                  </a:schemeClr>
                </a:solidFill>
              </a:rPr>
              <a:t>(Millions)</a:t>
            </a:r>
          </a:p>
        </c:rich>
      </c:tx>
      <c:layout>
        <c:manualLayout>
          <c:xMode val="edge"/>
          <c:yMode val="edge"/>
          <c:x val="4.0015851259658668E-2"/>
          <c:y val="1.833934714648896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7.7344079350372463E-2"/>
          <c:y val="0.11802959297761495"/>
          <c:w val="0.91463058467852054"/>
          <c:h val="0.65316102481147575"/>
        </c:manualLayout>
      </c:layout>
      <c:barChart>
        <c:barDir val="col"/>
        <c:grouping val="clustered"/>
        <c:varyColors val="0"/>
        <c:ser>
          <c:idx val="0"/>
          <c:order val="0"/>
          <c:tx>
            <c:strRef>
              <c:f>Sheet1!$A$2</c:f>
              <c:strCache>
                <c:ptCount val="1"/>
                <c:pt idx="0">
                  <c:v>2000–2010</c:v>
                </c:pt>
              </c:strCache>
            </c:strRef>
          </c:tx>
          <c:spPr>
            <a:solidFill>
              <a:srgbClr val="4379BD"/>
            </a:solidFill>
            <a:ln w="63500">
              <a:noFill/>
            </a:ln>
            <a:effectLst/>
          </c:spPr>
          <c:invertIfNegative val="0"/>
          <c:cat>
            <c:strRef>
              <c:f>Sheet1!$B$1:$G$1</c:f>
              <c:strCache>
                <c:ptCount val="5"/>
                <c:pt idx="0">
                  <c:v>Under $15,000</c:v>
                </c:pt>
                <c:pt idx="1">
                  <c:v>$15,000–29,999</c:v>
                </c:pt>
                <c:pt idx="2">
                  <c:v>$30,000–44,999</c:v>
                </c:pt>
                <c:pt idx="3">
                  <c:v>$45,000–74,999</c:v>
                </c:pt>
                <c:pt idx="4">
                  <c:v>$75,000 and Over</c:v>
                </c:pt>
              </c:strCache>
            </c:strRef>
          </c:cat>
          <c:val>
            <c:numRef>
              <c:f>Sheet1!$B$2:$G$2</c:f>
              <c:numCache>
                <c:formatCode>#,##0</c:formatCode>
                <c:ptCount val="5"/>
                <c:pt idx="0">
                  <c:v>2147327</c:v>
                </c:pt>
                <c:pt idx="1">
                  <c:v>1769094</c:v>
                </c:pt>
                <c:pt idx="2">
                  <c:v>410607</c:v>
                </c:pt>
                <c:pt idx="3">
                  <c:v>63673</c:v>
                </c:pt>
                <c:pt idx="4">
                  <c:v>-162189</c:v>
                </c:pt>
              </c:numCache>
            </c:numRef>
          </c:val>
          <c:extLst>
            <c:ext xmlns:c16="http://schemas.microsoft.com/office/drawing/2014/chart" uri="{C3380CC4-5D6E-409C-BE32-E72D297353CC}">
              <c16:uniqueId val="{00000000-8E08-4F0B-90B3-B8DCC42BCCF5}"/>
            </c:ext>
          </c:extLst>
        </c:ser>
        <c:ser>
          <c:idx val="1"/>
          <c:order val="1"/>
          <c:tx>
            <c:strRef>
              <c:f>Sheet1!$A$3</c:f>
              <c:strCache>
                <c:ptCount val="1"/>
                <c:pt idx="0">
                  <c:v>2010–2018</c:v>
                </c:pt>
              </c:strCache>
            </c:strRef>
          </c:tx>
          <c:spPr>
            <a:solidFill>
              <a:srgbClr val="D2D1AB"/>
            </a:solidFill>
            <a:ln w="63500">
              <a:noFill/>
            </a:ln>
            <a:effectLst/>
          </c:spPr>
          <c:invertIfNegative val="0"/>
          <c:cat>
            <c:strRef>
              <c:f>Sheet1!$B$1:$G$1</c:f>
              <c:strCache>
                <c:ptCount val="5"/>
                <c:pt idx="0">
                  <c:v>Under $15,000</c:v>
                </c:pt>
                <c:pt idx="1">
                  <c:v>$15,000–29,999</c:v>
                </c:pt>
                <c:pt idx="2">
                  <c:v>$30,000–44,999</c:v>
                </c:pt>
                <c:pt idx="3">
                  <c:v>$45,000–74,999</c:v>
                </c:pt>
                <c:pt idx="4">
                  <c:v>$75,000 and Over</c:v>
                </c:pt>
              </c:strCache>
            </c:strRef>
          </c:cat>
          <c:val>
            <c:numRef>
              <c:f>Sheet1!$B$3:$G$3</c:f>
              <c:numCache>
                <c:formatCode>#,##0</c:formatCode>
                <c:ptCount val="5"/>
                <c:pt idx="0">
                  <c:v>-519406</c:v>
                </c:pt>
                <c:pt idx="1">
                  <c:v>-449821</c:v>
                </c:pt>
                <c:pt idx="2">
                  <c:v>716771</c:v>
                </c:pt>
                <c:pt idx="3">
                  <c:v>1172614</c:v>
                </c:pt>
                <c:pt idx="4">
                  <c:v>3186983</c:v>
                </c:pt>
              </c:numCache>
            </c:numRef>
          </c:val>
          <c:extLst>
            <c:ext xmlns:c16="http://schemas.microsoft.com/office/drawing/2014/chart" uri="{C3380CC4-5D6E-409C-BE32-E72D297353CC}">
              <c16:uniqueId val="{00000001-8E08-4F0B-90B3-B8DCC42BCCF5}"/>
            </c:ext>
          </c:extLst>
        </c:ser>
        <c:dLbls>
          <c:showLegendKey val="0"/>
          <c:showVal val="0"/>
          <c:showCatName val="0"/>
          <c:showSerName val="0"/>
          <c:showPercent val="0"/>
          <c:showBubbleSize val="0"/>
        </c:dLbls>
        <c:gapWidth val="50"/>
        <c:axId val="716044392"/>
        <c:axId val="716044720"/>
      </c:barChart>
      <c:catAx>
        <c:axId val="716044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716044720"/>
        <c:crosses val="autoZero"/>
        <c:auto val="1"/>
        <c:lblAlgn val="ctr"/>
        <c:lblOffset val="100"/>
        <c:noMultiLvlLbl val="0"/>
      </c:catAx>
      <c:valAx>
        <c:axId val="716044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44392"/>
        <c:crosses val="autoZero"/>
        <c:crossBetween val="between"/>
        <c:dispUnits>
          <c:builtInUnit val="millions"/>
        </c:dispUnits>
      </c:valAx>
      <c:spPr>
        <a:noFill/>
        <a:ln>
          <a:noFill/>
        </a:ln>
        <a:effectLst/>
      </c:spPr>
    </c:plotArea>
    <c:legend>
      <c:legendPos val="b"/>
      <c:layout>
        <c:manualLayout>
          <c:xMode val="edge"/>
          <c:yMode val="edge"/>
          <c:x val="3.4628945312982592E-2"/>
          <c:y val="0.93473411131396744"/>
          <c:w val="0.25520184875310747"/>
          <c:h val="5.40307661004503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Share of High-Income Renter Growth, 2010–2018</a:t>
            </a:r>
            <a:r>
              <a:rPr lang="en-US" sz="1600" b="1" baseline="0" dirty="0">
                <a:solidFill>
                  <a:schemeClr val="tx1">
                    <a:lumMod val="50000"/>
                  </a:schemeClr>
                </a:solidFill>
              </a:rPr>
              <a:t> (Percent)</a:t>
            </a:r>
            <a:endParaRPr lang="en-US" sz="1600" b="1" dirty="0">
              <a:solidFill>
                <a:schemeClr val="tx1">
                  <a:lumMod val="50000"/>
                </a:schemeClr>
              </a:solidFill>
            </a:endParaRPr>
          </a:p>
        </c:rich>
      </c:tx>
      <c:layout>
        <c:manualLayout>
          <c:xMode val="edge"/>
          <c:yMode val="edge"/>
          <c:x val="6.9995093599850751E-4"/>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bar"/>
        <c:grouping val="clustered"/>
        <c:varyColors val="0"/>
        <c:ser>
          <c:idx val="1"/>
          <c:order val="0"/>
          <c:tx>
            <c:strRef>
              <c:f>Sheet1!$C$1</c:f>
              <c:strCache>
                <c:ptCount val="1"/>
                <c:pt idx="0">
                  <c:v>Share of High Income Renter Growth, 2010-2019</c:v>
                </c:pt>
              </c:strCache>
            </c:strRef>
          </c:tx>
          <c:spPr>
            <a:solidFill>
              <a:schemeClr val="accent2"/>
            </a:solidFill>
            <a:ln>
              <a:noFill/>
            </a:ln>
            <a:effectLst/>
          </c:spPr>
          <c:invertIfNegative val="0"/>
          <c:dPt>
            <c:idx val="0"/>
            <c:invertIfNegative val="0"/>
            <c:bubble3D val="0"/>
            <c:spPr>
              <a:solidFill>
                <a:srgbClr val="EA7923"/>
              </a:solidFill>
              <a:ln>
                <a:noFill/>
              </a:ln>
              <a:effectLst/>
            </c:spPr>
            <c:extLst>
              <c:ext xmlns:c16="http://schemas.microsoft.com/office/drawing/2014/chart" uri="{C3380CC4-5D6E-409C-BE32-E72D297353CC}">
                <c16:uniqueId val="{00000004-23A5-431E-9EFC-9037FA629BF8}"/>
              </c:ext>
            </c:extLst>
          </c:dPt>
          <c:dPt>
            <c:idx val="1"/>
            <c:invertIfNegative val="0"/>
            <c:bubble3D val="0"/>
            <c:spPr>
              <a:solidFill>
                <a:srgbClr val="EA7923"/>
              </a:solidFill>
              <a:ln>
                <a:noFill/>
              </a:ln>
              <a:effectLst/>
            </c:spPr>
            <c:extLst>
              <c:ext xmlns:c16="http://schemas.microsoft.com/office/drawing/2014/chart" uri="{C3380CC4-5D6E-409C-BE32-E72D297353CC}">
                <c16:uniqueId val="{00000003-23A5-431E-9EFC-9037FA629BF8}"/>
              </c:ext>
            </c:extLst>
          </c:dPt>
          <c:dPt>
            <c:idx val="2"/>
            <c:invertIfNegative val="0"/>
            <c:bubble3D val="0"/>
            <c:spPr>
              <a:solidFill>
                <a:srgbClr val="EA7923"/>
              </a:solidFill>
              <a:ln>
                <a:noFill/>
              </a:ln>
              <a:effectLst/>
            </c:spPr>
            <c:extLst>
              <c:ext xmlns:c16="http://schemas.microsoft.com/office/drawing/2014/chart" uri="{C3380CC4-5D6E-409C-BE32-E72D297353CC}">
                <c16:uniqueId val="{00000002-23A5-431E-9EFC-9037FA629BF8}"/>
              </c:ext>
            </c:extLst>
          </c:dPt>
          <c:dPt>
            <c:idx val="3"/>
            <c:invertIfNegative val="0"/>
            <c:bubble3D val="0"/>
            <c:spPr>
              <a:solidFill>
                <a:srgbClr val="EA7923"/>
              </a:solidFill>
              <a:ln>
                <a:noFill/>
              </a:ln>
              <a:effectLst/>
            </c:spPr>
            <c:extLst>
              <c:ext xmlns:c16="http://schemas.microsoft.com/office/drawing/2014/chart" uri="{C3380CC4-5D6E-409C-BE32-E72D297353CC}">
                <c16:uniqueId val="{00000001-23A5-431E-9EFC-9037FA629BF8}"/>
              </c:ext>
            </c:extLst>
          </c:dPt>
          <c:dPt>
            <c:idx val="4"/>
            <c:invertIfNegative val="0"/>
            <c:bubble3D val="0"/>
            <c:spPr>
              <a:solidFill>
                <a:srgbClr val="EA7923"/>
              </a:solidFill>
              <a:ln>
                <a:noFill/>
              </a:ln>
              <a:effectLst/>
            </c:spPr>
            <c:extLst>
              <c:ext xmlns:c16="http://schemas.microsoft.com/office/drawing/2014/chart" uri="{C3380CC4-5D6E-409C-BE32-E72D297353CC}">
                <c16:uniqueId val="{00000000-23A5-431E-9EFC-9037FA629BF8}"/>
              </c:ext>
            </c:extLst>
          </c:dPt>
          <c:dPt>
            <c:idx val="5"/>
            <c:invertIfNegative val="0"/>
            <c:bubble3D val="0"/>
            <c:spPr>
              <a:solidFill>
                <a:srgbClr val="1B3D6D"/>
              </a:solidFill>
              <a:ln>
                <a:noFill/>
              </a:ln>
              <a:effectLst/>
            </c:spPr>
            <c:extLst>
              <c:ext xmlns:c16="http://schemas.microsoft.com/office/drawing/2014/chart" uri="{C3380CC4-5D6E-409C-BE32-E72D297353CC}">
                <c16:uniqueId val="{0000000A-6502-47D5-A5AD-3DB886A477F9}"/>
              </c:ext>
            </c:extLst>
          </c:dPt>
          <c:dPt>
            <c:idx val="6"/>
            <c:invertIfNegative val="0"/>
            <c:bubble3D val="0"/>
            <c:spPr>
              <a:solidFill>
                <a:srgbClr val="1B3D6D"/>
              </a:solidFill>
              <a:ln>
                <a:noFill/>
              </a:ln>
              <a:effectLst/>
            </c:spPr>
            <c:extLst>
              <c:ext xmlns:c16="http://schemas.microsoft.com/office/drawing/2014/chart" uri="{C3380CC4-5D6E-409C-BE32-E72D297353CC}">
                <c16:uniqueId val="{00000009-6502-47D5-A5AD-3DB886A477F9}"/>
              </c:ext>
            </c:extLst>
          </c:dPt>
          <c:dPt>
            <c:idx val="7"/>
            <c:invertIfNegative val="0"/>
            <c:bubble3D val="0"/>
            <c:spPr>
              <a:solidFill>
                <a:srgbClr val="1B3D6D"/>
              </a:solidFill>
              <a:ln>
                <a:noFill/>
              </a:ln>
              <a:effectLst/>
            </c:spPr>
            <c:extLst>
              <c:ext xmlns:c16="http://schemas.microsoft.com/office/drawing/2014/chart" uri="{C3380CC4-5D6E-409C-BE32-E72D297353CC}">
                <c16:uniqueId val="{00000008-6502-47D5-A5AD-3DB886A477F9}"/>
              </c:ext>
            </c:extLst>
          </c:dPt>
          <c:dPt>
            <c:idx val="8"/>
            <c:invertIfNegative val="0"/>
            <c:bubble3D val="0"/>
            <c:spPr>
              <a:solidFill>
                <a:srgbClr val="1B3D6D"/>
              </a:solidFill>
              <a:ln>
                <a:noFill/>
              </a:ln>
              <a:effectLst/>
            </c:spPr>
            <c:extLst>
              <c:ext xmlns:c16="http://schemas.microsoft.com/office/drawing/2014/chart" uri="{C3380CC4-5D6E-409C-BE32-E72D297353CC}">
                <c16:uniqueId val="{00000007-6502-47D5-A5AD-3DB886A477F9}"/>
              </c:ext>
            </c:extLst>
          </c:dPt>
          <c:dPt>
            <c:idx val="9"/>
            <c:invertIfNegative val="0"/>
            <c:bubble3D val="0"/>
            <c:spPr>
              <a:solidFill>
                <a:srgbClr val="D2D1AB"/>
              </a:solidFill>
              <a:ln>
                <a:noFill/>
              </a:ln>
              <a:effectLst/>
            </c:spPr>
            <c:extLst>
              <c:ext xmlns:c16="http://schemas.microsoft.com/office/drawing/2014/chart" uri="{C3380CC4-5D6E-409C-BE32-E72D297353CC}">
                <c16:uniqueId val="{00000006-6502-47D5-A5AD-3DB886A477F9}"/>
              </c:ext>
            </c:extLst>
          </c:dPt>
          <c:dPt>
            <c:idx val="10"/>
            <c:invertIfNegative val="0"/>
            <c:bubble3D val="0"/>
            <c:spPr>
              <a:solidFill>
                <a:srgbClr val="D2D1AB"/>
              </a:solidFill>
              <a:ln>
                <a:noFill/>
              </a:ln>
              <a:effectLst/>
            </c:spPr>
            <c:extLst>
              <c:ext xmlns:c16="http://schemas.microsoft.com/office/drawing/2014/chart" uri="{C3380CC4-5D6E-409C-BE32-E72D297353CC}">
                <c16:uniqueId val="{00000005-6502-47D5-A5AD-3DB886A477F9}"/>
              </c:ext>
            </c:extLst>
          </c:dPt>
          <c:dPt>
            <c:idx val="11"/>
            <c:invertIfNegative val="0"/>
            <c:bubble3D val="0"/>
            <c:spPr>
              <a:solidFill>
                <a:srgbClr val="D2D1AB"/>
              </a:solidFill>
              <a:ln>
                <a:noFill/>
              </a:ln>
              <a:effectLst/>
            </c:spPr>
            <c:extLst>
              <c:ext xmlns:c16="http://schemas.microsoft.com/office/drawing/2014/chart" uri="{C3380CC4-5D6E-409C-BE32-E72D297353CC}">
                <c16:uniqueId val="{00000004-6502-47D5-A5AD-3DB886A477F9}"/>
              </c:ext>
            </c:extLst>
          </c:dPt>
          <c:dPt>
            <c:idx val="12"/>
            <c:invertIfNegative val="0"/>
            <c:bubble3D val="0"/>
            <c:spPr>
              <a:solidFill>
                <a:srgbClr val="D2D1AB"/>
              </a:solidFill>
              <a:ln>
                <a:noFill/>
              </a:ln>
              <a:effectLst/>
            </c:spPr>
            <c:extLst>
              <c:ext xmlns:c16="http://schemas.microsoft.com/office/drawing/2014/chart" uri="{C3380CC4-5D6E-409C-BE32-E72D297353CC}">
                <c16:uniqueId val="{00000003-6502-47D5-A5AD-3DB886A477F9}"/>
              </c:ext>
            </c:extLst>
          </c:dPt>
          <c:dPt>
            <c:idx val="13"/>
            <c:invertIfNegative val="0"/>
            <c:bubble3D val="0"/>
            <c:spPr>
              <a:solidFill>
                <a:srgbClr val="4379BD"/>
              </a:solidFill>
              <a:ln>
                <a:noFill/>
              </a:ln>
              <a:effectLst/>
            </c:spPr>
            <c:extLst>
              <c:ext xmlns:c16="http://schemas.microsoft.com/office/drawing/2014/chart" uri="{C3380CC4-5D6E-409C-BE32-E72D297353CC}">
                <c16:uniqueId val="{0000001D-50E7-4599-8494-51EBE6A6726F}"/>
              </c:ext>
            </c:extLst>
          </c:dPt>
          <c:dPt>
            <c:idx val="14"/>
            <c:invertIfNegative val="0"/>
            <c:bubble3D val="0"/>
            <c:spPr>
              <a:solidFill>
                <a:srgbClr val="4379BD"/>
              </a:solidFill>
              <a:ln>
                <a:noFill/>
              </a:ln>
              <a:effectLst/>
            </c:spPr>
            <c:extLst>
              <c:ext xmlns:c16="http://schemas.microsoft.com/office/drawing/2014/chart" uri="{C3380CC4-5D6E-409C-BE32-E72D297353CC}">
                <c16:uniqueId val="{0000001C-50E7-4599-8494-51EBE6A6726F}"/>
              </c:ext>
            </c:extLst>
          </c:dPt>
          <c:dPt>
            <c:idx val="15"/>
            <c:invertIfNegative val="0"/>
            <c:bubble3D val="0"/>
            <c:spPr>
              <a:solidFill>
                <a:srgbClr val="4379BD"/>
              </a:solidFill>
              <a:ln>
                <a:noFill/>
              </a:ln>
              <a:effectLst/>
            </c:spPr>
            <c:extLst>
              <c:ext xmlns:c16="http://schemas.microsoft.com/office/drawing/2014/chart" uri="{C3380CC4-5D6E-409C-BE32-E72D297353CC}">
                <c16:uniqueId val="{0000001B-50E7-4599-8494-51EBE6A6726F}"/>
              </c:ext>
            </c:extLst>
          </c:dPt>
          <c:dPt>
            <c:idx val="16"/>
            <c:invertIfNegative val="0"/>
            <c:bubble3D val="0"/>
            <c:spPr>
              <a:solidFill>
                <a:srgbClr val="4379BD"/>
              </a:solidFill>
              <a:ln>
                <a:solidFill>
                  <a:srgbClr val="4379BD"/>
                </a:solidFill>
              </a:ln>
              <a:effectLst/>
            </c:spPr>
            <c:extLst>
              <c:ext xmlns:c16="http://schemas.microsoft.com/office/drawing/2014/chart" uri="{C3380CC4-5D6E-409C-BE32-E72D297353CC}">
                <c16:uniqueId val="{0000001A-50E7-4599-8494-51EBE6A6726F}"/>
              </c:ext>
            </c:extLst>
          </c:dPt>
          <c:cat>
            <c:multiLvlStrRef>
              <c:f>Sheet1!$A$2:$B$18</c:f>
              <c:multiLvlStrCache>
                <c:ptCount val="17"/>
                <c:lvl>
                  <c:pt idx="0">
                    <c:v>65 and Over</c:v>
                  </c:pt>
                  <c:pt idx="1">
                    <c:v>55–64</c:v>
                  </c:pt>
                  <c:pt idx="2">
                    <c:v>45–54</c:v>
                  </c:pt>
                  <c:pt idx="3">
                    <c:v>35–44</c:v>
                  </c:pt>
                  <c:pt idx="4">
                    <c:v>Under 35</c:v>
                  </c:pt>
                  <c:pt idx="5">
                    <c:v>Black</c:v>
                  </c:pt>
                  <c:pt idx="6">
                    <c:v>Asian/Other</c:v>
                  </c:pt>
                  <c:pt idx="7">
                    <c:v>Hispanic</c:v>
                  </c:pt>
                  <c:pt idx="8">
                    <c:v>White</c:v>
                  </c:pt>
                  <c:pt idx="9">
                    <c:v>Single Person</c:v>
                  </c:pt>
                  <c:pt idx="10">
                    <c:v>Other Family</c:v>
                  </c:pt>
                  <c:pt idx="11">
                    <c:v>Unrelated Adults</c:v>
                  </c:pt>
                  <c:pt idx="12">
                    <c:v>Married</c:v>
                  </c:pt>
                  <c:pt idx="13">
                    <c:v>No Diploma</c:v>
                  </c:pt>
                  <c:pt idx="14">
                    <c:v>Diploma or GED</c:v>
                  </c:pt>
                  <c:pt idx="15">
                    <c:v>Some College</c:v>
                  </c:pt>
                  <c:pt idx="16">
                    <c:v>Bachelor's Degree</c:v>
                  </c:pt>
                </c:lvl>
                <c:lvl>
                  <c:pt idx="0">
                    <c:v>Age</c:v>
                  </c:pt>
                  <c:pt idx="5">
                    <c:v>Race</c:v>
                  </c:pt>
                  <c:pt idx="9">
                    <c:v>Family Type</c:v>
                  </c:pt>
                  <c:pt idx="13">
                    <c:v>Education</c:v>
                  </c:pt>
                </c:lvl>
              </c:multiLvlStrCache>
            </c:multiLvlStrRef>
          </c:cat>
          <c:val>
            <c:numRef>
              <c:f>Sheet1!$C$2:$C$18</c:f>
              <c:numCache>
                <c:formatCode>General</c:formatCode>
                <c:ptCount val="17"/>
                <c:pt idx="0">
                  <c:v>10.872871700000001</c:v>
                </c:pt>
                <c:pt idx="1">
                  <c:v>14.0188626</c:v>
                </c:pt>
                <c:pt idx="2">
                  <c:v>16.3478578</c:v>
                </c:pt>
                <c:pt idx="3">
                  <c:v>24.116114199999998</c:v>
                </c:pt>
                <c:pt idx="4">
                  <c:v>34.644293699999999</c:v>
                </c:pt>
                <c:pt idx="5">
                  <c:v>13.465032099999998</c:v>
                </c:pt>
                <c:pt idx="6">
                  <c:v>16.341767600000001</c:v>
                </c:pt>
                <c:pt idx="7">
                  <c:v>21.810726299999999</c:v>
                </c:pt>
                <c:pt idx="8">
                  <c:v>48.382473900000001</c:v>
                </c:pt>
                <c:pt idx="9">
                  <c:v>15.2537898</c:v>
                </c:pt>
                <c:pt idx="10">
                  <c:v>18.444641000000001</c:v>
                </c:pt>
                <c:pt idx="11">
                  <c:v>21.990889199999998</c:v>
                </c:pt>
                <c:pt idx="12">
                  <c:v>44.310680000000005</c:v>
                </c:pt>
                <c:pt idx="13">
                  <c:v>3.4033485000000003</c:v>
                </c:pt>
                <c:pt idx="14">
                  <c:v>13.887515499999999</c:v>
                </c:pt>
                <c:pt idx="15">
                  <c:v>21.8602013</c:v>
                </c:pt>
                <c:pt idx="16">
                  <c:v>60.848934700000001</c:v>
                </c:pt>
              </c:numCache>
            </c:numRef>
          </c:val>
          <c:extLst>
            <c:ext xmlns:c16="http://schemas.microsoft.com/office/drawing/2014/chart" uri="{C3380CC4-5D6E-409C-BE32-E72D297353CC}">
              <c16:uniqueId val="{00000001-6502-47D5-A5AD-3DB886A477F9}"/>
            </c:ext>
          </c:extLst>
        </c:ser>
        <c:dLbls>
          <c:showLegendKey val="0"/>
          <c:showVal val="0"/>
          <c:showCatName val="0"/>
          <c:showSerName val="0"/>
          <c:showPercent val="0"/>
          <c:showBubbleSize val="0"/>
        </c:dLbls>
        <c:gapWidth val="50"/>
        <c:axId val="670826496"/>
        <c:axId val="670829448"/>
      </c:barChart>
      <c:catAx>
        <c:axId val="67082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70829448"/>
        <c:crosses val="autoZero"/>
        <c:auto val="1"/>
        <c:lblAlgn val="ctr"/>
        <c:lblOffset val="100"/>
        <c:noMultiLvlLbl val="0"/>
      </c:catAx>
      <c:valAx>
        <c:axId val="670829448"/>
        <c:scaling>
          <c:orientation val="minMax"/>
          <c:max val="65"/>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70826496"/>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Change in Average</a:t>
            </a:r>
            <a:r>
              <a:rPr lang="en-US" sz="1400" b="1" baseline="0" dirty="0">
                <a:solidFill>
                  <a:schemeClr val="tx1">
                    <a:lumMod val="50000"/>
                  </a:schemeClr>
                </a:solidFill>
              </a:rPr>
              <a:t> </a:t>
            </a:r>
            <a:r>
              <a:rPr lang="en-US" sz="1400" b="1" dirty="0">
                <a:solidFill>
                  <a:schemeClr val="tx1">
                    <a:lumMod val="50000"/>
                  </a:schemeClr>
                </a:solidFill>
              </a:rPr>
              <a:t>Renter</a:t>
            </a:r>
            <a:r>
              <a:rPr lang="en-US" sz="1400" b="1" baseline="0" dirty="0">
                <a:solidFill>
                  <a:schemeClr val="tx1">
                    <a:lumMod val="50000"/>
                  </a:schemeClr>
                </a:solidFill>
              </a:rPr>
              <a:t> Income, 1989–2019 (Percent)</a:t>
            </a:r>
            <a:endParaRPr lang="en-US" sz="1400" b="1" dirty="0">
              <a:solidFill>
                <a:schemeClr val="tx1">
                  <a:lumMod val="50000"/>
                </a:schemeClr>
              </a:solidFill>
            </a:endParaRPr>
          </a:p>
        </c:rich>
      </c:tx>
      <c:layout>
        <c:manualLayout>
          <c:xMode val="edge"/>
          <c:yMode val="edge"/>
          <c:x val="1.7382468005019787E-4"/>
          <c:y val="2.114810910065422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1941719110228438E-2"/>
          <c:y val="0.11219667566936366"/>
          <c:w val="0.96074498574766798"/>
          <c:h val="0.70857349009247872"/>
        </c:manualLayout>
      </c:layout>
      <c:barChart>
        <c:barDir val="col"/>
        <c:grouping val="clustered"/>
        <c:varyColors val="0"/>
        <c:ser>
          <c:idx val="0"/>
          <c:order val="0"/>
          <c:tx>
            <c:strRef>
              <c:f>Sheet1!$A$2</c:f>
              <c:strCache>
                <c:ptCount val="1"/>
                <c:pt idx="0">
                  <c:v>Percent Growth in Renter Income by Income Quintile, 1989-2019</c:v>
                </c:pt>
              </c:strCache>
            </c:strRef>
          </c:tx>
          <c:spPr>
            <a:solidFill>
              <a:schemeClr val="accent6"/>
            </a:solidFill>
            <a:ln>
              <a:noFill/>
            </a:ln>
            <a:effectLst/>
          </c:spPr>
          <c:invertIfNegative val="0"/>
          <c:dPt>
            <c:idx val="0"/>
            <c:invertIfNegative val="0"/>
            <c:bubble3D val="0"/>
            <c:spPr>
              <a:solidFill>
                <a:srgbClr val="1B3D6D"/>
              </a:solidFill>
              <a:ln>
                <a:noFill/>
              </a:ln>
              <a:effectLst/>
            </c:spPr>
            <c:extLst>
              <c:ext xmlns:c16="http://schemas.microsoft.com/office/drawing/2014/chart" uri="{C3380CC4-5D6E-409C-BE32-E72D297353CC}">
                <c16:uniqueId val="{00000003-8CF6-4B23-AB22-52065149FCEF}"/>
              </c:ext>
            </c:extLst>
          </c:dPt>
          <c:dPt>
            <c:idx val="1"/>
            <c:invertIfNegative val="0"/>
            <c:bubble3D val="0"/>
            <c:spPr>
              <a:solidFill>
                <a:srgbClr val="D2D1AB"/>
              </a:solidFill>
              <a:ln>
                <a:noFill/>
              </a:ln>
              <a:effectLst/>
            </c:spPr>
            <c:extLst>
              <c:ext xmlns:c16="http://schemas.microsoft.com/office/drawing/2014/chart" uri="{C3380CC4-5D6E-409C-BE32-E72D297353CC}">
                <c16:uniqueId val="{00000002-8CF6-4B23-AB22-52065149FCEF}"/>
              </c:ext>
            </c:extLst>
          </c:dPt>
          <c:dPt>
            <c:idx val="2"/>
            <c:invertIfNegative val="0"/>
            <c:bubble3D val="0"/>
            <c:spPr>
              <a:solidFill>
                <a:srgbClr val="4379BD"/>
              </a:solidFill>
              <a:ln>
                <a:noFill/>
              </a:ln>
              <a:effectLst/>
            </c:spPr>
            <c:extLst>
              <c:ext xmlns:c16="http://schemas.microsoft.com/office/drawing/2014/chart" uri="{C3380CC4-5D6E-409C-BE32-E72D297353CC}">
                <c16:uniqueId val="{00000001-8CF6-4B23-AB22-52065149FCEF}"/>
              </c:ext>
            </c:extLst>
          </c:dPt>
          <c:dPt>
            <c:idx val="3"/>
            <c:invertIfNegative val="0"/>
            <c:bubble3D val="0"/>
            <c:spPr>
              <a:solidFill>
                <a:srgbClr val="EA7923"/>
              </a:solidFill>
              <a:ln>
                <a:noFill/>
              </a:ln>
              <a:effectLst/>
            </c:spPr>
            <c:extLst>
              <c:ext xmlns:c16="http://schemas.microsoft.com/office/drawing/2014/chart" uri="{C3380CC4-5D6E-409C-BE32-E72D297353CC}">
                <c16:uniqueId val="{00000000-8CF6-4B23-AB22-52065149FCEF}"/>
              </c:ext>
            </c:extLst>
          </c:dPt>
          <c:dPt>
            <c:idx val="4"/>
            <c:invertIfNegative val="0"/>
            <c:bubble3D val="0"/>
            <c:spPr>
              <a:solidFill>
                <a:srgbClr val="B4AA9D"/>
              </a:solidFill>
              <a:ln>
                <a:noFill/>
              </a:ln>
              <a:effectLst/>
            </c:spPr>
            <c:extLst>
              <c:ext xmlns:c16="http://schemas.microsoft.com/office/drawing/2014/chart" uri="{C3380CC4-5D6E-409C-BE32-E72D297353CC}">
                <c16:uniqueId val="{00000000-FCE7-4773-92CB-8B9CE4F465DE}"/>
              </c:ext>
            </c:extLst>
          </c:dPt>
          <c:cat>
            <c:strRef>
              <c:f>Sheet1!$B$1:$F$1</c:f>
              <c:strCache>
                <c:ptCount val="5"/>
                <c:pt idx="0">
                  <c:v>Bottom</c:v>
                </c:pt>
                <c:pt idx="1">
                  <c:v>Lower-Middle</c:v>
                </c:pt>
                <c:pt idx="2">
                  <c:v>Middle</c:v>
                </c:pt>
                <c:pt idx="3">
                  <c:v>Upper-Middle</c:v>
                </c:pt>
                <c:pt idx="4">
                  <c:v>Top</c:v>
                </c:pt>
              </c:strCache>
            </c:strRef>
          </c:cat>
          <c:val>
            <c:numRef>
              <c:f>Sheet1!$B$2:$F$2</c:f>
              <c:numCache>
                <c:formatCode>0.00</c:formatCode>
                <c:ptCount val="5"/>
                <c:pt idx="0">
                  <c:v>-5.6129999999999995</c:v>
                </c:pt>
                <c:pt idx="1">
                  <c:v>10.774000000000001</c:v>
                </c:pt>
                <c:pt idx="2">
                  <c:v>10.484999999999999</c:v>
                </c:pt>
                <c:pt idx="3">
                  <c:v>13.061</c:v>
                </c:pt>
                <c:pt idx="4">
                  <c:v>40.466999999999999</c:v>
                </c:pt>
              </c:numCache>
            </c:numRef>
          </c:val>
          <c:extLst>
            <c:ext xmlns:c16="http://schemas.microsoft.com/office/drawing/2014/chart" uri="{C3380CC4-5D6E-409C-BE32-E72D297353CC}">
              <c16:uniqueId val="{00000000-8E08-4F0B-90B3-B8DCC42BCCF5}"/>
            </c:ext>
          </c:extLst>
        </c:ser>
        <c:dLbls>
          <c:showLegendKey val="0"/>
          <c:showVal val="0"/>
          <c:showCatName val="0"/>
          <c:showSerName val="0"/>
          <c:showPercent val="0"/>
          <c:showBubbleSize val="0"/>
        </c:dLbls>
        <c:gapWidth val="50"/>
        <c:overlap val="-10"/>
        <c:axId val="716044392"/>
        <c:axId val="716044720"/>
      </c:barChart>
      <c:catAx>
        <c:axId val="716044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16044720"/>
        <c:crosses val="autoZero"/>
        <c:auto val="1"/>
        <c:lblAlgn val="ctr"/>
        <c:lblOffset val="100"/>
        <c:noMultiLvlLbl val="0"/>
      </c:catAx>
      <c:valAx>
        <c:axId val="71604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44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Average Renter Income (Thousands</a:t>
            </a:r>
            <a:r>
              <a:rPr lang="en-US" sz="1400" b="1" baseline="0" dirty="0">
                <a:solidFill>
                  <a:schemeClr val="tx1">
                    <a:lumMod val="50000"/>
                  </a:schemeClr>
                </a:solidFill>
              </a:rPr>
              <a:t> of 2018 dollars</a:t>
            </a:r>
            <a:r>
              <a:rPr lang="en-US" sz="1400" b="1" dirty="0">
                <a:solidFill>
                  <a:schemeClr val="tx1">
                    <a:lumMod val="50000"/>
                  </a:schemeClr>
                </a:solidFill>
              </a:rPr>
              <a:t>)</a:t>
            </a:r>
          </a:p>
        </c:rich>
      </c:tx>
      <c:layout>
        <c:manualLayout>
          <c:xMode val="edge"/>
          <c:yMode val="edge"/>
          <c:x val="1.9994144716298026E-2"/>
          <c:y val="2.1552789875224777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4873279127411984E-2"/>
          <c:y val="0.10368785819774846"/>
          <c:w val="0.92873609207807917"/>
          <c:h val="0.71799685809165681"/>
        </c:manualLayout>
      </c:layout>
      <c:lineChart>
        <c:grouping val="standard"/>
        <c:varyColors val="0"/>
        <c:ser>
          <c:idx val="1"/>
          <c:order val="0"/>
          <c:tx>
            <c:strRef>
              <c:f>Sheet1!$B$1</c:f>
              <c:strCache>
                <c:ptCount val="1"/>
                <c:pt idx="0">
                  <c:v>Bottom </c:v>
                </c:pt>
              </c:strCache>
            </c:strRef>
          </c:tx>
          <c:spPr>
            <a:ln w="50800" cap="rnd">
              <a:solidFill>
                <a:srgbClr val="1B3D6D"/>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Sheet1!$B$2:$B$32</c:f>
              <c:numCache>
                <c:formatCode>General</c:formatCode>
                <c:ptCount val="31"/>
                <c:pt idx="0">
                  <c:v>9412.5460000000003</c:v>
                </c:pt>
                <c:pt idx="1">
                  <c:v>9736.4549999999999</c:v>
                </c:pt>
                <c:pt idx="2">
                  <c:v>9237.134</c:v>
                </c:pt>
                <c:pt idx="3">
                  <c:v>9014.9169999999995</c:v>
                </c:pt>
                <c:pt idx="4">
                  <c:v>8915.2800000000007</c:v>
                </c:pt>
                <c:pt idx="5">
                  <c:v>8461.4410000000007</c:v>
                </c:pt>
                <c:pt idx="6">
                  <c:v>8693.3889999999992</c:v>
                </c:pt>
                <c:pt idx="7">
                  <c:v>9332.0730000000003</c:v>
                </c:pt>
                <c:pt idx="8">
                  <c:v>9322.5120000000006</c:v>
                </c:pt>
                <c:pt idx="9">
                  <c:v>9145.8459999999995</c:v>
                </c:pt>
                <c:pt idx="10">
                  <c:v>9199.6170000000002</c:v>
                </c:pt>
                <c:pt idx="11">
                  <c:v>9830.5490000000009</c:v>
                </c:pt>
                <c:pt idx="12">
                  <c:v>9645.3790000000008</c:v>
                </c:pt>
                <c:pt idx="13">
                  <c:v>9446.2430000000004</c:v>
                </c:pt>
                <c:pt idx="14">
                  <c:v>8980.125</c:v>
                </c:pt>
                <c:pt idx="15">
                  <c:v>8519.9609999999993</c:v>
                </c:pt>
                <c:pt idx="16">
                  <c:v>8319.8310000000001</c:v>
                </c:pt>
                <c:pt idx="17">
                  <c:v>8265.6640000000007</c:v>
                </c:pt>
                <c:pt idx="18">
                  <c:v>8496.9339999999993</c:v>
                </c:pt>
                <c:pt idx="19">
                  <c:v>8713.8819999999996</c:v>
                </c:pt>
                <c:pt idx="20">
                  <c:v>8446.1049999999996</c:v>
                </c:pt>
                <c:pt idx="21">
                  <c:v>8155.5079999999998</c:v>
                </c:pt>
                <c:pt idx="22">
                  <c:v>7718.6970000000001</c:v>
                </c:pt>
                <c:pt idx="23">
                  <c:v>7620.2510000000002</c:v>
                </c:pt>
                <c:pt idx="24">
                  <c:v>7879.3559999999998</c:v>
                </c:pt>
                <c:pt idx="25">
                  <c:v>8028.527</c:v>
                </c:pt>
                <c:pt idx="26">
                  <c:v>7975.1080000000002</c:v>
                </c:pt>
                <c:pt idx="27">
                  <c:v>8460.5460000000003</c:v>
                </c:pt>
                <c:pt idx="28">
                  <c:v>8818.5750000000007</c:v>
                </c:pt>
                <c:pt idx="29">
                  <c:v>8877.5079999999998</c:v>
                </c:pt>
                <c:pt idx="30">
                  <c:v>8884.2479999999996</c:v>
                </c:pt>
              </c:numCache>
            </c:numRef>
          </c:val>
          <c:smooth val="0"/>
          <c:extLst>
            <c:ext xmlns:c16="http://schemas.microsoft.com/office/drawing/2014/chart" uri="{C3380CC4-5D6E-409C-BE32-E72D297353CC}">
              <c16:uniqueId val="{00000001-EA42-4CFF-BB8E-9F1E398D2578}"/>
            </c:ext>
          </c:extLst>
        </c:ser>
        <c:ser>
          <c:idx val="2"/>
          <c:order val="1"/>
          <c:tx>
            <c:strRef>
              <c:f>Sheet1!$C$1</c:f>
              <c:strCache>
                <c:ptCount val="1"/>
                <c:pt idx="0">
                  <c:v>Lower-Middle</c:v>
                </c:pt>
              </c:strCache>
            </c:strRef>
          </c:tx>
          <c:spPr>
            <a:ln w="50800" cap="rnd">
              <a:solidFill>
                <a:srgbClr val="D2D1AB"/>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Sheet1!$C$2:$C$32</c:f>
              <c:numCache>
                <c:formatCode>General</c:formatCode>
                <c:ptCount val="31"/>
                <c:pt idx="0">
                  <c:v>22774.16</c:v>
                </c:pt>
                <c:pt idx="1">
                  <c:v>23755.66</c:v>
                </c:pt>
                <c:pt idx="2">
                  <c:v>22625.31</c:v>
                </c:pt>
                <c:pt idx="3">
                  <c:v>21771.599999999999</c:v>
                </c:pt>
                <c:pt idx="4">
                  <c:v>21188.720000000001</c:v>
                </c:pt>
                <c:pt idx="5">
                  <c:v>20778.759999999998</c:v>
                </c:pt>
                <c:pt idx="6">
                  <c:v>21110.41</c:v>
                </c:pt>
                <c:pt idx="7">
                  <c:v>22105.43</c:v>
                </c:pt>
                <c:pt idx="8">
                  <c:v>22080.15</c:v>
                </c:pt>
                <c:pt idx="9">
                  <c:v>22263.49</c:v>
                </c:pt>
                <c:pt idx="10">
                  <c:v>22859.82</c:v>
                </c:pt>
                <c:pt idx="11">
                  <c:v>24114.880000000001</c:v>
                </c:pt>
                <c:pt idx="12">
                  <c:v>24387.08</c:v>
                </c:pt>
                <c:pt idx="13">
                  <c:v>23895.82</c:v>
                </c:pt>
                <c:pt idx="14">
                  <c:v>22924.85</c:v>
                </c:pt>
                <c:pt idx="15">
                  <c:v>21915.52</c:v>
                </c:pt>
                <c:pt idx="16">
                  <c:v>22298.53</c:v>
                </c:pt>
                <c:pt idx="17">
                  <c:v>21757.86</c:v>
                </c:pt>
                <c:pt idx="18">
                  <c:v>22584.43</c:v>
                </c:pt>
                <c:pt idx="19">
                  <c:v>22535.16</c:v>
                </c:pt>
                <c:pt idx="20">
                  <c:v>22169.13</c:v>
                </c:pt>
                <c:pt idx="21">
                  <c:v>21589.01</c:v>
                </c:pt>
                <c:pt idx="22">
                  <c:v>20876.77</c:v>
                </c:pt>
                <c:pt idx="23">
                  <c:v>21126.04</c:v>
                </c:pt>
                <c:pt idx="24">
                  <c:v>20965.46</c:v>
                </c:pt>
                <c:pt idx="25">
                  <c:v>21331.62</c:v>
                </c:pt>
                <c:pt idx="26">
                  <c:v>21866.240000000002</c:v>
                </c:pt>
                <c:pt idx="27">
                  <c:v>23337.98</c:v>
                </c:pt>
                <c:pt idx="28">
                  <c:v>24368.65</c:v>
                </c:pt>
                <c:pt idx="29">
                  <c:v>24705.19</c:v>
                </c:pt>
                <c:pt idx="30">
                  <c:v>25227.74</c:v>
                </c:pt>
              </c:numCache>
            </c:numRef>
          </c:val>
          <c:smooth val="0"/>
          <c:extLst>
            <c:ext xmlns:c16="http://schemas.microsoft.com/office/drawing/2014/chart" uri="{C3380CC4-5D6E-409C-BE32-E72D297353CC}">
              <c16:uniqueId val="{00000002-EA42-4CFF-BB8E-9F1E398D2578}"/>
            </c:ext>
          </c:extLst>
        </c:ser>
        <c:ser>
          <c:idx val="3"/>
          <c:order val="2"/>
          <c:tx>
            <c:strRef>
              <c:f>Sheet1!$D$1</c:f>
              <c:strCache>
                <c:ptCount val="1"/>
                <c:pt idx="0">
                  <c:v>Middle</c:v>
                </c:pt>
              </c:strCache>
            </c:strRef>
          </c:tx>
          <c:spPr>
            <a:ln w="50800" cap="rnd">
              <a:solidFill>
                <a:srgbClr val="4379BD"/>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Sheet1!$D$2:$D$32</c:f>
              <c:numCache>
                <c:formatCode>General</c:formatCode>
                <c:ptCount val="31"/>
                <c:pt idx="0">
                  <c:v>39329.96</c:v>
                </c:pt>
                <c:pt idx="1">
                  <c:v>40441.89</c:v>
                </c:pt>
                <c:pt idx="2">
                  <c:v>39148.980000000003</c:v>
                </c:pt>
                <c:pt idx="3">
                  <c:v>37625.71</c:v>
                </c:pt>
                <c:pt idx="4">
                  <c:v>36563</c:v>
                </c:pt>
                <c:pt idx="5">
                  <c:v>36304.019999999997</c:v>
                </c:pt>
                <c:pt idx="6">
                  <c:v>36116.730000000003</c:v>
                </c:pt>
                <c:pt idx="7">
                  <c:v>37136.75</c:v>
                </c:pt>
                <c:pt idx="8">
                  <c:v>37382.86</c:v>
                </c:pt>
                <c:pt idx="9">
                  <c:v>37866.81</c:v>
                </c:pt>
                <c:pt idx="10">
                  <c:v>38724.79</c:v>
                </c:pt>
                <c:pt idx="11">
                  <c:v>40347.68</c:v>
                </c:pt>
                <c:pt idx="12">
                  <c:v>40741.24</c:v>
                </c:pt>
                <c:pt idx="13">
                  <c:v>40310.769999999997</c:v>
                </c:pt>
                <c:pt idx="14">
                  <c:v>38807.07</c:v>
                </c:pt>
                <c:pt idx="15">
                  <c:v>37413.410000000003</c:v>
                </c:pt>
                <c:pt idx="16">
                  <c:v>37155.54</c:v>
                </c:pt>
                <c:pt idx="17">
                  <c:v>36849.360000000001</c:v>
                </c:pt>
                <c:pt idx="18">
                  <c:v>37938.639999999999</c:v>
                </c:pt>
                <c:pt idx="19">
                  <c:v>38245.67</c:v>
                </c:pt>
                <c:pt idx="20">
                  <c:v>37200.44</c:v>
                </c:pt>
                <c:pt idx="21">
                  <c:v>36554.79</c:v>
                </c:pt>
                <c:pt idx="22">
                  <c:v>35533.18</c:v>
                </c:pt>
                <c:pt idx="23">
                  <c:v>35668.870000000003</c:v>
                </c:pt>
                <c:pt idx="24">
                  <c:v>35742.519999999997</c:v>
                </c:pt>
                <c:pt idx="25">
                  <c:v>37017.199999999997</c:v>
                </c:pt>
                <c:pt idx="26">
                  <c:v>37637.71</c:v>
                </c:pt>
                <c:pt idx="27">
                  <c:v>40367.75</c:v>
                </c:pt>
                <c:pt idx="28">
                  <c:v>42193.8</c:v>
                </c:pt>
                <c:pt idx="29">
                  <c:v>42463.95</c:v>
                </c:pt>
                <c:pt idx="30">
                  <c:v>43453.84</c:v>
                </c:pt>
              </c:numCache>
            </c:numRef>
          </c:val>
          <c:smooth val="0"/>
          <c:extLst>
            <c:ext xmlns:c16="http://schemas.microsoft.com/office/drawing/2014/chart" uri="{C3380CC4-5D6E-409C-BE32-E72D297353CC}">
              <c16:uniqueId val="{00000007-EA42-4CFF-BB8E-9F1E398D2578}"/>
            </c:ext>
          </c:extLst>
        </c:ser>
        <c:ser>
          <c:idx val="4"/>
          <c:order val="3"/>
          <c:tx>
            <c:strRef>
              <c:f>Sheet1!$E$1</c:f>
              <c:strCache>
                <c:ptCount val="1"/>
                <c:pt idx="0">
                  <c:v>Upper-Middle</c:v>
                </c:pt>
              </c:strCache>
            </c:strRef>
          </c:tx>
          <c:spPr>
            <a:ln w="50800" cap="rnd">
              <a:solidFill>
                <a:srgbClr val="EA7923"/>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Sheet1!$E$2:$E$32</c:f>
              <c:numCache>
                <c:formatCode>General</c:formatCode>
                <c:ptCount val="31"/>
                <c:pt idx="0">
                  <c:v>61043.18</c:v>
                </c:pt>
                <c:pt idx="1">
                  <c:v>61434.91</c:v>
                </c:pt>
                <c:pt idx="2">
                  <c:v>59892.75</c:v>
                </c:pt>
                <c:pt idx="3">
                  <c:v>57825.38</c:v>
                </c:pt>
                <c:pt idx="4">
                  <c:v>56973.46</c:v>
                </c:pt>
                <c:pt idx="5">
                  <c:v>56406.09</c:v>
                </c:pt>
                <c:pt idx="6">
                  <c:v>56360.27</c:v>
                </c:pt>
                <c:pt idx="7">
                  <c:v>57815.99</c:v>
                </c:pt>
                <c:pt idx="8">
                  <c:v>58546.2</c:v>
                </c:pt>
                <c:pt idx="9">
                  <c:v>59207.85</c:v>
                </c:pt>
                <c:pt idx="10">
                  <c:v>60964.26</c:v>
                </c:pt>
                <c:pt idx="11">
                  <c:v>62930.27</c:v>
                </c:pt>
                <c:pt idx="12">
                  <c:v>63356.26</c:v>
                </c:pt>
                <c:pt idx="13">
                  <c:v>62520.71</c:v>
                </c:pt>
                <c:pt idx="14">
                  <c:v>60405.71</c:v>
                </c:pt>
                <c:pt idx="15">
                  <c:v>58541.7</c:v>
                </c:pt>
                <c:pt idx="16">
                  <c:v>57725.63</c:v>
                </c:pt>
                <c:pt idx="17">
                  <c:v>58099.69</c:v>
                </c:pt>
                <c:pt idx="18">
                  <c:v>59152.959999999999</c:v>
                </c:pt>
                <c:pt idx="19">
                  <c:v>60103.53</c:v>
                </c:pt>
                <c:pt idx="20">
                  <c:v>58460.24</c:v>
                </c:pt>
                <c:pt idx="21">
                  <c:v>57970.47</c:v>
                </c:pt>
                <c:pt idx="22">
                  <c:v>56882.6</c:v>
                </c:pt>
                <c:pt idx="23">
                  <c:v>56383.16</c:v>
                </c:pt>
                <c:pt idx="24">
                  <c:v>58383.61</c:v>
                </c:pt>
                <c:pt idx="25">
                  <c:v>60586.11</c:v>
                </c:pt>
                <c:pt idx="26">
                  <c:v>61460.41</c:v>
                </c:pt>
                <c:pt idx="27">
                  <c:v>65950.7</c:v>
                </c:pt>
                <c:pt idx="28">
                  <c:v>67819.53</c:v>
                </c:pt>
                <c:pt idx="29">
                  <c:v>68982.05</c:v>
                </c:pt>
                <c:pt idx="30">
                  <c:v>69016.2</c:v>
                </c:pt>
              </c:numCache>
            </c:numRef>
          </c:val>
          <c:smooth val="0"/>
          <c:extLst>
            <c:ext xmlns:c16="http://schemas.microsoft.com/office/drawing/2014/chart" uri="{C3380CC4-5D6E-409C-BE32-E72D297353CC}">
              <c16:uniqueId val="{00000000-89CA-4FC8-BD32-46E971D6C461}"/>
            </c:ext>
          </c:extLst>
        </c:ser>
        <c:ser>
          <c:idx val="5"/>
          <c:order val="4"/>
          <c:tx>
            <c:strRef>
              <c:f>Sheet1!$F$1</c:f>
              <c:strCache>
                <c:ptCount val="1"/>
                <c:pt idx="0">
                  <c:v>Top </c:v>
                </c:pt>
              </c:strCache>
            </c:strRef>
          </c:tx>
          <c:spPr>
            <a:ln w="50800" cap="rnd">
              <a:solidFill>
                <a:srgbClr val="B4AA9D"/>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Sheet1!$F$2:$F$32</c:f>
              <c:numCache>
                <c:formatCode>General</c:formatCode>
                <c:ptCount val="31"/>
                <c:pt idx="0">
                  <c:v>115004.5</c:v>
                </c:pt>
                <c:pt idx="1">
                  <c:v>115623.3</c:v>
                </c:pt>
                <c:pt idx="2">
                  <c:v>111753.9</c:v>
                </c:pt>
                <c:pt idx="3">
                  <c:v>109020.1</c:v>
                </c:pt>
                <c:pt idx="4">
                  <c:v>108498.8</c:v>
                </c:pt>
                <c:pt idx="5">
                  <c:v>109185.7</c:v>
                </c:pt>
                <c:pt idx="6">
                  <c:v>110858.3</c:v>
                </c:pt>
                <c:pt idx="7">
                  <c:v>120448.4</c:v>
                </c:pt>
                <c:pt idx="8">
                  <c:v>125620.1</c:v>
                </c:pt>
                <c:pt idx="9">
                  <c:v>123141.2</c:v>
                </c:pt>
                <c:pt idx="10">
                  <c:v>126908.4</c:v>
                </c:pt>
                <c:pt idx="11">
                  <c:v>131139.5</c:v>
                </c:pt>
                <c:pt idx="12">
                  <c:v>133501</c:v>
                </c:pt>
                <c:pt idx="13">
                  <c:v>136037.6</c:v>
                </c:pt>
                <c:pt idx="14">
                  <c:v>129755</c:v>
                </c:pt>
                <c:pt idx="15">
                  <c:v>127116.2</c:v>
                </c:pt>
                <c:pt idx="16">
                  <c:v>123717.5</c:v>
                </c:pt>
                <c:pt idx="17">
                  <c:v>125957</c:v>
                </c:pt>
                <c:pt idx="18">
                  <c:v>130083.4</c:v>
                </c:pt>
                <c:pt idx="19">
                  <c:v>129814.39999999999</c:v>
                </c:pt>
                <c:pt idx="20">
                  <c:v>127952</c:v>
                </c:pt>
                <c:pt idx="21">
                  <c:v>127088.4</c:v>
                </c:pt>
                <c:pt idx="22">
                  <c:v>124239.8</c:v>
                </c:pt>
                <c:pt idx="23">
                  <c:v>123762.1</c:v>
                </c:pt>
                <c:pt idx="24">
                  <c:v>131084.5</c:v>
                </c:pt>
                <c:pt idx="25">
                  <c:v>137415.6</c:v>
                </c:pt>
                <c:pt idx="26">
                  <c:v>141389.29999999999</c:v>
                </c:pt>
                <c:pt idx="27">
                  <c:v>150064.70000000001</c:v>
                </c:pt>
                <c:pt idx="28">
                  <c:v>155155.20000000001</c:v>
                </c:pt>
                <c:pt idx="29">
                  <c:v>161181.70000000001</c:v>
                </c:pt>
                <c:pt idx="30">
                  <c:v>161543.29999999999</c:v>
                </c:pt>
              </c:numCache>
            </c:numRef>
          </c:val>
          <c:smooth val="0"/>
          <c:extLst>
            <c:ext xmlns:c16="http://schemas.microsoft.com/office/drawing/2014/chart" uri="{C3380CC4-5D6E-409C-BE32-E72D297353CC}">
              <c16:uniqueId val="{00000001-89CA-4FC8-BD32-46E971D6C461}"/>
            </c:ext>
          </c:extLst>
        </c:ser>
        <c:dLbls>
          <c:showLegendKey val="0"/>
          <c:showVal val="0"/>
          <c:showCatName val="0"/>
          <c:showSerName val="0"/>
          <c:showPercent val="0"/>
          <c:showBubbleSize val="0"/>
        </c:dLbls>
        <c:smooth val="0"/>
        <c:axId val="716044392"/>
        <c:axId val="716044720"/>
      </c:lineChart>
      <c:catAx>
        <c:axId val="71604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44720"/>
        <c:crosses val="autoZero"/>
        <c:auto val="1"/>
        <c:lblAlgn val="ctr"/>
        <c:lblOffset val="100"/>
        <c:tickLblSkip val="3"/>
        <c:noMultiLvlLbl val="0"/>
      </c:catAx>
      <c:valAx>
        <c:axId val="71604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44392"/>
        <c:crosses val="autoZero"/>
        <c:crossBetween val="between"/>
        <c:dispUnits>
          <c:builtInUnit val="thousands"/>
        </c:dispUnits>
      </c:valAx>
      <c:spPr>
        <a:noFill/>
        <a:ln>
          <a:noFill/>
        </a:ln>
        <a:effectLst/>
      </c:spPr>
    </c:plotArea>
    <c:legend>
      <c:legendPos val="b"/>
      <c:layout>
        <c:manualLayout>
          <c:xMode val="edge"/>
          <c:yMode val="edge"/>
          <c:x val="0.13740465340737118"/>
          <c:y val="0.94577744475581405"/>
          <c:w val="0.59114347093974096"/>
          <c:h val="5.422255524418594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Share</a:t>
            </a:r>
            <a:r>
              <a:rPr lang="en-US" sz="1600" b="1" baseline="0" dirty="0">
                <a:solidFill>
                  <a:schemeClr val="tx1">
                    <a:lumMod val="50000"/>
                  </a:schemeClr>
                </a:solidFill>
              </a:rPr>
              <a:t> of Renters that Moved in the Previous Year (Percent)</a:t>
            </a:r>
            <a:endParaRPr lang="en-US" sz="1600" b="1" dirty="0">
              <a:solidFill>
                <a:schemeClr val="tx1">
                  <a:lumMod val="50000"/>
                </a:schemeClr>
              </a:solidFill>
            </a:endParaRPr>
          </a:p>
        </c:rich>
      </c:tx>
      <c:layout>
        <c:manualLayout>
          <c:xMode val="edge"/>
          <c:yMode val="edge"/>
          <c:x val="2.004059127525337E-4"/>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4745331895275374E-2"/>
          <c:y val="0.11992888709424142"/>
          <c:w val="0.94317671037757667"/>
          <c:h val="0.71673845256522417"/>
        </c:manualLayout>
      </c:layout>
      <c:barChart>
        <c:barDir val="col"/>
        <c:grouping val="clustered"/>
        <c:varyColors val="0"/>
        <c:ser>
          <c:idx val="0"/>
          <c:order val="0"/>
          <c:tx>
            <c:strRef>
              <c:f>Sheet1!$A$2</c:f>
              <c:strCache>
                <c:ptCount val="1"/>
                <c:pt idx="0">
                  <c:v>1998</c:v>
                </c:pt>
              </c:strCache>
            </c:strRef>
          </c:tx>
          <c:spPr>
            <a:solidFill>
              <a:srgbClr val="4379BD"/>
            </a:solidFill>
            <a:ln>
              <a:noFill/>
            </a:ln>
            <a:effectLst/>
          </c:spPr>
          <c:invertIfNegative val="0"/>
          <c:cat>
            <c:strRef>
              <c:f>Sheet1!$B$1:$G$1</c:f>
              <c:strCache>
                <c:ptCount val="6"/>
                <c:pt idx="0">
                  <c:v>15–24</c:v>
                </c:pt>
                <c:pt idx="1">
                  <c:v>25–34</c:v>
                </c:pt>
                <c:pt idx="2">
                  <c:v>35–44</c:v>
                </c:pt>
                <c:pt idx="3">
                  <c:v>45–54</c:v>
                </c:pt>
                <c:pt idx="4">
                  <c:v>55–64</c:v>
                </c:pt>
                <c:pt idx="5">
                  <c:v>65 and Over</c:v>
                </c:pt>
              </c:strCache>
            </c:strRef>
          </c:cat>
          <c:val>
            <c:numRef>
              <c:f>Sheet1!$B$2:$G$2</c:f>
              <c:numCache>
                <c:formatCode>General</c:formatCode>
                <c:ptCount val="6"/>
                <c:pt idx="0">
                  <c:v>59.974373300000003</c:v>
                </c:pt>
                <c:pt idx="1">
                  <c:v>39.521769999999997</c:v>
                </c:pt>
                <c:pt idx="2">
                  <c:v>28.463999999999999</c:v>
                </c:pt>
                <c:pt idx="3">
                  <c:v>24.720410000000001</c:v>
                </c:pt>
                <c:pt idx="4">
                  <c:v>20.114080000000001</c:v>
                </c:pt>
                <c:pt idx="5">
                  <c:v>11.973890000000001</c:v>
                </c:pt>
              </c:numCache>
            </c:numRef>
          </c:val>
          <c:extLst>
            <c:ext xmlns:c16="http://schemas.microsoft.com/office/drawing/2014/chart" uri="{C3380CC4-5D6E-409C-BE32-E72D297353CC}">
              <c16:uniqueId val="{00000000-D00F-4FAF-A7E1-234545CC4379}"/>
            </c:ext>
          </c:extLst>
        </c:ser>
        <c:ser>
          <c:idx val="1"/>
          <c:order val="1"/>
          <c:tx>
            <c:strRef>
              <c:f>Sheet1!$A$3</c:f>
              <c:strCache>
                <c:ptCount val="1"/>
                <c:pt idx="0">
                  <c:v>2008</c:v>
                </c:pt>
              </c:strCache>
            </c:strRef>
          </c:tx>
          <c:spPr>
            <a:solidFill>
              <a:srgbClr val="D2D1AB"/>
            </a:solidFill>
            <a:ln>
              <a:noFill/>
            </a:ln>
            <a:effectLst/>
          </c:spPr>
          <c:invertIfNegative val="0"/>
          <c:cat>
            <c:strRef>
              <c:f>Sheet1!$B$1:$G$1</c:f>
              <c:strCache>
                <c:ptCount val="6"/>
                <c:pt idx="0">
                  <c:v>15–24</c:v>
                </c:pt>
                <c:pt idx="1">
                  <c:v>25–34</c:v>
                </c:pt>
                <c:pt idx="2">
                  <c:v>35–44</c:v>
                </c:pt>
                <c:pt idx="3">
                  <c:v>45–54</c:v>
                </c:pt>
                <c:pt idx="4">
                  <c:v>55–64</c:v>
                </c:pt>
                <c:pt idx="5">
                  <c:v>65 and Over</c:v>
                </c:pt>
              </c:strCache>
            </c:strRef>
          </c:cat>
          <c:val>
            <c:numRef>
              <c:f>Sheet1!$B$3:$G$3</c:f>
              <c:numCache>
                <c:formatCode>General</c:formatCode>
                <c:ptCount val="6"/>
                <c:pt idx="0">
                  <c:v>50.480036699999999</c:v>
                </c:pt>
                <c:pt idx="1">
                  <c:v>34.138480000000001</c:v>
                </c:pt>
                <c:pt idx="2">
                  <c:v>26.67475</c:v>
                </c:pt>
                <c:pt idx="3">
                  <c:v>20.468129999999999</c:v>
                </c:pt>
                <c:pt idx="4">
                  <c:v>17.177759999999999</c:v>
                </c:pt>
                <c:pt idx="5">
                  <c:v>10.850619999999999</c:v>
                </c:pt>
              </c:numCache>
            </c:numRef>
          </c:val>
          <c:extLst>
            <c:ext xmlns:c16="http://schemas.microsoft.com/office/drawing/2014/chart" uri="{C3380CC4-5D6E-409C-BE32-E72D297353CC}">
              <c16:uniqueId val="{00000001-D00F-4FAF-A7E1-234545CC4379}"/>
            </c:ext>
          </c:extLst>
        </c:ser>
        <c:ser>
          <c:idx val="2"/>
          <c:order val="2"/>
          <c:tx>
            <c:strRef>
              <c:f>Sheet1!$A$4</c:f>
              <c:strCache>
                <c:ptCount val="1"/>
                <c:pt idx="0">
                  <c:v>2018</c:v>
                </c:pt>
              </c:strCache>
            </c:strRef>
          </c:tx>
          <c:spPr>
            <a:solidFill>
              <a:srgbClr val="EA7923"/>
            </a:solidFill>
            <a:ln>
              <a:noFill/>
            </a:ln>
            <a:effectLst/>
          </c:spPr>
          <c:invertIfNegative val="0"/>
          <c:cat>
            <c:strRef>
              <c:f>Sheet1!$B$1:$G$1</c:f>
              <c:strCache>
                <c:ptCount val="6"/>
                <c:pt idx="0">
                  <c:v>15–24</c:v>
                </c:pt>
                <c:pt idx="1">
                  <c:v>25–34</c:v>
                </c:pt>
                <c:pt idx="2">
                  <c:v>35–44</c:v>
                </c:pt>
                <c:pt idx="3">
                  <c:v>45–54</c:v>
                </c:pt>
                <c:pt idx="4">
                  <c:v>55–64</c:v>
                </c:pt>
                <c:pt idx="5">
                  <c:v>65 and Over</c:v>
                </c:pt>
              </c:strCache>
            </c:strRef>
          </c:cat>
          <c:val>
            <c:numRef>
              <c:f>Sheet1!$B$4:$G$4</c:f>
              <c:numCache>
                <c:formatCode>General</c:formatCode>
                <c:ptCount val="6"/>
                <c:pt idx="0">
                  <c:v>42.930079999999997</c:v>
                </c:pt>
                <c:pt idx="1">
                  <c:v>27.848410000000001</c:v>
                </c:pt>
                <c:pt idx="2">
                  <c:v>18.637229999999999</c:v>
                </c:pt>
                <c:pt idx="3">
                  <c:v>16.152750000000001</c:v>
                </c:pt>
                <c:pt idx="4">
                  <c:v>13.74024</c:v>
                </c:pt>
                <c:pt idx="5">
                  <c:v>9.5132429999999992</c:v>
                </c:pt>
              </c:numCache>
            </c:numRef>
          </c:val>
          <c:extLst>
            <c:ext xmlns:c16="http://schemas.microsoft.com/office/drawing/2014/chart" uri="{C3380CC4-5D6E-409C-BE32-E72D297353CC}">
              <c16:uniqueId val="{00000002-D00F-4FAF-A7E1-234545CC4379}"/>
            </c:ext>
          </c:extLst>
        </c:ser>
        <c:dLbls>
          <c:showLegendKey val="0"/>
          <c:showVal val="0"/>
          <c:showCatName val="0"/>
          <c:showSerName val="0"/>
          <c:showPercent val="0"/>
          <c:showBubbleSize val="0"/>
        </c:dLbls>
        <c:gapWidth val="100"/>
        <c:axId val="470543008"/>
        <c:axId val="470545632"/>
      </c:barChart>
      <c:catAx>
        <c:axId val="47054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470545632"/>
        <c:crosses val="autoZero"/>
        <c:auto val="1"/>
        <c:lblAlgn val="ctr"/>
        <c:lblOffset val="100"/>
        <c:noMultiLvlLbl val="0"/>
      </c:catAx>
      <c:valAx>
        <c:axId val="470545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470543008"/>
        <c:crosses val="autoZero"/>
        <c:crossBetween val="between"/>
      </c:valAx>
      <c:spPr>
        <a:noFill/>
        <a:ln>
          <a:noFill/>
        </a:ln>
        <a:effectLst/>
      </c:spPr>
    </c:plotArea>
    <c:legend>
      <c:legendPos val="b"/>
      <c:layout>
        <c:manualLayout>
          <c:xMode val="edge"/>
          <c:yMode val="edge"/>
          <c:x val="1.4053486245868992E-2"/>
          <c:y val="0.94519550440810285"/>
          <c:w val="0.32956527565539351"/>
          <c:h val="5.480449559189716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9956479228294E-2"/>
          <c:y val="4.7274224944029955E-2"/>
          <c:w val="0.933477204238359"/>
          <c:h val="0.71019812039623997"/>
        </c:manualLayout>
      </c:layout>
      <c:barChart>
        <c:barDir val="col"/>
        <c:grouping val="clustered"/>
        <c:varyColors val="0"/>
        <c:ser>
          <c:idx val="2"/>
          <c:order val="2"/>
          <c:tx>
            <c:strRef>
              <c:f>Sheet1!$A$4</c:f>
              <c:strCache>
                <c:ptCount val="1"/>
                <c:pt idx="0">
                  <c:v>2003</c:v>
                </c:pt>
              </c:strCache>
            </c:strRef>
          </c:tx>
          <c:spPr>
            <a:solidFill>
              <a:srgbClr val="4379BD"/>
            </a:solidFill>
            <a:ln>
              <a:noFill/>
            </a:ln>
            <a:effectLst/>
          </c:spPr>
          <c:invertIfNegative val="0"/>
          <c:cat>
            <c:strRef>
              <c:f>Sheet1!$B$1:$E$1</c:f>
              <c:strCache>
                <c:ptCount val="4"/>
                <c:pt idx="0">
                  <c:v>Single-Family</c:v>
                </c:pt>
                <c:pt idx="1">
                  <c:v>2–4 Units</c:v>
                </c:pt>
                <c:pt idx="2">
                  <c:v>5–19 Units</c:v>
                </c:pt>
                <c:pt idx="3">
                  <c:v>20 or More Units</c:v>
                </c:pt>
              </c:strCache>
            </c:strRef>
          </c:cat>
          <c:val>
            <c:numRef>
              <c:f>Sheet1!$B$4:$E$4</c:f>
              <c:numCache>
                <c:formatCode>#,##0</c:formatCode>
                <c:ptCount val="4"/>
                <c:pt idx="0">
                  <c:v>11681198.591003792</c:v>
                </c:pt>
                <c:pt idx="1">
                  <c:v>8340803.8120494103</c:v>
                </c:pt>
                <c:pt idx="2">
                  <c:v>10062024.906782294</c:v>
                </c:pt>
                <c:pt idx="3">
                  <c:v>7676567.0767937358</c:v>
                </c:pt>
              </c:numCache>
            </c:numRef>
          </c:val>
          <c:extLst>
            <c:ext xmlns:c16="http://schemas.microsoft.com/office/drawing/2014/chart" uri="{C3380CC4-5D6E-409C-BE32-E72D297353CC}">
              <c16:uniqueId val="{00000000-BC9B-43E3-B483-9F52CB0833F0}"/>
            </c:ext>
          </c:extLst>
        </c:ser>
        <c:ser>
          <c:idx val="7"/>
          <c:order val="7"/>
          <c:tx>
            <c:strRef>
              <c:f>Sheet1!$A$9</c:f>
              <c:strCache>
                <c:ptCount val="1"/>
                <c:pt idx="0">
                  <c:v>2008</c:v>
                </c:pt>
              </c:strCache>
            </c:strRef>
          </c:tx>
          <c:spPr>
            <a:solidFill>
              <a:srgbClr val="D2D1AB"/>
            </a:solidFill>
            <a:ln>
              <a:noFill/>
            </a:ln>
            <a:effectLst/>
          </c:spPr>
          <c:invertIfNegative val="0"/>
          <c:cat>
            <c:strRef>
              <c:f>Sheet1!$B$1:$E$1</c:f>
              <c:strCache>
                <c:ptCount val="4"/>
                <c:pt idx="0">
                  <c:v>Single-Family</c:v>
                </c:pt>
                <c:pt idx="1">
                  <c:v>2–4 Units</c:v>
                </c:pt>
                <c:pt idx="2">
                  <c:v>5–19 Units</c:v>
                </c:pt>
                <c:pt idx="3">
                  <c:v>20 or More Units</c:v>
                </c:pt>
              </c:strCache>
            </c:strRef>
          </c:cat>
          <c:val>
            <c:numRef>
              <c:f>Sheet1!$B$9:$E$9</c:f>
              <c:numCache>
                <c:formatCode>#,##0</c:formatCode>
                <c:ptCount val="4"/>
                <c:pt idx="0">
                  <c:v>13180387</c:v>
                </c:pt>
                <c:pt idx="1">
                  <c:v>8197216</c:v>
                </c:pt>
                <c:pt idx="2">
                  <c:v>10121552</c:v>
                </c:pt>
                <c:pt idx="3">
                  <c:v>8121833</c:v>
                </c:pt>
              </c:numCache>
            </c:numRef>
          </c:val>
          <c:extLst>
            <c:ext xmlns:c16="http://schemas.microsoft.com/office/drawing/2014/chart" uri="{C3380CC4-5D6E-409C-BE32-E72D297353CC}">
              <c16:uniqueId val="{00000001-24FB-4BFA-8C40-443E181EDBA9}"/>
            </c:ext>
          </c:extLst>
        </c:ser>
        <c:ser>
          <c:idx val="12"/>
          <c:order val="12"/>
          <c:tx>
            <c:strRef>
              <c:f>Sheet1!$A$14</c:f>
              <c:strCache>
                <c:ptCount val="1"/>
                <c:pt idx="0">
                  <c:v>2013</c:v>
                </c:pt>
              </c:strCache>
            </c:strRef>
          </c:tx>
          <c:spPr>
            <a:solidFill>
              <a:srgbClr val="EA7923"/>
            </a:solidFill>
            <a:ln>
              <a:noFill/>
            </a:ln>
            <a:effectLst/>
          </c:spPr>
          <c:invertIfNegative val="0"/>
          <c:cat>
            <c:strRef>
              <c:f>Sheet1!$B$1:$E$1</c:f>
              <c:strCache>
                <c:ptCount val="4"/>
                <c:pt idx="0">
                  <c:v>Single-Family</c:v>
                </c:pt>
                <c:pt idx="1">
                  <c:v>2–4 Units</c:v>
                </c:pt>
                <c:pt idx="2">
                  <c:v>5–19 Units</c:v>
                </c:pt>
                <c:pt idx="3">
                  <c:v>20 or More Units</c:v>
                </c:pt>
              </c:strCache>
            </c:strRef>
          </c:cat>
          <c:val>
            <c:numRef>
              <c:f>Sheet1!$B$14:$E$14</c:f>
              <c:numCache>
                <c:formatCode>#,##0</c:formatCode>
                <c:ptCount val="4"/>
                <c:pt idx="0">
                  <c:v>15752434</c:v>
                </c:pt>
                <c:pt idx="1">
                  <c:v>8377760</c:v>
                </c:pt>
                <c:pt idx="2">
                  <c:v>10597816</c:v>
                </c:pt>
                <c:pt idx="3">
                  <c:v>9098915</c:v>
                </c:pt>
              </c:numCache>
            </c:numRef>
          </c:val>
          <c:extLst>
            <c:ext xmlns:c16="http://schemas.microsoft.com/office/drawing/2014/chart" uri="{C3380CC4-5D6E-409C-BE32-E72D297353CC}">
              <c16:uniqueId val="{00000006-24FB-4BFA-8C40-443E181EDBA9}"/>
            </c:ext>
          </c:extLst>
        </c:ser>
        <c:ser>
          <c:idx val="17"/>
          <c:order val="17"/>
          <c:tx>
            <c:strRef>
              <c:f>Sheet1!$A$19</c:f>
              <c:strCache>
                <c:ptCount val="1"/>
                <c:pt idx="0">
                  <c:v>2018</c:v>
                </c:pt>
              </c:strCache>
            </c:strRef>
          </c:tx>
          <c:spPr>
            <a:solidFill>
              <a:srgbClr val="1B3D6D"/>
            </a:solidFill>
            <a:ln>
              <a:noFill/>
            </a:ln>
            <a:effectLst/>
          </c:spPr>
          <c:invertIfNegative val="0"/>
          <c:cat>
            <c:strRef>
              <c:f>Sheet1!$B$1:$E$1</c:f>
              <c:strCache>
                <c:ptCount val="4"/>
                <c:pt idx="0">
                  <c:v>Single-Family</c:v>
                </c:pt>
                <c:pt idx="1">
                  <c:v>2–4 Units</c:v>
                </c:pt>
                <c:pt idx="2">
                  <c:v>5–19 Units</c:v>
                </c:pt>
                <c:pt idx="3">
                  <c:v>20 or More Units</c:v>
                </c:pt>
              </c:strCache>
            </c:strRef>
          </c:cat>
          <c:val>
            <c:numRef>
              <c:f>Sheet1!$B$19:$E$19</c:f>
              <c:numCache>
                <c:formatCode>#,##0</c:formatCode>
                <c:ptCount val="4"/>
                <c:pt idx="0">
                  <c:v>15519352</c:v>
                </c:pt>
                <c:pt idx="1">
                  <c:v>8199860</c:v>
                </c:pt>
                <c:pt idx="2">
                  <c:v>10796324</c:v>
                </c:pt>
                <c:pt idx="3">
                  <c:v>10638597</c:v>
                </c:pt>
              </c:numCache>
            </c:numRef>
          </c:val>
          <c:extLst>
            <c:ext xmlns:c16="http://schemas.microsoft.com/office/drawing/2014/chart" uri="{C3380CC4-5D6E-409C-BE32-E72D297353CC}">
              <c16:uniqueId val="{0000000B-24FB-4BFA-8C40-443E181EDBA9}"/>
            </c:ext>
          </c:extLst>
        </c:ser>
        <c:dLbls>
          <c:showLegendKey val="0"/>
          <c:showVal val="0"/>
          <c:showCatName val="0"/>
          <c:showSerName val="0"/>
          <c:showPercent val="0"/>
          <c:showBubbleSize val="0"/>
        </c:dLbls>
        <c:gapWidth val="80"/>
        <c:axId val="305999560"/>
        <c:axId val="305999952"/>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2001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BC9B-43E3-B483-9F52CB0833F0}"/>
                    </c:ext>
                  </c:extLst>
                </c:dPt>
                <c:cat>
                  <c:strRef>
                    <c:extLst>
                      <c:ex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c:ext uri="{02D57815-91ED-43cb-92C2-25804820EDAC}">
                        <c15:formulaRef>
                          <c15:sqref>Sheet1!$B$2:$E$2</c15:sqref>
                        </c15:formulaRef>
                      </c:ext>
                    </c:extLst>
                    <c:numCache>
                      <c:formatCode>#,##0</c:formatCode>
                      <c:ptCount val="4"/>
                      <c:pt idx="0">
                        <c:v>11538296.395423133</c:v>
                      </c:pt>
                      <c:pt idx="1">
                        <c:v>8700082.0875828154</c:v>
                      </c:pt>
                      <c:pt idx="2">
                        <c:v>10003911.986039225</c:v>
                      </c:pt>
                      <c:pt idx="3">
                        <c:v>7301793.8514461452</c:v>
                      </c:pt>
                    </c:numCache>
                  </c:numRef>
                </c:val>
                <c:extLst>
                  <c:ext xmlns:c16="http://schemas.microsoft.com/office/drawing/2014/chart" uri="{C3380CC4-5D6E-409C-BE32-E72D297353CC}">
                    <c16:uniqueId val="{00000000-B048-40D4-9F90-963FEDCB588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2002</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Sheet1!$B$3:$E$3</c15:sqref>
                        </c15:formulaRef>
                      </c:ext>
                    </c:extLst>
                    <c:numCache>
                      <c:formatCode>#,##0</c:formatCode>
                      <c:ptCount val="4"/>
                      <c:pt idx="0">
                        <c:v>11644666.809048062</c:v>
                      </c:pt>
                      <c:pt idx="1">
                        <c:v>8537650.233469408</c:v>
                      </c:pt>
                      <c:pt idx="2">
                        <c:v>9754971.5534870457</c:v>
                      </c:pt>
                      <c:pt idx="3">
                        <c:v>7466126.3330673613</c:v>
                      </c:pt>
                    </c:numCache>
                  </c:numRef>
                </c:val>
                <c:extLst xmlns:c15="http://schemas.microsoft.com/office/drawing/2012/chart">
                  <c:ext xmlns:c16="http://schemas.microsoft.com/office/drawing/2014/chart" uri="{C3380CC4-5D6E-409C-BE32-E72D297353CC}">
                    <c16:uniqueId val="{00000000-75EF-4178-B4DC-822DDE6CE5D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2004</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Sheet1!$B$5:$E$5</c15:sqref>
                        </c15:formulaRef>
                      </c:ext>
                    </c:extLst>
                    <c:numCache>
                      <c:formatCode>#,##0</c:formatCode>
                      <c:ptCount val="4"/>
                      <c:pt idx="0">
                        <c:v>11982140.758646578</c:v>
                      </c:pt>
                      <c:pt idx="1">
                        <c:v>8249873.2782488167</c:v>
                      </c:pt>
                      <c:pt idx="2">
                        <c:v>10083390.32082814</c:v>
                      </c:pt>
                      <c:pt idx="3">
                        <c:v>7695788.7147022989</c:v>
                      </c:pt>
                    </c:numCache>
                  </c:numRef>
                </c:val>
                <c:extLst xmlns:c15="http://schemas.microsoft.com/office/drawing/2012/chart">
                  <c:ext xmlns:c16="http://schemas.microsoft.com/office/drawing/2014/chart" uri="{C3380CC4-5D6E-409C-BE32-E72D297353CC}">
                    <c16:uniqueId val="{00000001-BC9B-43E3-B483-9F52CB0833F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2005</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Sheet1!$B$6:$E$6</c15:sqref>
                        </c15:formulaRef>
                      </c:ext>
                    </c:extLst>
                    <c:numCache>
                      <c:formatCode>#,##0</c:formatCode>
                      <c:ptCount val="4"/>
                      <c:pt idx="0">
                        <c:v>12205293</c:v>
                      </c:pt>
                      <c:pt idx="1">
                        <c:v>8172077</c:v>
                      </c:pt>
                      <c:pt idx="2">
                        <c:v>10166310</c:v>
                      </c:pt>
                      <c:pt idx="3">
                        <c:v>8006133</c:v>
                      </c:pt>
                    </c:numCache>
                  </c:numRef>
                </c:val>
                <c:extLst xmlns:c15="http://schemas.microsoft.com/office/drawing/2012/chart">
                  <c:ext xmlns:c16="http://schemas.microsoft.com/office/drawing/2014/chart" uri="{C3380CC4-5D6E-409C-BE32-E72D297353CC}">
                    <c16:uniqueId val="{00000002-BC9B-43E3-B483-9F52CB0833F0}"/>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2006</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Sheet1!$B$7:$E$7</c15:sqref>
                        </c15:formulaRef>
                      </c:ext>
                    </c:extLst>
                    <c:numCache>
                      <c:formatCode>#,##0</c:formatCode>
                      <c:ptCount val="4"/>
                      <c:pt idx="0">
                        <c:v>12199895</c:v>
                      </c:pt>
                      <c:pt idx="1">
                        <c:v>8151550</c:v>
                      </c:pt>
                      <c:pt idx="2">
                        <c:v>9951818</c:v>
                      </c:pt>
                      <c:pt idx="3">
                        <c:v>7886958</c:v>
                      </c:pt>
                    </c:numCache>
                  </c:numRef>
                </c:val>
                <c:extLst xmlns:c15="http://schemas.microsoft.com/office/drawing/2012/chart">
                  <c:ext xmlns:c16="http://schemas.microsoft.com/office/drawing/2014/chart" uri="{C3380CC4-5D6E-409C-BE32-E72D297353CC}">
                    <c16:uniqueId val="{00000000-14FE-44FD-9E23-58FBF80AE74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Sheet1!$A$8</c15:sqref>
                        </c15:formulaRef>
                      </c:ext>
                    </c:extLst>
                    <c:strCache>
                      <c:ptCount val="1"/>
                      <c:pt idx="0">
                        <c:v>2007</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Sheet1!$B$8:$E$8</c15:sqref>
                        </c15:formulaRef>
                      </c:ext>
                    </c:extLst>
                    <c:numCache>
                      <c:formatCode>#,##0</c:formatCode>
                      <c:ptCount val="4"/>
                      <c:pt idx="0">
                        <c:v>12566634</c:v>
                      </c:pt>
                      <c:pt idx="1">
                        <c:v>8099455</c:v>
                      </c:pt>
                      <c:pt idx="2">
                        <c:v>10106359</c:v>
                      </c:pt>
                      <c:pt idx="3">
                        <c:v>7952006</c:v>
                      </c:pt>
                    </c:numCache>
                  </c:numRef>
                </c:val>
                <c:extLst xmlns:c15="http://schemas.microsoft.com/office/drawing/2012/chart">
                  <c:ext xmlns:c16="http://schemas.microsoft.com/office/drawing/2014/chart" uri="{C3380CC4-5D6E-409C-BE32-E72D297353CC}">
                    <c16:uniqueId val="{00000000-24FB-4BFA-8C40-443E181EDBA9}"/>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pt idx="0">
                        <c:v>2009</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Sheet1!$B$10:$E$10</c15:sqref>
                        </c15:formulaRef>
                      </c:ext>
                    </c:extLst>
                    <c:numCache>
                      <c:formatCode>#,##0</c:formatCode>
                      <c:ptCount val="4"/>
                      <c:pt idx="0">
                        <c:v>13869731</c:v>
                      </c:pt>
                      <c:pt idx="1">
                        <c:v>8207156</c:v>
                      </c:pt>
                      <c:pt idx="2">
                        <c:v>10381825</c:v>
                      </c:pt>
                      <c:pt idx="3">
                        <c:v>8404712</c:v>
                      </c:pt>
                    </c:numCache>
                  </c:numRef>
                </c:val>
                <c:extLst xmlns:c15="http://schemas.microsoft.com/office/drawing/2012/chart">
                  <c:ext xmlns:c16="http://schemas.microsoft.com/office/drawing/2014/chart" uri="{C3380CC4-5D6E-409C-BE32-E72D297353CC}">
                    <c16:uniqueId val="{00000002-24FB-4BFA-8C40-443E181EDBA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pt idx="0">
                        <c:v>2010</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Sheet1!$B$11:$E$11</c15:sqref>
                        </c15:formulaRef>
                      </c:ext>
                    </c:extLst>
                    <c:numCache>
                      <c:formatCode>#,##0</c:formatCode>
                      <c:ptCount val="4"/>
                      <c:pt idx="0">
                        <c:v>14238676</c:v>
                      </c:pt>
                      <c:pt idx="1">
                        <c:v>8234884</c:v>
                      </c:pt>
                      <c:pt idx="2">
                        <c:v>10349490</c:v>
                      </c:pt>
                      <c:pt idx="3">
                        <c:v>8933033</c:v>
                      </c:pt>
                    </c:numCache>
                  </c:numRef>
                </c:val>
                <c:extLst xmlns:c15="http://schemas.microsoft.com/office/drawing/2012/chart">
                  <c:ext xmlns:c16="http://schemas.microsoft.com/office/drawing/2014/chart" uri="{C3380CC4-5D6E-409C-BE32-E72D297353CC}">
                    <c16:uniqueId val="{00000003-24FB-4BFA-8C40-443E181EDBA9}"/>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Sheet1!$A$12</c15:sqref>
                        </c15:formulaRef>
                      </c:ext>
                    </c:extLst>
                    <c:strCache>
                      <c:ptCount val="1"/>
                      <c:pt idx="0">
                        <c:v>2011</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Sheet1!$B$12:$E$12</c15:sqref>
                        </c15:formulaRef>
                      </c:ext>
                    </c:extLst>
                    <c:numCache>
                      <c:formatCode>#,##0</c:formatCode>
                      <c:ptCount val="4"/>
                      <c:pt idx="0">
                        <c:v>14824437</c:v>
                      </c:pt>
                      <c:pt idx="1">
                        <c:v>8284165</c:v>
                      </c:pt>
                      <c:pt idx="2">
                        <c:v>10244146</c:v>
                      </c:pt>
                      <c:pt idx="3">
                        <c:v>9108082</c:v>
                      </c:pt>
                    </c:numCache>
                  </c:numRef>
                </c:val>
                <c:extLst xmlns:c15="http://schemas.microsoft.com/office/drawing/2012/chart">
                  <c:ext xmlns:c16="http://schemas.microsoft.com/office/drawing/2014/chart" uri="{C3380CC4-5D6E-409C-BE32-E72D297353CC}">
                    <c16:uniqueId val="{00000004-24FB-4BFA-8C40-443E181EDBA9}"/>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Sheet1!$A$13</c15:sqref>
                        </c15:formulaRef>
                      </c:ext>
                    </c:extLst>
                    <c:strCache>
                      <c:ptCount val="1"/>
                      <c:pt idx="0">
                        <c:v>2012</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Sheet1!$B$13:$E$13</c15:sqref>
                        </c15:formulaRef>
                      </c:ext>
                    </c:extLst>
                    <c:numCache>
                      <c:formatCode>#,##0</c:formatCode>
                      <c:ptCount val="4"/>
                      <c:pt idx="0">
                        <c:v>15449865</c:v>
                      </c:pt>
                      <c:pt idx="1">
                        <c:v>8324150</c:v>
                      </c:pt>
                      <c:pt idx="2">
                        <c:v>10374700</c:v>
                      </c:pt>
                      <c:pt idx="3">
                        <c:v>9157037</c:v>
                      </c:pt>
                    </c:numCache>
                  </c:numRef>
                </c:val>
                <c:extLst xmlns:c15="http://schemas.microsoft.com/office/drawing/2012/chart">
                  <c:ext xmlns:c16="http://schemas.microsoft.com/office/drawing/2014/chart" uri="{C3380CC4-5D6E-409C-BE32-E72D297353CC}">
                    <c16:uniqueId val="{00000005-24FB-4BFA-8C40-443E181EDBA9}"/>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Sheet1!$A$15</c15:sqref>
                        </c15:formulaRef>
                      </c:ext>
                    </c:extLst>
                    <c:strCache>
                      <c:ptCount val="1"/>
                      <c:pt idx="0">
                        <c:v>2014</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Sheet1!$B$15:$E$15</c15:sqref>
                        </c15:formulaRef>
                      </c:ext>
                    </c:extLst>
                    <c:numCache>
                      <c:formatCode>#,##0</c:formatCode>
                      <c:ptCount val="4"/>
                      <c:pt idx="0">
                        <c:v>16061391</c:v>
                      </c:pt>
                      <c:pt idx="1">
                        <c:v>8479498</c:v>
                      </c:pt>
                      <c:pt idx="2">
                        <c:v>10764331</c:v>
                      </c:pt>
                      <c:pt idx="3">
                        <c:v>9314608</c:v>
                      </c:pt>
                    </c:numCache>
                  </c:numRef>
                </c:val>
                <c:extLst xmlns:c15="http://schemas.microsoft.com/office/drawing/2012/chart">
                  <c:ext xmlns:c16="http://schemas.microsoft.com/office/drawing/2014/chart" uri="{C3380CC4-5D6E-409C-BE32-E72D297353CC}">
                    <c16:uniqueId val="{00000007-24FB-4BFA-8C40-443E181EDBA9}"/>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Sheet1!$A$16</c15:sqref>
                        </c15:formulaRef>
                      </c:ext>
                    </c:extLst>
                    <c:strCache>
                      <c:ptCount val="1"/>
                      <c:pt idx="0">
                        <c:v>2015</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Sheet1!$B$16:$E$16</c15:sqref>
                        </c15:formulaRef>
                      </c:ext>
                    </c:extLst>
                    <c:numCache>
                      <c:formatCode>#,##0</c:formatCode>
                      <c:ptCount val="4"/>
                      <c:pt idx="0">
                        <c:v>15984079</c:v>
                      </c:pt>
                      <c:pt idx="1">
                        <c:v>8436840</c:v>
                      </c:pt>
                      <c:pt idx="2">
                        <c:v>10794878</c:v>
                      </c:pt>
                      <c:pt idx="3">
                        <c:v>9583329</c:v>
                      </c:pt>
                    </c:numCache>
                  </c:numRef>
                </c:val>
                <c:extLst xmlns:c15="http://schemas.microsoft.com/office/drawing/2012/chart">
                  <c:ext xmlns:c16="http://schemas.microsoft.com/office/drawing/2014/chart" uri="{C3380CC4-5D6E-409C-BE32-E72D297353CC}">
                    <c16:uniqueId val="{00000008-24FB-4BFA-8C40-443E181EDBA9}"/>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Sheet1!$A$17</c15:sqref>
                        </c15:formulaRef>
                      </c:ext>
                    </c:extLst>
                    <c:strCache>
                      <c:ptCount val="1"/>
                      <c:pt idx="0">
                        <c:v>2016</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Sheet1!$B$17:$E$17</c15:sqref>
                        </c15:formulaRef>
                      </c:ext>
                    </c:extLst>
                    <c:numCache>
                      <c:formatCode>#,##0</c:formatCode>
                      <c:ptCount val="4"/>
                      <c:pt idx="0">
                        <c:v>16083102</c:v>
                      </c:pt>
                      <c:pt idx="1">
                        <c:v>8349388</c:v>
                      </c:pt>
                      <c:pt idx="2">
                        <c:v>10653994</c:v>
                      </c:pt>
                      <c:pt idx="3">
                        <c:v>9930720</c:v>
                      </c:pt>
                    </c:numCache>
                  </c:numRef>
                </c:val>
                <c:extLst xmlns:c15="http://schemas.microsoft.com/office/drawing/2012/chart">
                  <c:ext xmlns:c16="http://schemas.microsoft.com/office/drawing/2014/chart" uri="{C3380CC4-5D6E-409C-BE32-E72D297353CC}">
                    <c16:uniqueId val="{00000009-24FB-4BFA-8C40-443E181EDBA9}"/>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Sheet1!$A$18</c15:sqref>
                        </c15:formulaRef>
                      </c:ext>
                    </c:extLst>
                    <c:strCache>
                      <c:ptCount val="1"/>
                      <c:pt idx="0">
                        <c:v>2017</c:v>
                      </c:pt>
                    </c:strCache>
                  </c:strRef>
                </c:tx>
                <c:spPr>
                  <a:solidFill>
                    <a:schemeClr val="accent5">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or More Units</c:v>
                      </c:pt>
                    </c:strCache>
                  </c:strRef>
                </c:cat>
                <c:val>
                  <c:numRef>
                    <c:extLst xmlns:c15="http://schemas.microsoft.com/office/drawing/2012/chart">
                      <c:ext xmlns:c15="http://schemas.microsoft.com/office/drawing/2012/chart" uri="{02D57815-91ED-43cb-92C2-25804820EDAC}">
                        <c15:formulaRef>
                          <c15:sqref>Sheet1!$B$18:$E$18</c15:sqref>
                        </c15:formulaRef>
                      </c:ext>
                    </c:extLst>
                    <c:numCache>
                      <c:formatCode>#,##0</c:formatCode>
                      <c:ptCount val="4"/>
                      <c:pt idx="0">
                        <c:v>15810304</c:v>
                      </c:pt>
                      <c:pt idx="1">
                        <c:v>8206947</c:v>
                      </c:pt>
                      <c:pt idx="2">
                        <c:v>10560640</c:v>
                      </c:pt>
                      <c:pt idx="3">
                        <c:v>10131477</c:v>
                      </c:pt>
                    </c:numCache>
                  </c:numRef>
                </c:val>
                <c:extLst xmlns:c15="http://schemas.microsoft.com/office/drawing/2012/chart">
                  <c:ext xmlns:c16="http://schemas.microsoft.com/office/drawing/2014/chart" uri="{C3380CC4-5D6E-409C-BE32-E72D297353CC}">
                    <c16:uniqueId val="{0000000A-24FB-4BFA-8C40-443E181EDBA9}"/>
                  </c:ext>
                </c:extLst>
              </c15:ser>
            </c15:filteredBarSeries>
          </c:ext>
        </c:extLst>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ax val="16000000"/>
          <c:min val="40000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dispUnits>
          <c:builtInUnit val="millions"/>
        </c:dispUnits>
      </c:valAx>
      <c:spPr>
        <a:noFill/>
        <a:ln>
          <a:noFill/>
        </a:ln>
        <a:effectLst/>
      </c:spPr>
    </c:plotArea>
    <c:legend>
      <c:legendPos val="b"/>
      <c:layout>
        <c:manualLayout>
          <c:xMode val="edge"/>
          <c:yMode val="edge"/>
          <c:x val="1.6565498268470827E-2"/>
          <c:y val="0.93215958622114059"/>
          <c:w val="0.23630411644860558"/>
          <c:h val="6.645334076353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71019812039623997"/>
        </c:manualLayout>
      </c:layout>
      <c:barChart>
        <c:barDir val="col"/>
        <c:grouping val="clustered"/>
        <c:varyColors val="0"/>
        <c:ser>
          <c:idx val="1"/>
          <c:order val="0"/>
          <c:tx>
            <c:strRef>
              <c:f>Sheet1!$C$1</c:f>
              <c:strCache>
                <c:ptCount val="1"/>
                <c:pt idx="0">
                  <c:v>Single-Family</c:v>
                </c:pt>
              </c:strCache>
            </c:strRef>
          </c:tx>
          <c:spPr>
            <a:solidFill>
              <a:srgbClr val="4379BD"/>
            </a:solidFill>
            <a:ln>
              <a:noFill/>
            </a:ln>
            <a:effectLst/>
          </c:spPr>
          <c:invertIfNegative val="0"/>
          <c:cat>
            <c:numRef>
              <c:f>Sheet1!$A$6:$A$18</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Sheet1!$C$6:$C$18</c:f>
              <c:numCache>
                <c:formatCode>General</c:formatCode>
                <c:ptCount val="13"/>
                <c:pt idx="0">
                  <c:v>-5398</c:v>
                </c:pt>
                <c:pt idx="1">
                  <c:v>366739</c:v>
                </c:pt>
                <c:pt idx="2">
                  <c:v>613753</c:v>
                </c:pt>
                <c:pt idx="3">
                  <c:v>689344</c:v>
                </c:pt>
                <c:pt idx="4">
                  <c:v>368945</c:v>
                </c:pt>
                <c:pt idx="5">
                  <c:v>585761</c:v>
                </c:pt>
                <c:pt idx="6">
                  <c:v>625428</c:v>
                </c:pt>
                <c:pt idx="7">
                  <c:v>302569</c:v>
                </c:pt>
                <c:pt idx="8">
                  <c:v>308957</c:v>
                </c:pt>
                <c:pt idx="9">
                  <c:v>-77312</c:v>
                </c:pt>
                <c:pt idx="10">
                  <c:v>99023</c:v>
                </c:pt>
                <c:pt idx="11">
                  <c:v>-272798</c:v>
                </c:pt>
                <c:pt idx="12" formatCode="#,##0">
                  <c:v>-290952</c:v>
                </c:pt>
              </c:numCache>
            </c:numRef>
          </c:val>
          <c:extLst>
            <c:ext xmlns:c16="http://schemas.microsoft.com/office/drawing/2014/chart" uri="{C3380CC4-5D6E-409C-BE32-E72D297353CC}">
              <c16:uniqueId val="{00000000-75EF-4178-B4DC-822DDE6CE5D5}"/>
            </c:ext>
          </c:extLst>
        </c:ser>
        <c:ser>
          <c:idx val="2"/>
          <c:order val="1"/>
          <c:tx>
            <c:strRef>
              <c:f>Sheet1!$D$1</c:f>
              <c:strCache>
                <c:ptCount val="1"/>
                <c:pt idx="0">
                  <c:v>Mutlifamily with 20 or More Units</c:v>
                </c:pt>
              </c:strCache>
            </c:strRef>
          </c:tx>
          <c:spPr>
            <a:solidFill>
              <a:srgbClr val="D2D1AB"/>
            </a:solidFill>
            <a:ln w="50800">
              <a:noFill/>
            </a:ln>
            <a:effectLst/>
          </c:spPr>
          <c:invertIfNegative val="0"/>
          <c:cat>
            <c:numRef>
              <c:f>Sheet1!$A$6:$A$18</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Sheet1!$D$6:$D$18</c:f>
              <c:numCache>
                <c:formatCode>#,##0</c:formatCode>
                <c:ptCount val="13"/>
                <c:pt idx="0">
                  <c:v>-119175</c:v>
                </c:pt>
                <c:pt idx="1">
                  <c:v>65048</c:v>
                </c:pt>
                <c:pt idx="2">
                  <c:v>169827</c:v>
                </c:pt>
                <c:pt idx="3">
                  <c:v>282879</c:v>
                </c:pt>
                <c:pt idx="4">
                  <c:v>528321</c:v>
                </c:pt>
                <c:pt idx="5">
                  <c:v>175049</c:v>
                </c:pt>
                <c:pt idx="6">
                  <c:v>48955</c:v>
                </c:pt>
                <c:pt idx="7">
                  <c:v>-58122</c:v>
                </c:pt>
                <c:pt idx="8">
                  <c:v>215693</c:v>
                </c:pt>
                <c:pt idx="9">
                  <c:v>268721</c:v>
                </c:pt>
                <c:pt idx="10">
                  <c:v>347391</c:v>
                </c:pt>
                <c:pt idx="11">
                  <c:v>200757</c:v>
                </c:pt>
                <c:pt idx="12">
                  <c:v>507120</c:v>
                </c:pt>
              </c:numCache>
            </c:numRef>
          </c:val>
          <c:extLst>
            <c:ext xmlns:c16="http://schemas.microsoft.com/office/drawing/2014/chart" uri="{C3380CC4-5D6E-409C-BE32-E72D297353CC}">
              <c16:uniqueId val="{00000002-F00E-4207-880D-E29577DA8997}"/>
            </c:ext>
          </c:extLst>
        </c:ser>
        <c:dLbls>
          <c:showLegendKey val="0"/>
          <c:showVal val="0"/>
          <c:showCatName val="0"/>
          <c:showSerName val="0"/>
          <c:showPercent val="0"/>
          <c:showBubbleSize val="0"/>
        </c:dLbls>
        <c:gapWidth val="150"/>
        <c:axId val="305999560"/>
        <c:axId val="305999952"/>
      </c:barChart>
      <c:lineChart>
        <c:grouping val="standard"/>
        <c:varyColors val="0"/>
        <c:ser>
          <c:idx val="3"/>
          <c:order val="2"/>
          <c:tx>
            <c:strRef>
              <c:f>Sheet1!$E$1</c:f>
              <c:strCache>
                <c:ptCount val="1"/>
                <c:pt idx="0">
                  <c:v>Total Units (Right scale)</c:v>
                </c:pt>
              </c:strCache>
            </c:strRef>
          </c:tx>
          <c:spPr>
            <a:ln w="63500" cap="rnd">
              <a:solidFill>
                <a:srgbClr val="EA7923"/>
              </a:solidFill>
              <a:round/>
            </a:ln>
            <a:effectLst/>
          </c:spPr>
          <c:marker>
            <c:symbol val="none"/>
          </c:marker>
          <c:cat>
            <c:numRef>
              <c:f>Sheet1!$A$6:$A$18</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Sheet1!$E$6:$E$18</c:f>
              <c:numCache>
                <c:formatCode>#,##0</c:formatCode>
                <c:ptCount val="13"/>
                <c:pt idx="0">
                  <c:v>40235960</c:v>
                </c:pt>
                <c:pt idx="1">
                  <c:v>40711594</c:v>
                </c:pt>
                <c:pt idx="2">
                  <c:v>41644164</c:v>
                </c:pt>
                <c:pt idx="3">
                  <c:v>42901902</c:v>
                </c:pt>
                <c:pt idx="4">
                  <c:v>43818906</c:v>
                </c:pt>
                <c:pt idx="5">
                  <c:v>44541140</c:v>
                </c:pt>
                <c:pt idx="6">
                  <c:v>45452995</c:v>
                </c:pt>
                <c:pt idx="7">
                  <c:v>45970289</c:v>
                </c:pt>
                <c:pt idx="8">
                  <c:v>46796505</c:v>
                </c:pt>
                <c:pt idx="9">
                  <c:v>46960034</c:v>
                </c:pt>
                <c:pt idx="10">
                  <c:v>47152806</c:v>
                </c:pt>
                <c:pt idx="11">
                  <c:v>46814478</c:v>
                </c:pt>
                <c:pt idx="12">
                  <c:v>47228568</c:v>
                </c:pt>
              </c:numCache>
            </c:numRef>
          </c:val>
          <c:smooth val="0"/>
          <c:extLst>
            <c:ext xmlns:c16="http://schemas.microsoft.com/office/drawing/2014/chart" uri="{C3380CC4-5D6E-409C-BE32-E72D297353CC}">
              <c16:uniqueId val="{00000000-6F9B-41F8-845F-254CE4BB871A}"/>
            </c:ext>
          </c:extLst>
        </c:ser>
        <c:dLbls>
          <c:showLegendKey val="0"/>
          <c:showVal val="0"/>
          <c:showCatName val="0"/>
          <c:showSerName val="0"/>
          <c:showPercent val="0"/>
          <c:showBubbleSize val="0"/>
        </c:dLbls>
        <c:marker val="1"/>
        <c:smooth val="0"/>
        <c:axId val="307365576"/>
        <c:axId val="307373120"/>
      </c:line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in val="-6000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valAx>
        <c:axId val="307373120"/>
        <c:scaling>
          <c:orientation val="minMax"/>
          <c:max val="50000000"/>
          <c:min val="36000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7365576"/>
        <c:crosses val="max"/>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catAx>
        <c:axId val="307365576"/>
        <c:scaling>
          <c:orientation val="minMax"/>
        </c:scaling>
        <c:delete val="1"/>
        <c:axPos val="b"/>
        <c:numFmt formatCode="General" sourceLinked="1"/>
        <c:majorTickMark val="out"/>
        <c:minorTickMark val="none"/>
        <c:tickLblPos val="nextTo"/>
        <c:crossAx val="307373120"/>
        <c:crosses val="autoZero"/>
        <c:auto val="1"/>
        <c:lblAlgn val="ctr"/>
        <c:lblOffset val="100"/>
        <c:noMultiLvlLbl val="0"/>
      </c:catAx>
      <c:spPr>
        <a:noFill/>
        <a:ln>
          <a:noFill/>
        </a:ln>
        <a:effectLst/>
      </c:spPr>
    </c:plotArea>
    <c:legend>
      <c:legendPos val="b"/>
      <c:layout>
        <c:manualLayout>
          <c:xMode val="edge"/>
          <c:yMode val="edge"/>
          <c:x val="0.14504029089861628"/>
          <c:y val="0.91050712071407836"/>
          <c:w val="0.64625349724314141"/>
          <c:h val="6.645334076353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25051403990786E-2"/>
          <c:y val="6.5833545000423294E-2"/>
          <c:w val="0.93129962937002486"/>
          <c:h val="0.73108300841334661"/>
        </c:manualLayout>
      </c:layout>
      <c:barChart>
        <c:barDir val="col"/>
        <c:grouping val="stacked"/>
        <c:varyColors val="0"/>
        <c:ser>
          <c:idx val="0"/>
          <c:order val="0"/>
          <c:tx>
            <c:strRef>
              <c:f>Sheet1!$A$2</c:f>
              <c:strCache>
                <c:ptCount val="1"/>
                <c:pt idx="0">
                  <c:v>Single-Family</c:v>
                </c:pt>
              </c:strCache>
            </c:strRef>
          </c:tx>
          <c:spPr>
            <a:solidFill>
              <a:srgbClr val="1B3D6D"/>
            </a:solidFill>
            <a:ln>
              <a:noFill/>
            </a:ln>
            <a:effectLst/>
          </c:spPr>
          <c:invertIfNegative val="0"/>
          <c:dPt>
            <c:idx val="0"/>
            <c:invertIfNegative val="0"/>
            <c:bubble3D val="0"/>
            <c:spPr>
              <a:solidFill>
                <a:srgbClr val="1B3D6D"/>
              </a:solidFill>
              <a:ln>
                <a:noFill/>
              </a:ln>
              <a:effectLst/>
            </c:spPr>
            <c:extLst>
              <c:ext xmlns:c16="http://schemas.microsoft.com/office/drawing/2014/chart" uri="{C3380CC4-5D6E-409C-BE32-E72D297353CC}">
                <c16:uniqueId val="{00000003-BC9B-43E3-B483-9F52CB0833F0}"/>
              </c:ext>
            </c:extLst>
          </c:dPt>
          <c:cat>
            <c:strRef>
              <c:f>Sheet1!$B$1:$E$1</c:f>
              <c:strCache>
                <c:ptCount val="4"/>
                <c:pt idx="0">
                  <c:v>Northeast</c:v>
                </c:pt>
                <c:pt idx="1">
                  <c:v>Midwest</c:v>
                </c:pt>
                <c:pt idx="2">
                  <c:v>South</c:v>
                </c:pt>
                <c:pt idx="3">
                  <c:v>West</c:v>
                </c:pt>
              </c:strCache>
            </c:strRef>
          </c:cat>
          <c:val>
            <c:numRef>
              <c:f>Sheet1!$B$2:$E$2</c:f>
              <c:numCache>
                <c:formatCode>General</c:formatCode>
                <c:ptCount val="4"/>
                <c:pt idx="0">
                  <c:v>19.68</c:v>
                </c:pt>
                <c:pt idx="1">
                  <c:v>34.4</c:v>
                </c:pt>
                <c:pt idx="2">
                  <c:v>36.9</c:v>
                </c:pt>
                <c:pt idx="3">
                  <c:v>35.35</c:v>
                </c:pt>
              </c:numCache>
            </c:numRef>
          </c:val>
          <c:extLst>
            <c:ext xmlns:c16="http://schemas.microsoft.com/office/drawing/2014/chart" uri="{C3380CC4-5D6E-409C-BE32-E72D297353CC}">
              <c16:uniqueId val="{00000000-B048-40D4-9F90-963FEDCB5885}"/>
            </c:ext>
          </c:extLst>
        </c:ser>
        <c:ser>
          <c:idx val="1"/>
          <c:order val="1"/>
          <c:tx>
            <c:strRef>
              <c:f>Sheet1!$A$3</c:f>
              <c:strCache>
                <c:ptCount val="1"/>
                <c:pt idx="0">
                  <c:v>Manufactured</c:v>
                </c:pt>
              </c:strCache>
            </c:strRef>
          </c:tx>
          <c:spPr>
            <a:solidFill>
              <a:srgbClr val="D2D1AB"/>
            </a:solidFill>
            <a:ln>
              <a:noFill/>
            </a:ln>
            <a:effectLst/>
          </c:spPr>
          <c:invertIfNegative val="0"/>
          <c:cat>
            <c:strRef>
              <c:f>Sheet1!$B$1:$E$1</c:f>
              <c:strCache>
                <c:ptCount val="4"/>
                <c:pt idx="0">
                  <c:v>Northeast</c:v>
                </c:pt>
                <c:pt idx="1">
                  <c:v>Midwest</c:v>
                </c:pt>
                <c:pt idx="2">
                  <c:v>South</c:v>
                </c:pt>
                <c:pt idx="3">
                  <c:v>West</c:v>
                </c:pt>
              </c:strCache>
            </c:strRef>
          </c:cat>
          <c:val>
            <c:numRef>
              <c:f>Sheet1!$B$3:$E$3</c:f>
              <c:numCache>
                <c:formatCode>General</c:formatCode>
                <c:ptCount val="4"/>
                <c:pt idx="0">
                  <c:v>1.37</c:v>
                </c:pt>
                <c:pt idx="1">
                  <c:v>3.09</c:v>
                </c:pt>
                <c:pt idx="2">
                  <c:v>7.16</c:v>
                </c:pt>
                <c:pt idx="3">
                  <c:v>3.52</c:v>
                </c:pt>
              </c:numCache>
            </c:numRef>
          </c:val>
          <c:extLst>
            <c:ext xmlns:c16="http://schemas.microsoft.com/office/drawing/2014/chart" uri="{C3380CC4-5D6E-409C-BE32-E72D297353CC}">
              <c16:uniqueId val="{00000000-75EF-4178-B4DC-822DDE6CE5D5}"/>
            </c:ext>
          </c:extLst>
        </c:ser>
        <c:ser>
          <c:idx val="2"/>
          <c:order val="2"/>
          <c:tx>
            <c:strRef>
              <c:f>Sheet1!$A$4</c:f>
              <c:strCache>
                <c:ptCount val="1"/>
                <c:pt idx="0">
                  <c:v>2–4 Units</c:v>
                </c:pt>
              </c:strCache>
            </c:strRef>
          </c:tx>
          <c:spPr>
            <a:solidFill>
              <a:srgbClr val="4379BD"/>
            </a:solidFill>
            <a:ln>
              <a:noFill/>
            </a:ln>
            <a:effectLst/>
          </c:spPr>
          <c:invertIfNegative val="0"/>
          <c:cat>
            <c:strRef>
              <c:f>Sheet1!$B$1:$E$1</c:f>
              <c:strCache>
                <c:ptCount val="4"/>
                <c:pt idx="0">
                  <c:v>Northeast</c:v>
                </c:pt>
                <c:pt idx="1">
                  <c:v>Midwest</c:v>
                </c:pt>
                <c:pt idx="2">
                  <c:v>South</c:v>
                </c:pt>
                <c:pt idx="3">
                  <c:v>West</c:v>
                </c:pt>
              </c:strCache>
            </c:strRef>
          </c:cat>
          <c:val>
            <c:numRef>
              <c:f>Sheet1!$B$4:$E$4</c:f>
              <c:numCache>
                <c:formatCode>General</c:formatCode>
                <c:ptCount val="4"/>
                <c:pt idx="0">
                  <c:v>27.82</c:v>
                </c:pt>
                <c:pt idx="1">
                  <c:v>18.68</c:v>
                </c:pt>
                <c:pt idx="2">
                  <c:v>13.14</c:v>
                </c:pt>
                <c:pt idx="3">
                  <c:v>14.89</c:v>
                </c:pt>
              </c:numCache>
            </c:numRef>
          </c:val>
          <c:extLst>
            <c:ext xmlns:c16="http://schemas.microsoft.com/office/drawing/2014/chart" uri="{C3380CC4-5D6E-409C-BE32-E72D297353CC}">
              <c16:uniqueId val="{00000000-BC9B-43E3-B483-9F52CB0833F0}"/>
            </c:ext>
          </c:extLst>
        </c:ser>
        <c:ser>
          <c:idx val="3"/>
          <c:order val="3"/>
          <c:tx>
            <c:strRef>
              <c:f>Sheet1!$A$5</c:f>
              <c:strCache>
                <c:ptCount val="1"/>
                <c:pt idx="0">
                  <c:v>5–19 Units</c:v>
                </c:pt>
              </c:strCache>
            </c:strRef>
          </c:tx>
          <c:spPr>
            <a:solidFill>
              <a:srgbClr val="EA7923"/>
            </a:solidFill>
            <a:ln>
              <a:noFill/>
            </a:ln>
            <a:effectLst/>
          </c:spPr>
          <c:invertIfNegative val="0"/>
          <c:cat>
            <c:strRef>
              <c:f>Sheet1!$B$1:$E$1</c:f>
              <c:strCache>
                <c:ptCount val="4"/>
                <c:pt idx="0">
                  <c:v>Northeast</c:v>
                </c:pt>
                <c:pt idx="1">
                  <c:v>Midwest</c:v>
                </c:pt>
                <c:pt idx="2">
                  <c:v>South</c:v>
                </c:pt>
                <c:pt idx="3">
                  <c:v>West</c:v>
                </c:pt>
              </c:strCache>
            </c:strRef>
          </c:cat>
          <c:val>
            <c:numRef>
              <c:f>Sheet1!$B$5:$E$5</c:f>
              <c:numCache>
                <c:formatCode>General</c:formatCode>
                <c:ptCount val="4"/>
                <c:pt idx="0">
                  <c:v>19.87</c:v>
                </c:pt>
                <c:pt idx="1">
                  <c:v>23.38</c:v>
                </c:pt>
                <c:pt idx="2">
                  <c:v>24.51</c:v>
                </c:pt>
                <c:pt idx="3">
                  <c:v>22.18</c:v>
                </c:pt>
              </c:numCache>
            </c:numRef>
          </c:val>
          <c:extLst>
            <c:ext xmlns:c16="http://schemas.microsoft.com/office/drawing/2014/chart" uri="{C3380CC4-5D6E-409C-BE32-E72D297353CC}">
              <c16:uniqueId val="{00000001-BC9B-43E3-B483-9F52CB0833F0}"/>
            </c:ext>
          </c:extLst>
        </c:ser>
        <c:ser>
          <c:idx val="4"/>
          <c:order val="4"/>
          <c:tx>
            <c:strRef>
              <c:f>Sheet1!$A$6</c:f>
              <c:strCache>
                <c:ptCount val="1"/>
                <c:pt idx="0">
                  <c:v>20 or More Units</c:v>
                </c:pt>
              </c:strCache>
            </c:strRef>
          </c:tx>
          <c:spPr>
            <a:solidFill>
              <a:srgbClr val="B4AA9D"/>
            </a:solidFill>
            <a:ln>
              <a:noFill/>
            </a:ln>
            <a:effectLst/>
          </c:spPr>
          <c:invertIfNegative val="0"/>
          <c:cat>
            <c:strRef>
              <c:f>Sheet1!$B$1:$E$1</c:f>
              <c:strCache>
                <c:ptCount val="4"/>
                <c:pt idx="0">
                  <c:v>Northeast</c:v>
                </c:pt>
                <c:pt idx="1">
                  <c:v>Midwest</c:v>
                </c:pt>
                <c:pt idx="2">
                  <c:v>South</c:v>
                </c:pt>
                <c:pt idx="3">
                  <c:v>West</c:v>
                </c:pt>
              </c:strCache>
            </c:strRef>
          </c:cat>
          <c:val>
            <c:numRef>
              <c:f>Sheet1!$B$6:$E$6</c:f>
              <c:numCache>
                <c:formatCode>General</c:formatCode>
                <c:ptCount val="4"/>
                <c:pt idx="0">
                  <c:v>31.26</c:v>
                </c:pt>
                <c:pt idx="1">
                  <c:v>20.45</c:v>
                </c:pt>
                <c:pt idx="2">
                  <c:v>18.28</c:v>
                </c:pt>
                <c:pt idx="3">
                  <c:v>24.06</c:v>
                </c:pt>
              </c:numCache>
            </c:numRef>
          </c:val>
          <c:extLst>
            <c:ext xmlns:c16="http://schemas.microsoft.com/office/drawing/2014/chart" uri="{C3380CC4-5D6E-409C-BE32-E72D297353CC}">
              <c16:uniqueId val="{00000002-BC9B-43E3-B483-9F52CB0833F0}"/>
            </c:ext>
          </c:extLst>
        </c:ser>
        <c:dLbls>
          <c:showLegendKey val="0"/>
          <c:showVal val="0"/>
          <c:showCatName val="0"/>
          <c:showSerName val="0"/>
          <c:showPercent val="0"/>
          <c:showBubbleSize val="0"/>
        </c:dLbls>
        <c:gapWidth val="80"/>
        <c:overlap val="100"/>
        <c:axId val="305999560"/>
        <c:axId val="305999952"/>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2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spPr>
        <a:noFill/>
        <a:ln>
          <a:noFill/>
        </a:ln>
        <a:effectLst/>
      </c:spPr>
    </c:plotArea>
    <c:legend>
      <c:legendPos val="b"/>
      <c:layout>
        <c:manualLayout>
          <c:xMode val="edge"/>
          <c:yMode val="edge"/>
          <c:x val="0.13272963078286326"/>
          <c:y val="0.91349074362726512"/>
          <c:w val="0.52648317145134149"/>
          <c:h val="8.650925637273475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52092561183703E-2"/>
          <c:y val="6.5833545000423294E-2"/>
          <c:w val="0.94437260912348608"/>
          <c:h val="0.7216330345419778"/>
        </c:manualLayout>
      </c:layout>
      <c:barChart>
        <c:barDir val="col"/>
        <c:grouping val="stacked"/>
        <c:varyColors val="0"/>
        <c:ser>
          <c:idx val="0"/>
          <c:order val="0"/>
          <c:tx>
            <c:strRef>
              <c:f>Sheet1!$A$2</c:f>
              <c:strCache>
                <c:ptCount val="1"/>
                <c:pt idx="0">
                  <c:v>Under $600</c:v>
                </c:pt>
              </c:strCache>
            </c:strRef>
          </c:tx>
          <c:spPr>
            <a:solidFill>
              <a:srgbClr val="1B3D6D"/>
            </a:solidFill>
            <a:ln>
              <a:noFill/>
            </a:ln>
            <a:effectLst/>
          </c:spPr>
          <c:invertIfNegative val="0"/>
          <c:dPt>
            <c:idx val="0"/>
            <c:invertIfNegative val="0"/>
            <c:bubble3D val="0"/>
            <c:spPr>
              <a:solidFill>
                <a:srgbClr val="1B3D6D"/>
              </a:solidFill>
              <a:ln>
                <a:noFill/>
              </a:ln>
              <a:effectLst/>
            </c:spPr>
            <c:extLst>
              <c:ext xmlns:c16="http://schemas.microsoft.com/office/drawing/2014/chart" uri="{C3380CC4-5D6E-409C-BE32-E72D297353CC}">
                <c16:uniqueId val="{00000001-EC0D-415E-B803-F9E1C347A533}"/>
              </c:ext>
            </c:extLst>
          </c:dPt>
          <c:cat>
            <c:strRef>
              <c:f>Sheet1!$B$1:$E$1</c:f>
              <c:strCache>
                <c:ptCount val="4"/>
                <c:pt idx="0">
                  <c:v>Northeast</c:v>
                </c:pt>
                <c:pt idx="1">
                  <c:v>Midwest</c:v>
                </c:pt>
                <c:pt idx="2">
                  <c:v>South</c:v>
                </c:pt>
                <c:pt idx="3">
                  <c:v>West</c:v>
                </c:pt>
              </c:strCache>
            </c:strRef>
          </c:cat>
          <c:val>
            <c:numRef>
              <c:f>Sheet1!$B$2:$E$2</c:f>
              <c:numCache>
                <c:formatCode>General</c:formatCode>
                <c:ptCount val="4"/>
                <c:pt idx="0">
                  <c:v>22.26</c:v>
                </c:pt>
                <c:pt idx="1">
                  <c:v>37.770000000000003</c:v>
                </c:pt>
                <c:pt idx="2">
                  <c:v>30.75</c:v>
                </c:pt>
                <c:pt idx="3">
                  <c:v>15.2</c:v>
                </c:pt>
              </c:numCache>
            </c:numRef>
          </c:val>
          <c:extLst>
            <c:ext xmlns:c16="http://schemas.microsoft.com/office/drawing/2014/chart" uri="{C3380CC4-5D6E-409C-BE32-E72D297353CC}">
              <c16:uniqueId val="{00000002-EC0D-415E-B803-F9E1C347A533}"/>
            </c:ext>
          </c:extLst>
        </c:ser>
        <c:ser>
          <c:idx val="1"/>
          <c:order val="1"/>
          <c:tx>
            <c:strRef>
              <c:f>Sheet1!$A$3</c:f>
              <c:strCache>
                <c:ptCount val="1"/>
                <c:pt idx="0">
                  <c:v>$600–799</c:v>
                </c:pt>
              </c:strCache>
            </c:strRef>
          </c:tx>
          <c:spPr>
            <a:solidFill>
              <a:srgbClr val="D2D1AB"/>
            </a:solidFill>
            <a:ln>
              <a:noFill/>
            </a:ln>
            <a:effectLst/>
          </c:spPr>
          <c:invertIfNegative val="0"/>
          <c:cat>
            <c:strRef>
              <c:f>Sheet1!$B$1:$E$1</c:f>
              <c:strCache>
                <c:ptCount val="4"/>
                <c:pt idx="0">
                  <c:v>Northeast</c:v>
                </c:pt>
                <c:pt idx="1">
                  <c:v>Midwest</c:v>
                </c:pt>
                <c:pt idx="2">
                  <c:v>South</c:v>
                </c:pt>
                <c:pt idx="3">
                  <c:v>West</c:v>
                </c:pt>
              </c:strCache>
            </c:strRef>
          </c:cat>
          <c:val>
            <c:numRef>
              <c:f>Sheet1!$B$3:$E$3</c:f>
              <c:numCache>
                <c:formatCode>General</c:formatCode>
                <c:ptCount val="4"/>
                <c:pt idx="0">
                  <c:v>12.85</c:v>
                </c:pt>
                <c:pt idx="1">
                  <c:v>25.03</c:v>
                </c:pt>
                <c:pt idx="2">
                  <c:v>18.510000000000002</c:v>
                </c:pt>
                <c:pt idx="3">
                  <c:v>10.83</c:v>
                </c:pt>
              </c:numCache>
            </c:numRef>
          </c:val>
          <c:extLst>
            <c:ext xmlns:c16="http://schemas.microsoft.com/office/drawing/2014/chart" uri="{C3380CC4-5D6E-409C-BE32-E72D297353CC}">
              <c16:uniqueId val="{00000003-EC0D-415E-B803-F9E1C347A533}"/>
            </c:ext>
          </c:extLst>
        </c:ser>
        <c:ser>
          <c:idx val="2"/>
          <c:order val="2"/>
          <c:tx>
            <c:strRef>
              <c:f>Sheet1!$A$4</c:f>
              <c:strCache>
                <c:ptCount val="1"/>
                <c:pt idx="0">
                  <c:v>$800–999</c:v>
                </c:pt>
              </c:strCache>
            </c:strRef>
          </c:tx>
          <c:spPr>
            <a:solidFill>
              <a:srgbClr val="4379BD"/>
            </a:solidFill>
            <a:ln>
              <a:noFill/>
            </a:ln>
            <a:effectLst/>
          </c:spPr>
          <c:invertIfNegative val="0"/>
          <c:cat>
            <c:strRef>
              <c:f>Sheet1!$B$1:$E$1</c:f>
              <c:strCache>
                <c:ptCount val="4"/>
                <c:pt idx="0">
                  <c:v>Northeast</c:v>
                </c:pt>
                <c:pt idx="1">
                  <c:v>Midwest</c:v>
                </c:pt>
                <c:pt idx="2">
                  <c:v>South</c:v>
                </c:pt>
                <c:pt idx="3">
                  <c:v>West</c:v>
                </c:pt>
              </c:strCache>
            </c:strRef>
          </c:cat>
          <c:val>
            <c:numRef>
              <c:f>Sheet1!$B$4:$E$4</c:f>
              <c:numCache>
                <c:formatCode>General</c:formatCode>
                <c:ptCount val="4"/>
                <c:pt idx="0">
                  <c:v>14.27</c:v>
                </c:pt>
                <c:pt idx="1">
                  <c:v>16.09</c:v>
                </c:pt>
                <c:pt idx="2">
                  <c:v>16.5</c:v>
                </c:pt>
                <c:pt idx="3">
                  <c:v>13.81</c:v>
                </c:pt>
              </c:numCache>
            </c:numRef>
          </c:val>
          <c:extLst>
            <c:ext xmlns:c16="http://schemas.microsoft.com/office/drawing/2014/chart" uri="{C3380CC4-5D6E-409C-BE32-E72D297353CC}">
              <c16:uniqueId val="{00000004-EC0D-415E-B803-F9E1C347A533}"/>
            </c:ext>
          </c:extLst>
        </c:ser>
        <c:ser>
          <c:idx val="3"/>
          <c:order val="3"/>
          <c:tx>
            <c:strRef>
              <c:f>Sheet1!$A$5</c:f>
              <c:strCache>
                <c:ptCount val="1"/>
                <c:pt idx="0">
                  <c:v>$1,000–1,399</c:v>
                </c:pt>
              </c:strCache>
            </c:strRef>
          </c:tx>
          <c:spPr>
            <a:solidFill>
              <a:srgbClr val="EA7923"/>
            </a:solidFill>
            <a:ln>
              <a:noFill/>
            </a:ln>
            <a:effectLst/>
          </c:spPr>
          <c:invertIfNegative val="0"/>
          <c:cat>
            <c:strRef>
              <c:f>Sheet1!$B$1:$E$1</c:f>
              <c:strCache>
                <c:ptCount val="4"/>
                <c:pt idx="0">
                  <c:v>Northeast</c:v>
                </c:pt>
                <c:pt idx="1">
                  <c:v>Midwest</c:v>
                </c:pt>
                <c:pt idx="2">
                  <c:v>South</c:v>
                </c:pt>
                <c:pt idx="3">
                  <c:v>West</c:v>
                </c:pt>
              </c:strCache>
            </c:strRef>
          </c:cat>
          <c:val>
            <c:numRef>
              <c:f>Sheet1!$B$5:$E$5</c:f>
              <c:numCache>
                <c:formatCode>General</c:formatCode>
                <c:ptCount val="4"/>
                <c:pt idx="0">
                  <c:v>20.04</c:v>
                </c:pt>
                <c:pt idx="1">
                  <c:v>12.32</c:v>
                </c:pt>
                <c:pt idx="2">
                  <c:v>18.13</c:v>
                </c:pt>
                <c:pt idx="3">
                  <c:v>21.42</c:v>
                </c:pt>
              </c:numCache>
            </c:numRef>
          </c:val>
          <c:extLst>
            <c:ext xmlns:c16="http://schemas.microsoft.com/office/drawing/2014/chart" uri="{C3380CC4-5D6E-409C-BE32-E72D297353CC}">
              <c16:uniqueId val="{00000005-EC0D-415E-B803-F9E1C347A533}"/>
            </c:ext>
          </c:extLst>
        </c:ser>
        <c:ser>
          <c:idx val="4"/>
          <c:order val="4"/>
          <c:tx>
            <c:strRef>
              <c:f>Sheet1!$A$6</c:f>
              <c:strCache>
                <c:ptCount val="1"/>
                <c:pt idx="0">
                  <c:v>$1,400 and Over</c:v>
                </c:pt>
              </c:strCache>
            </c:strRef>
          </c:tx>
          <c:spPr>
            <a:solidFill>
              <a:srgbClr val="B4AA9D"/>
            </a:solidFill>
            <a:ln>
              <a:noFill/>
            </a:ln>
            <a:effectLst/>
          </c:spPr>
          <c:invertIfNegative val="0"/>
          <c:cat>
            <c:strRef>
              <c:f>Sheet1!$B$1:$E$1</c:f>
              <c:strCache>
                <c:ptCount val="4"/>
                <c:pt idx="0">
                  <c:v>Northeast</c:v>
                </c:pt>
                <c:pt idx="1">
                  <c:v>Midwest</c:v>
                </c:pt>
                <c:pt idx="2">
                  <c:v>South</c:v>
                </c:pt>
                <c:pt idx="3">
                  <c:v>West</c:v>
                </c:pt>
              </c:strCache>
            </c:strRef>
          </c:cat>
          <c:val>
            <c:numRef>
              <c:f>Sheet1!$B$6:$E$6</c:f>
              <c:numCache>
                <c:formatCode>General</c:formatCode>
                <c:ptCount val="4"/>
                <c:pt idx="0">
                  <c:v>30.57</c:v>
                </c:pt>
                <c:pt idx="1">
                  <c:v>8.8000000000000007</c:v>
                </c:pt>
                <c:pt idx="2">
                  <c:v>16.11</c:v>
                </c:pt>
                <c:pt idx="3">
                  <c:v>38.74</c:v>
                </c:pt>
              </c:numCache>
            </c:numRef>
          </c:val>
          <c:extLst>
            <c:ext xmlns:c16="http://schemas.microsoft.com/office/drawing/2014/chart" uri="{C3380CC4-5D6E-409C-BE32-E72D297353CC}">
              <c16:uniqueId val="{00000006-EC0D-415E-B803-F9E1C347A533}"/>
            </c:ext>
          </c:extLst>
        </c:ser>
        <c:dLbls>
          <c:showLegendKey val="0"/>
          <c:showVal val="0"/>
          <c:showCatName val="0"/>
          <c:showSerName val="0"/>
          <c:showPercent val="0"/>
          <c:showBubbleSize val="0"/>
        </c:dLbls>
        <c:gapWidth val="80"/>
        <c:overlap val="100"/>
        <c:axId val="305999560"/>
        <c:axId val="305999952"/>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2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spPr>
        <a:noFill/>
        <a:ln>
          <a:noFill/>
        </a:ln>
        <a:effectLst/>
      </c:spPr>
    </c:plotArea>
    <c:legend>
      <c:legendPos val="b"/>
      <c:layout>
        <c:manualLayout>
          <c:xMode val="edge"/>
          <c:yMode val="edge"/>
          <c:x val="0.13643191787438372"/>
          <c:y val="0.92047116020436393"/>
          <c:w val="0.60315117417291442"/>
          <c:h val="7.894330381188337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71019812039623997"/>
        </c:manualLayout>
      </c:layout>
      <c:barChart>
        <c:barDir val="col"/>
        <c:grouping val="clustered"/>
        <c:varyColors val="0"/>
        <c:ser>
          <c:idx val="1"/>
          <c:order val="0"/>
          <c:tx>
            <c:strRef>
              <c:f>Sheet1!$A$2</c:f>
              <c:strCache>
                <c:ptCount val="1"/>
                <c:pt idx="0">
                  <c:v>Before 1990</c:v>
                </c:pt>
              </c:strCache>
            </c:strRef>
          </c:tx>
          <c:spPr>
            <a:solidFill>
              <a:srgbClr val="4379BD"/>
            </a:solidFill>
            <a:ln>
              <a:noFill/>
            </a:ln>
            <a:effectLst/>
          </c:spPr>
          <c:invertIfNegative val="0"/>
          <c:cat>
            <c:strRef>
              <c:f>Sheet1!$C$1:$G$1</c:f>
              <c:strCache>
                <c:ptCount val="5"/>
                <c:pt idx="0">
                  <c:v>2–4 Units</c:v>
                </c:pt>
                <c:pt idx="1">
                  <c:v>5–19 Units</c:v>
                </c:pt>
                <c:pt idx="2">
                  <c:v>20 or More Units</c:v>
                </c:pt>
                <c:pt idx="3">
                  <c:v>Single-Family</c:v>
                </c:pt>
                <c:pt idx="4">
                  <c:v>All Units</c:v>
                </c:pt>
              </c:strCache>
            </c:strRef>
          </c:cat>
          <c:val>
            <c:numRef>
              <c:f>Sheet1!$C$2:$G$2</c:f>
              <c:numCache>
                <c:formatCode>General</c:formatCode>
                <c:ptCount val="5"/>
                <c:pt idx="0">
                  <c:v>800</c:v>
                </c:pt>
                <c:pt idx="1">
                  <c:v>850</c:v>
                </c:pt>
                <c:pt idx="2">
                  <c:v>950</c:v>
                </c:pt>
                <c:pt idx="3">
                  <c:v>850</c:v>
                </c:pt>
                <c:pt idx="4">
                  <c:v>840</c:v>
                </c:pt>
              </c:numCache>
            </c:numRef>
          </c:val>
          <c:extLst>
            <c:ext xmlns:c16="http://schemas.microsoft.com/office/drawing/2014/chart" uri="{C3380CC4-5D6E-409C-BE32-E72D297353CC}">
              <c16:uniqueId val="{00000000-75EF-4178-B4DC-822DDE6CE5D5}"/>
            </c:ext>
          </c:extLst>
        </c:ser>
        <c:ser>
          <c:idx val="2"/>
          <c:order val="1"/>
          <c:tx>
            <c:strRef>
              <c:f>Sheet1!$A$3</c:f>
              <c:strCache>
                <c:ptCount val="1"/>
                <c:pt idx="0">
                  <c:v>1990–1999</c:v>
                </c:pt>
              </c:strCache>
            </c:strRef>
          </c:tx>
          <c:spPr>
            <a:solidFill>
              <a:srgbClr val="D2D1AB"/>
            </a:solidFill>
            <a:ln>
              <a:noFill/>
            </a:ln>
            <a:effectLst/>
          </c:spPr>
          <c:invertIfNegative val="0"/>
          <c:cat>
            <c:strRef>
              <c:f>Sheet1!$C$1:$G$1</c:f>
              <c:strCache>
                <c:ptCount val="5"/>
                <c:pt idx="0">
                  <c:v>2–4 Units</c:v>
                </c:pt>
                <c:pt idx="1">
                  <c:v>5–19 Units</c:v>
                </c:pt>
                <c:pt idx="2">
                  <c:v>20 or More Units</c:v>
                </c:pt>
                <c:pt idx="3">
                  <c:v>Single-Family</c:v>
                </c:pt>
                <c:pt idx="4">
                  <c:v>All Units</c:v>
                </c:pt>
              </c:strCache>
            </c:strRef>
          </c:cat>
          <c:val>
            <c:numRef>
              <c:f>Sheet1!$C$3:$G$3</c:f>
              <c:numCache>
                <c:formatCode>General</c:formatCode>
                <c:ptCount val="5"/>
                <c:pt idx="0">
                  <c:v>800</c:v>
                </c:pt>
                <c:pt idx="1">
                  <c:v>920</c:v>
                </c:pt>
                <c:pt idx="2">
                  <c:v>1100</c:v>
                </c:pt>
                <c:pt idx="3">
                  <c:v>1100</c:v>
                </c:pt>
                <c:pt idx="4">
                  <c:v>920</c:v>
                </c:pt>
              </c:numCache>
            </c:numRef>
          </c:val>
          <c:extLst>
            <c:ext xmlns:c16="http://schemas.microsoft.com/office/drawing/2014/chart" uri="{C3380CC4-5D6E-409C-BE32-E72D297353CC}">
              <c16:uniqueId val="{00000000-BC9B-43E3-B483-9F52CB0833F0}"/>
            </c:ext>
          </c:extLst>
        </c:ser>
        <c:ser>
          <c:idx val="3"/>
          <c:order val="2"/>
          <c:tx>
            <c:strRef>
              <c:f>Sheet1!$A$4</c:f>
              <c:strCache>
                <c:ptCount val="1"/>
                <c:pt idx="0">
                  <c:v>2000–2009</c:v>
                </c:pt>
              </c:strCache>
            </c:strRef>
          </c:tx>
          <c:spPr>
            <a:solidFill>
              <a:srgbClr val="EA7923"/>
            </a:solidFill>
            <a:ln>
              <a:noFill/>
            </a:ln>
            <a:effectLst/>
          </c:spPr>
          <c:invertIfNegative val="0"/>
          <c:cat>
            <c:strRef>
              <c:f>Sheet1!$C$1:$G$1</c:f>
              <c:strCache>
                <c:ptCount val="5"/>
                <c:pt idx="0">
                  <c:v>2–4 Units</c:v>
                </c:pt>
                <c:pt idx="1">
                  <c:v>5–19 Units</c:v>
                </c:pt>
                <c:pt idx="2">
                  <c:v>20 or More Units</c:v>
                </c:pt>
                <c:pt idx="3">
                  <c:v>Single-Family</c:v>
                </c:pt>
                <c:pt idx="4">
                  <c:v>All Units</c:v>
                </c:pt>
              </c:strCache>
            </c:strRef>
          </c:cat>
          <c:val>
            <c:numRef>
              <c:f>Sheet1!$C$4:$G$4</c:f>
              <c:numCache>
                <c:formatCode>General</c:formatCode>
                <c:ptCount val="5"/>
                <c:pt idx="0">
                  <c:v>830</c:v>
                </c:pt>
                <c:pt idx="1">
                  <c:v>950</c:v>
                </c:pt>
                <c:pt idx="2">
                  <c:v>1200</c:v>
                </c:pt>
                <c:pt idx="3">
                  <c:v>1300</c:v>
                </c:pt>
                <c:pt idx="4">
                  <c:v>1100</c:v>
                </c:pt>
              </c:numCache>
            </c:numRef>
          </c:val>
          <c:extLst>
            <c:ext xmlns:c16="http://schemas.microsoft.com/office/drawing/2014/chart" uri="{C3380CC4-5D6E-409C-BE32-E72D297353CC}">
              <c16:uniqueId val="{00000001-BC9B-43E3-B483-9F52CB0833F0}"/>
            </c:ext>
          </c:extLst>
        </c:ser>
        <c:ser>
          <c:idx val="0"/>
          <c:order val="3"/>
          <c:tx>
            <c:strRef>
              <c:f>Sheet1!$A$5</c:f>
              <c:strCache>
                <c:ptCount val="1"/>
                <c:pt idx="0">
                  <c:v>2010–2018</c:v>
                </c:pt>
              </c:strCache>
            </c:strRef>
          </c:tx>
          <c:spPr>
            <a:solidFill>
              <a:srgbClr val="1B3D6D"/>
            </a:solidFill>
            <a:ln>
              <a:noFill/>
            </a:ln>
            <a:effectLst/>
          </c:spPr>
          <c:invertIfNegative val="0"/>
          <c:dPt>
            <c:idx val="0"/>
            <c:invertIfNegative val="0"/>
            <c:bubble3D val="0"/>
            <c:extLst>
              <c:ext xmlns:c16="http://schemas.microsoft.com/office/drawing/2014/chart" uri="{C3380CC4-5D6E-409C-BE32-E72D297353CC}">
                <c16:uniqueId val="{00000003-BC9B-43E3-B483-9F52CB0833F0}"/>
              </c:ext>
            </c:extLst>
          </c:dPt>
          <c:cat>
            <c:strRef>
              <c:f>Sheet1!$C$1:$G$1</c:f>
              <c:strCache>
                <c:ptCount val="5"/>
                <c:pt idx="0">
                  <c:v>2–4 Units</c:v>
                </c:pt>
                <c:pt idx="1">
                  <c:v>5–19 Units</c:v>
                </c:pt>
                <c:pt idx="2">
                  <c:v>20 or More Units</c:v>
                </c:pt>
                <c:pt idx="3">
                  <c:v>Single-Family</c:v>
                </c:pt>
                <c:pt idx="4">
                  <c:v>All Units</c:v>
                </c:pt>
              </c:strCache>
            </c:strRef>
          </c:cat>
          <c:val>
            <c:numRef>
              <c:f>Sheet1!$C$5:$G$5</c:f>
              <c:numCache>
                <c:formatCode>General</c:formatCode>
                <c:ptCount val="5"/>
                <c:pt idx="0">
                  <c:v>880</c:v>
                </c:pt>
                <c:pt idx="1">
                  <c:v>1100</c:v>
                </c:pt>
                <c:pt idx="2">
                  <c:v>1400</c:v>
                </c:pt>
                <c:pt idx="3">
                  <c:v>1400</c:v>
                </c:pt>
                <c:pt idx="4">
                  <c:v>1200</c:v>
                </c:pt>
              </c:numCache>
            </c:numRef>
          </c:val>
          <c:extLst>
            <c:ext xmlns:c16="http://schemas.microsoft.com/office/drawing/2014/chart" uri="{C3380CC4-5D6E-409C-BE32-E72D297353CC}">
              <c16:uniqueId val="{00000000-B048-40D4-9F90-963FEDCB5885}"/>
            </c:ext>
          </c:extLst>
        </c:ser>
        <c:dLbls>
          <c:showLegendKey val="0"/>
          <c:showVal val="0"/>
          <c:showCatName val="0"/>
          <c:showSerName val="0"/>
          <c:showPercent val="0"/>
          <c:showBubbleSize val="0"/>
        </c:dLbls>
        <c:gapWidth val="80"/>
        <c:axId val="305999560"/>
        <c:axId val="305999952"/>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spPr>
        <a:noFill/>
        <a:ln>
          <a:noFill/>
        </a:ln>
        <a:effectLst/>
      </c:spPr>
    </c:plotArea>
    <c:legend>
      <c:legendPos val="b"/>
      <c:layout>
        <c:manualLayout>
          <c:xMode val="edge"/>
          <c:yMode val="edge"/>
          <c:x val="8.5157972299819668E-2"/>
          <c:y val="0.93215937062224785"/>
          <c:w val="0.51045094343585629"/>
          <c:h val="6.645334076353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71019812039623997"/>
        </c:manualLayout>
      </c:layout>
      <c:barChart>
        <c:barDir val="col"/>
        <c:grouping val="clustered"/>
        <c:varyColors val="0"/>
        <c:ser>
          <c:idx val="1"/>
          <c:order val="0"/>
          <c:tx>
            <c:strRef>
              <c:f>Sheet1!$B$1</c:f>
              <c:strCache>
                <c:ptCount val="1"/>
                <c:pt idx="0">
                  <c:v>Improvements</c:v>
                </c:pt>
              </c:strCache>
            </c:strRef>
          </c:tx>
          <c:spPr>
            <a:solidFill>
              <a:srgbClr val="4379BD"/>
            </a:solidFill>
            <a:ln>
              <a:noFill/>
            </a:ln>
            <a:effectLst/>
          </c:spPr>
          <c:invertIfNegative val="0"/>
          <c:cat>
            <c:numRef>
              <c:f>Sheet1!$A$15:$A$25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Sheet1!$B$15:$B$25</c:f>
              <c:numCache>
                <c:formatCode>0.00</c:formatCode>
                <c:ptCount val="11"/>
                <c:pt idx="0">
                  <c:v>44.095523844792396</c:v>
                </c:pt>
                <c:pt idx="1">
                  <c:v>36.561374336980585</c:v>
                </c:pt>
                <c:pt idx="2">
                  <c:v>29.095543763407466</c:v>
                </c:pt>
                <c:pt idx="3">
                  <c:v>36.045427778970485</c:v>
                </c:pt>
                <c:pt idx="4">
                  <c:v>53.604474554246309</c:v>
                </c:pt>
                <c:pt idx="5">
                  <c:v>58.633379262178167</c:v>
                </c:pt>
                <c:pt idx="6">
                  <c:v>65.432353775063916</c:v>
                </c:pt>
                <c:pt idx="7">
                  <c:v>70.781384036403352</c:v>
                </c:pt>
                <c:pt idx="8">
                  <c:v>87.512345061367284</c:v>
                </c:pt>
                <c:pt idx="9">
                  <c:v>95.423488479283122</c:v>
                </c:pt>
                <c:pt idx="10">
                  <c:v>86.838889358738001</c:v>
                </c:pt>
              </c:numCache>
            </c:numRef>
          </c:val>
          <c:extLst>
            <c:ext xmlns:c16="http://schemas.microsoft.com/office/drawing/2014/chart" uri="{C3380CC4-5D6E-409C-BE32-E72D297353CC}">
              <c16:uniqueId val="{00000000-75EF-4178-B4DC-822DDE6CE5D5}"/>
            </c:ext>
          </c:extLst>
        </c:ser>
        <c:ser>
          <c:idx val="0"/>
          <c:order val="1"/>
          <c:tx>
            <c:strRef>
              <c:f>Sheet1!$C$1</c:f>
              <c:strCache>
                <c:ptCount val="1"/>
                <c:pt idx="0">
                  <c:v>Repair &amp; Maintenance</c:v>
                </c:pt>
              </c:strCache>
            </c:strRef>
          </c:tx>
          <c:spPr>
            <a:solidFill>
              <a:srgbClr val="D2D1AB"/>
            </a:solidFill>
            <a:ln>
              <a:noFill/>
            </a:ln>
            <a:effectLst/>
          </c:spPr>
          <c:invertIfNegative val="0"/>
          <c:cat>
            <c:numRef>
              <c:f>Sheet1!$A$15:$A$25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Sheet1!$C$15:$C$25</c:f>
              <c:numCache>
                <c:formatCode>0.00</c:formatCode>
                <c:ptCount val="11"/>
                <c:pt idx="0">
                  <c:v>28.996824649246683</c:v>
                </c:pt>
                <c:pt idx="1">
                  <c:v>29.841227811754202</c:v>
                </c:pt>
                <c:pt idx="2">
                  <c:v>31.212388803508265</c:v>
                </c:pt>
                <c:pt idx="3">
                  <c:v>31.859245589550934</c:v>
                </c:pt>
                <c:pt idx="4">
                  <c:v>36.142307442204917</c:v>
                </c:pt>
                <c:pt idx="5">
                  <c:v>40.478338574570145</c:v>
                </c:pt>
                <c:pt idx="6">
                  <c:v>38.657705235637565</c:v>
                </c:pt>
                <c:pt idx="7">
                  <c:v>43.236763670588019</c:v>
                </c:pt>
                <c:pt idx="8">
                  <c:v>40.257608613854252</c:v>
                </c:pt>
                <c:pt idx="9">
                  <c:v>39.045723639627091</c:v>
                </c:pt>
                <c:pt idx="10">
                  <c:v>41</c:v>
                </c:pt>
              </c:numCache>
            </c:numRef>
          </c:val>
          <c:extLst>
            <c:ext xmlns:c16="http://schemas.microsoft.com/office/drawing/2014/chart" uri="{C3380CC4-5D6E-409C-BE32-E72D297353CC}">
              <c16:uniqueId val="{00000000-B048-40D4-9F90-963FEDCB5885}"/>
            </c:ext>
          </c:extLst>
        </c:ser>
        <c:dLbls>
          <c:showLegendKey val="0"/>
          <c:showVal val="0"/>
          <c:showCatName val="0"/>
          <c:showSerName val="0"/>
          <c:showPercent val="0"/>
          <c:showBubbleSize val="0"/>
        </c:dLbls>
        <c:gapWidth val="80"/>
        <c:axId val="305999560"/>
        <c:axId val="305999952"/>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alpha val="96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spPr>
        <a:noFill/>
        <a:ln>
          <a:noFill/>
        </a:ln>
        <a:effectLst/>
      </c:spPr>
    </c:plotArea>
    <c:legend>
      <c:legendPos val="b"/>
      <c:layout>
        <c:manualLayout>
          <c:xMode val="edge"/>
          <c:yMode val="edge"/>
          <c:x val="2.2009345413815964E-2"/>
          <c:y val="0.91050712071407836"/>
          <c:w val="0.39564912304766281"/>
          <c:h val="6.645334076353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Rental</a:t>
            </a:r>
            <a:r>
              <a:rPr lang="en-US" sz="1600" b="1" baseline="0" dirty="0">
                <a:solidFill>
                  <a:schemeClr val="tx1">
                    <a:lumMod val="50000"/>
                  </a:schemeClr>
                </a:solidFill>
              </a:rPr>
              <a:t> Units (Millions)</a:t>
            </a:r>
            <a:endParaRPr lang="en-US" sz="1600" b="1" dirty="0">
              <a:solidFill>
                <a:schemeClr val="tx1">
                  <a:lumMod val="50000"/>
                </a:schemeClr>
              </a:solidFill>
            </a:endParaRPr>
          </a:p>
        </c:rich>
      </c:tx>
      <c:layout>
        <c:manualLayout>
          <c:xMode val="edge"/>
          <c:yMode val="edge"/>
          <c:x val="1.4287696607235096E-2"/>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Under $600</c:v>
                </c:pt>
              </c:strCache>
            </c:strRef>
          </c:tx>
          <c:spPr>
            <a:ln w="50800" cap="rnd">
              <a:solidFill>
                <a:srgbClr val="EA7923"/>
              </a:solidFill>
              <a:round/>
            </a:ln>
            <a:effectLst/>
          </c:spPr>
          <c:marker>
            <c:symbol val="none"/>
          </c:marker>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#,##0.00</c:formatCode>
                <c:ptCount val="11"/>
                <c:pt idx="0">
                  <c:v>12.903309</c:v>
                </c:pt>
                <c:pt idx="1">
                  <c:v>13.317257999999999</c:v>
                </c:pt>
                <c:pt idx="2">
                  <c:v>12.826496000000001</c:v>
                </c:pt>
                <c:pt idx="3">
                  <c:v>13.917629</c:v>
                </c:pt>
                <c:pt idx="4">
                  <c:v>14.067796000000001</c:v>
                </c:pt>
                <c:pt idx="5">
                  <c:v>14.132534999999999</c:v>
                </c:pt>
                <c:pt idx="6">
                  <c:v>13.831858</c:v>
                </c:pt>
                <c:pt idx="7">
                  <c:v>13.365385</c:v>
                </c:pt>
                <c:pt idx="8">
                  <c:v>12.424775</c:v>
                </c:pt>
                <c:pt idx="9">
                  <c:v>11.883613</c:v>
                </c:pt>
                <c:pt idx="10">
                  <c:v>11.049611000000001</c:v>
                </c:pt>
              </c:numCache>
            </c:numRef>
          </c:val>
          <c:smooth val="0"/>
          <c:extLst>
            <c:ext xmlns:c16="http://schemas.microsoft.com/office/drawing/2014/chart" uri="{C3380CC4-5D6E-409C-BE32-E72D297353CC}">
              <c16:uniqueId val="{00000000-B3EF-4C0B-B92A-4A7BFD959444}"/>
            </c:ext>
          </c:extLst>
        </c:ser>
        <c:ser>
          <c:idx val="1"/>
          <c:order val="1"/>
          <c:tx>
            <c:strRef>
              <c:f>Sheet1!$C$1</c:f>
              <c:strCache>
                <c:ptCount val="1"/>
                <c:pt idx="0">
                  <c:v>$600–999</c:v>
                </c:pt>
              </c:strCache>
            </c:strRef>
          </c:tx>
          <c:spPr>
            <a:ln w="50800" cap="rnd">
              <a:solidFill>
                <a:srgbClr val="4379BD"/>
              </a:solidFill>
              <a:round/>
            </a:ln>
            <a:effectLst/>
          </c:spPr>
          <c:marker>
            <c:symbol val="none"/>
          </c:marker>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Sheet1!$C$2:$C$12</c:f>
              <c:numCache>
                <c:formatCode>#,##0.00</c:formatCode>
                <c:ptCount val="11"/>
                <c:pt idx="0">
                  <c:v>14.372399999999999</c:v>
                </c:pt>
                <c:pt idx="1">
                  <c:v>15.155939</c:v>
                </c:pt>
                <c:pt idx="2">
                  <c:v>15.041226000000002</c:v>
                </c:pt>
                <c:pt idx="3">
                  <c:v>15.259403999999998</c:v>
                </c:pt>
                <c:pt idx="4">
                  <c:v>16.061728000000002</c:v>
                </c:pt>
                <c:pt idx="5">
                  <c:v>16.159369999999999</c:v>
                </c:pt>
                <c:pt idx="6">
                  <c:v>16.426638000000001</c:v>
                </c:pt>
                <c:pt idx="7">
                  <c:v>16.794345</c:v>
                </c:pt>
                <c:pt idx="8">
                  <c:v>16.587268000000002</c:v>
                </c:pt>
                <c:pt idx="9">
                  <c:v>16.055361999999999</c:v>
                </c:pt>
                <c:pt idx="10">
                  <c:v>15.71266</c:v>
                </c:pt>
              </c:numCache>
            </c:numRef>
          </c:val>
          <c:smooth val="0"/>
          <c:extLst>
            <c:ext xmlns:c16="http://schemas.microsoft.com/office/drawing/2014/chart" uri="{C3380CC4-5D6E-409C-BE32-E72D297353CC}">
              <c16:uniqueId val="{00000001-B3EF-4C0B-B92A-4A7BFD959444}"/>
            </c:ext>
          </c:extLst>
        </c:ser>
        <c:ser>
          <c:idx val="2"/>
          <c:order val="2"/>
          <c:tx>
            <c:strRef>
              <c:f>Sheet1!$D$1</c:f>
              <c:strCache>
                <c:ptCount val="1"/>
                <c:pt idx="0">
                  <c:v>$1,000 and Over</c:v>
                </c:pt>
              </c:strCache>
            </c:strRef>
          </c:tx>
          <c:spPr>
            <a:ln w="50800" cap="rnd">
              <a:solidFill>
                <a:srgbClr val="1B3D6D"/>
              </a:solidFill>
              <a:round/>
            </a:ln>
            <a:effectLst/>
          </c:spPr>
          <c:marker>
            <c:symbol val="none"/>
          </c:marker>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Sheet1!$D$2:$D$12</c:f>
              <c:numCache>
                <c:formatCode>#,##0.00</c:formatCode>
                <c:ptCount val="11"/>
                <c:pt idx="0">
                  <c:v>11.25384</c:v>
                </c:pt>
                <c:pt idx="1">
                  <c:v>11.065766999999999</c:v>
                </c:pt>
                <c:pt idx="2">
                  <c:v>12.878911</c:v>
                </c:pt>
                <c:pt idx="3">
                  <c:v>12.475732000000001</c:v>
                </c:pt>
                <c:pt idx="4">
                  <c:v>12.190599000000001</c:v>
                </c:pt>
                <c:pt idx="5">
                  <c:v>12.925974999999999</c:v>
                </c:pt>
                <c:pt idx="6">
                  <c:v>13.468510999999999</c:v>
                </c:pt>
                <c:pt idx="7">
                  <c:v>14.363201999999999</c:v>
                </c:pt>
                <c:pt idx="8">
                  <c:v>15.678820999999999</c:v>
                </c:pt>
                <c:pt idx="9">
                  <c:v>17.008338999999999</c:v>
                </c:pt>
                <c:pt idx="10">
                  <c:v>17.909358999999998</c:v>
                </c:pt>
              </c:numCache>
            </c:numRef>
          </c:val>
          <c:smooth val="0"/>
          <c:extLst>
            <c:ext xmlns:c16="http://schemas.microsoft.com/office/drawing/2014/chart" uri="{C3380CC4-5D6E-409C-BE32-E72D297353CC}">
              <c16:uniqueId val="{00000002-B3EF-4C0B-B92A-4A7BFD959444}"/>
            </c:ext>
          </c:extLst>
        </c:ser>
        <c:dLbls>
          <c:showLegendKey val="0"/>
          <c:showVal val="0"/>
          <c:showCatName val="0"/>
          <c:showSerName val="0"/>
          <c:showPercent val="0"/>
          <c:showBubbleSize val="0"/>
        </c:dLbls>
        <c:smooth val="0"/>
        <c:axId val="666658472"/>
        <c:axId val="666659456"/>
      </c:lineChart>
      <c:catAx>
        <c:axId val="666658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666659456"/>
        <c:crosses val="autoZero"/>
        <c:auto val="1"/>
        <c:lblAlgn val="ctr"/>
        <c:lblOffset val="100"/>
        <c:noMultiLvlLbl val="0"/>
      </c:catAx>
      <c:valAx>
        <c:axId val="666659456"/>
        <c:scaling>
          <c:orientation val="minMax"/>
          <c:min val="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666658472"/>
        <c:crosses val="autoZero"/>
        <c:crossBetween val="between"/>
      </c:valAx>
      <c:spPr>
        <a:noFill/>
        <a:ln>
          <a:noFill/>
        </a:ln>
        <a:effectLst/>
      </c:spPr>
    </c:plotArea>
    <c:legend>
      <c:legendPos val="b"/>
      <c:layout>
        <c:manualLayout>
          <c:xMode val="edge"/>
          <c:yMode val="edge"/>
          <c:x val="0.22591366032581089"/>
          <c:y val="0.92841021005304858"/>
          <c:w val="0.45594100215924832"/>
          <c:h val="7.15897899469514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solidFill>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89953339165899E-2"/>
          <c:y val="3.1411396156125697E-2"/>
          <c:w val="0.90019174686497505"/>
          <c:h val="0.74754463233098067"/>
        </c:manualLayout>
      </c:layout>
      <c:areaChart>
        <c:grouping val="standard"/>
        <c:varyColors val="0"/>
        <c:ser>
          <c:idx val="2"/>
          <c:order val="1"/>
          <c:tx>
            <c:strRef>
              <c:f>Sheet1!$C$2</c:f>
              <c:strCache>
                <c:ptCount val="1"/>
                <c:pt idx="0">
                  <c:v>Price for All Consumer Items Less Shelter</c:v>
                </c:pt>
              </c:strCache>
            </c:strRef>
          </c:tx>
          <c:spPr>
            <a:solidFill>
              <a:srgbClr val="D2D1AB"/>
            </a:solidFill>
            <a:ln w="38100">
              <a:noFill/>
            </a:ln>
            <a:effectLst/>
          </c:spPr>
          <c:cat>
            <c:numRef>
              <c:f>Sheet1!$A$3:$A$232</c:f>
              <c:numCache>
                <c:formatCode>General</c:formatCode>
                <c:ptCount val="39"/>
                <c:pt idx="0">
                  <c:v>2010</c:v>
                </c:pt>
                <c:pt idx="1">
                  <c:v>2010</c:v>
                </c:pt>
                <c:pt idx="2">
                  <c:v>2010</c:v>
                </c:pt>
                <c:pt idx="3">
                  <c:v>2010</c:v>
                </c:pt>
                <c:pt idx="4">
                  <c:v>2011</c:v>
                </c:pt>
                <c:pt idx="5">
                  <c:v>2011</c:v>
                </c:pt>
                <c:pt idx="6">
                  <c:v>2011</c:v>
                </c:pt>
                <c:pt idx="7">
                  <c:v>2011</c:v>
                </c:pt>
                <c:pt idx="8">
                  <c:v>2012</c:v>
                </c:pt>
                <c:pt idx="9">
                  <c:v>2012</c:v>
                </c:pt>
                <c:pt idx="10">
                  <c:v>2012</c:v>
                </c:pt>
                <c:pt idx="11">
                  <c:v>2012</c:v>
                </c:pt>
                <c:pt idx="12">
                  <c:v>2013</c:v>
                </c:pt>
                <c:pt idx="13">
                  <c:v>2013</c:v>
                </c:pt>
                <c:pt idx="14">
                  <c:v>2013</c:v>
                </c:pt>
                <c:pt idx="15">
                  <c:v>2013</c:v>
                </c:pt>
                <c:pt idx="16">
                  <c:v>2014</c:v>
                </c:pt>
                <c:pt idx="17">
                  <c:v>2014</c:v>
                </c:pt>
                <c:pt idx="18">
                  <c:v>2014</c:v>
                </c:pt>
                <c:pt idx="19">
                  <c:v>2014</c:v>
                </c:pt>
                <c:pt idx="20">
                  <c:v>2015</c:v>
                </c:pt>
                <c:pt idx="21">
                  <c:v>2015</c:v>
                </c:pt>
                <c:pt idx="22">
                  <c:v>2015</c:v>
                </c:pt>
                <c:pt idx="23">
                  <c:v>2015</c:v>
                </c:pt>
                <c:pt idx="24">
                  <c:v>2016</c:v>
                </c:pt>
                <c:pt idx="25">
                  <c:v>2016</c:v>
                </c:pt>
                <c:pt idx="26">
                  <c:v>2016</c:v>
                </c:pt>
                <c:pt idx="27">
                  <c:v>2016</c:v>
                </c:pt>
                <c:pt idx="28">
                  <c:v>2017</c:v>
                </c:pt>
                <c:pt idx="29">
                  <c:v>2017</c:v>
                </c:pt>
                <c:pt idx="30">
                  <c:v>2017</c:v>
                </c:pt>
                <c:pt idx="31">
                  <c:v>2017</c:v>
                </c:pt>
                <c:pt idx="32">
                  <c:v>2018</c:v>
                </c:pt>
                <c:pt idx="33">
                  <c:v>2018</c:v>
                </c:pt>
                <c:pt idx="34">
                  <c:v>2018</c:v>
                </c:pt>
                <c:pt idx="35">
                  <c:v>2018</c:v>
                </c:pt>
                <c:pt idx="36">
                  <c:v>2019</c:v>
                </c:pt>
                <c:pt idx="37">
                  <c:v>2019</c:v>
                </c:pt>
                <c:pt idx="38">
                  <c:v>2019</c:v>
                </c:pt>
              </c:numCache>
            </c:numRef>
          </c:cat>
          <c:val>
            <c:numRef>
              <c:f>Sheet1!$C$3:$C$232</c:f>
              <c:numCache>
                <c:formatCode>0.0</c:formatCode>
                <c:ptCount val="39"/>
                <c:pt idx="0">
                  <c:v>0.181602052298455</c:v>
                </c:pt>
                <c:pt idx="1">
                  <c:v>1.4364339924963971</c:v>
                </c:pt>
                <c:pt idx="2">
                  <c:v>2.6576808682317719</c:v>
                </c:pt>
                <c:pt idx="3">
                  <c:v>2.622836740615436</c:v>
                </c:pt>
                <c:pt idx="4">
                  <c:v>2.3928504425835344</c:v>
                </c:pt>
                <c:pt idx="5">
                  <c:v>2.7723148302696399</c:v>
                </c:pt>
                <c:pt idx="6">
                  <c:v>3.4684063867306145</c:v>
                </c:pt>
                <c:pt idx="7">
                  <c:v>4.0029280366699354</c:v>
                </c:pt>
                <c:pt idx="8">
                  <c:v>4.0962327365485436</c:v>
                </c:pt>
                <c:pt idx="9">
                  <c:v>3.4064843833668998</c:v>
                </c:pt>
                <c:pt idx="10">
                  <c:v>2.5908562121917256</c:v>
                </c:pt>
                <c:pt idx="11">
                  <c:v>2.0327127834203704</c:v>
                </c:pt>
                <c:pt idx="12">
                  <c:v>1.617495282495909</c:v>
                </c:pt>
                <c:pt idx="13">
                  <c:v>1.4451748595569534</c:v>
                </c:pt>
                <c:pt idx="14">
                  <c:v>1.351785011640017</c:v>
                </c:pt>
                <c:pt idx="15">
                  <c:v>1.0736700208976013</c:v>
                </c:pt>
                <c:pt idx="16">
                  <c:v>0.9146482057396158</c:v>
                </c:pt>
                <c:pt idx="17">
                  <c:v>1.0950854101549754</c:v>
                </c:pt>
                <c:pt idx="18">
                  <c:v>1.1361703841609652</c:v>
                </c:pt>
                <c:pt idx="19">
                  <c:v>1.0497544280580913</c:v>
                </c:pt>
                <c:pt idx="20">
                  <c:v>0.43289416049850832</c:v>
                </c:pt>
                <c:pt idx="21">
                  <c:v>-0.34213472983785165</c:v>
                </c:pt>
                <c:pt idx="22">
                  <c:v>-0.96720272316851008</c:v>
                </c:pt>
                <c:pt idx="23">
                  <c:v>-1.2718660704909575</c:v>
                </c:pt>
                <c:pt idx="24">
                  <c:v>-0.890133292494387</c:v>
                </c:pt>
                <c:pt idx="25">
                  <c:v>-0.55789154855548151</c:v>
                </c:pt>
                <c:pt idx="26">
                  <c:v>-0.22933320226449877</c:v>
                </c:pt>
                <c:pt idx="27">
                  <c:v>0.23366761872880143</c:v>
                </c:pt>
                <c:pt idx="28">
                  <c:v>0.75513951717651584</c:v>
                </c:pt>
                <c:pt idx="29">
                  <c:v>1.06123756178513</c:v>
                </c:pt>
                <c:pt idx="30">
                  <c:v>1.3844243582551992</c:v>
                </c:pt>
                <c:pt idx="31">
                  <c:v>1.5424982909534433</c:v>
                </c:pt>
                <c:pt idx="32">
                  <c:v>1.4551734561425274</c:v>
                </c:pt>
                <c:pt idx="33">
                  <c:v>1.7286598979934427</c:v>
                </c:pt>
                <c:pt idx="34">
                  <c:v>1.9536927011781162</c:v>
                </c:pt>
                <c:pt idx="35">
                  <c:v>1.9916505783541962</c:v>
                </c:pt>
                <c:pt idx="36">
                  <c:v>1.7628089269791987</c:v>
                </c:pt>
                <c:pt idx="37">
                  <c:v>1.5</c:v>
                </c:pt>
                <c:pt idx="38" formatCode="General">
                  <c:v>1.1000000000000001</c:v>
                </c:pt>
              </c:numCache>
            </c:numRef>
          </c:val>
          <c:extLst>
            <c:ext xmlns:c16="http://schemas.microsoft.com/office/drawing/2014/chart" uri="{C3380CC4-5D6E-409C-BE32-E72D297353CC}">
              <c16:uniqueId val="{00000003-4738-4781-AF33-94E7723F8883}"/>
            </c:ext>
          </c:extLst>
        </c:ser>
        <c:dLbls>
          <c:showLegendKey val="0"/>
          <c:showVal val="0"/>
          <c:showCatName val="0"/>
          <c:showSerName val="0"/>
          <c:showPercent val="0"/>
          <c:showBubbleSize val="0"/>
        </c:dLbls>
        <c:axId val="308807072"/>
        <c:axId val="308807464"/>
      </c:areaChart>
      <c:lineChart>
        <c:grouping val="stacked"/>
        <c:varyColors val="0"/>
        <c:ser>
          <c:idx val="1"/>
          <c:order val="0"/>
          <c:tx>
            <c:strRef>
              <c:f>Sheet1!$B$2</c:f>
              <c:strCache>
                <c:ptCount val="1"/>
                <c:pt idx="0">
                  <c:v>Rent Index for Primary Residence</c:v>
                </c:pt>
              </c:strCache>
            </c:strRef>
          </c:tx>
          <c:spPr>
            <a:ln w="63500" cap="rnd">
              <a:solidFill>
                <a:srgbClr val="4379BD"/>
              </a:solidFill>
              <a:round/>
            </a:ln>
            <a:effectLst/>
          </c:spPr>
          <c:marker>
            <c:symbol val="none"/>
          </c:marker>
          <c:cat>
            <c:numRef>
              <c:f>Sheet1!$A$3:$A$232</c:f>
              <c:numCache>
                <c:formatCode>General</c:formatCode>
                <c:ptCount val="39"/>
                <c:pt idx="0">
                  <c:v>2010</c:v>
                </c:pt>
                <c:pt idx="1">
                  <c:v>2010</c:v>
                </c:pt>
                <c:pt idx="2">
                  <c:v>2010</c:v>
                </c:pt>
                <c:pt idx="3">
                  <c:v>2010</c:v>
                </c:pt>
                <c:pt idx="4">
                  <c:v>2011</c:v>
                </c:pt>
                <c:pt idx="5">
                  <c:v>2011</c:v>
                </c:pt>
                <c:pt idx="6">
                  <c:v>2011</c:v>
                </c:pt>
                <c:pt idx="7">
                  <c:v>2011</c:v>
                </c:pt>
                <c:pt idx="8">
                  <c:v>2012</c:v>
                </c:pt>
                <c:pt idx="9">
                  <c:v>2012</c:v>
                </c:pt>
                <c:pt idx="10">
                  <c:v>2012</c:v>
                </c:pt>
                <c:pt idx="11">
                  <c:v>2012</c:v>
                </c:pt>
                <c:pt idx="12">
                  <c:v>2013</c:v>
                </c:pt>
                <c:pt idx="13">
                  <c:v>2013</c:v>
                </c:pt>
                <c:pt idx="14">
                  <c:v>2013</c:v>
                </c:pt>
                <c:pt idx="15">
                  <c:v>2013</c:v>
                </c:pt>
                <c:pt idx="16">
                  <c:v>2014</c:v>
                </c:pt>
                <c:pt idx="17">
                  <c:v>2014</c:v>
                </c:pt>
                <c:pt idx="18">
                  <c:v>2014</c:v>
                </c:pt>
                <c:pt idx="19">
                  <c:v>2014</c:v>
                </c:pt>
                <c:pt idx="20">
                  <c:v>2015</c:v>
                </c:pt>
                <c:pt idx="21">
                  <c:v>2015</c:v>
                </c:pt>
                <c:pt idx="22">
                  <c:v>2015</c:v>
                </c:pt>
                <c:pt idx="23">
                  <c:v>2015</c:v>
                </c:pt>
                <c:pt idx="24">
                  <c:v>2016</c:v>
                </c:pt>
                <c:pt idx="25">
                  <c:v>2016</c:v>
                </c:pt>
                <c:pt idx="26">
                  <c:v>2016</c:v>
                </c:pt>
                <c:pt idx="27">
                  <c:v>2016</c:v>
                </c:pt>
                <c:pt idx="28">
                  <c:v>2017</c:v>
                </c:pt>
                <c:pt idx="29">
                  <c:v>2017</c:v>
                </c:pt>
                <c:pt idx="30">
                  <c:v>2017</c:v>
                </c:pt>
                <c:pt idx="31">
                  <c:v>2017</c:v>
                </c:pt>
                <c:pt idx="32">
                  <c:v>2018</c:v>
                </c:pt>
                <c:pt idx="33">
                  <c:v>2018</c:v>
                </c:pt>
                <c:pt idx="34">
                  <c:v>2018</c:v>
                </c:pt>
                <c:pt idx="35">
                  <c:v>2018</c:v>
                </c:pt>
                <c:pt idx="36">
                  <c:v>2019</c:v>
                </c:pt>
                <c:pt idx="37">
                  <c:v>2019</c:v>
                </c:pt>
                <c:pt idx="38">
                  <c:v>2019</c:v>
                </c:pt>
              </c:numCache>
            </c:numRef>
          </c:cat>
          <c:val>
            <c:numRef>
              <c:f>Sheet1!$B$3:$B$232</c:f>
              <c:numCache>
                <c:formatCode>_(* #,##0.0_);_(* \(#,##0.0\);_(* "-"??_);_(@_)</c:formatCode>
                <c:ptCount val="39"/>
                <c:pt idx="0">
                  <c:v>1.5271532994033858</c:v>
                </c:pt>
                <c:pt idx="1">
                  <c:v>0.79881468167342651</c:v>
                </c:pt>
                <c:pt idx="2">
                  <c:v>0.32550227760952927</c:v>
                </c:pt>
                <c:pt idx="3">
                  <c:v>0.23069673226519366</c:v>
                </c:pt>
                <c:pt idx="4">
                  <c:v>0.42960855321614022</c:v>
                </c:pt>
                <c:pt idx="5">
                  <c:v>0.77742368837989273</c:v>
                </c:pt>
                <c:pt idx="6">
                  <c:v>1.2345418753431818</c:v>
                </c:pt>
                <c:pt idx="7">
                  <c:v>1.7051913603637618</c:v>
                </c:pt>
                <c:pt idx="8">
                  <c:v>2.0556791848861633</c:v>
                </c:pt>
                <c:pt idx="9">
                  <c:v>2.3836210117313192</c:v>
                </c:pt>
                <c:pt idx="10">
                  <c:v>2.580476906799213</c:v>
                </c:pt>
                <c:pt idx="11">
                  <c:v>2.6529936366002107</c:v>
                </c:pt>
                <c:pt idx="12">
                  <c:v>2.7139729543083471</c:v>
                </c:pt>
                <c:pt idx="13">
                  <c:v>2.7457792049822283</c:v>
                </c:pt>
                <c:pt idx="14">
                  <c:v>2.8059508158688464</c:v>
                </c:pt>
                <c:pt idx="15">
                  <c:v>2.8259149585008672</c:v>
                </c:pt>
                <c:pt idx="16">
                  <c:v>2.8528349534747757</c:v>
                </c:pt>
                <c:pt idx="17">
                  <c:v>2.9212959586766165</c:v>
                </c:pt>
                <c:pt idx="18">
                  <c:v>3.0021429102018025</c:v>
                </c:pt>
                <c:pt idx="19">
                  <c:v>3.151370950948694</c:v>
                </c:pt>
                <c:pt idx="20">
                  <c:v>3.3084372986179731</c:v>
                </c:pt>
                <c:pt idx="21">
                  <c:v>3.4079866606791938</c:v>
                </c:pt>
                <c:pt idx="22">
                  <c:v>3.5026268103538696</c:v>
                </c:pt>
                <c:pt idx="23">
                  <c:v>3.574082942333614</c:v>
                </c:pt>
                <c:pt idx="24">
                  <c:v>3.6219916960309342</c:v>
                </c:pt>
                <c:pt idx="25">
                  <c:v>3.6948708205672585</c:v>
                </c:pt>
                <c:pt idx="26">
                  <c:v>3.7239240644767713</c:v>
                </c:pt>
                <c:pt idx="27">
                  <c:v>3.7717807797729126</c:v>
                </c:pt>
                <c:pt idx="28">
                  <c:v>3.8272149228987735</c:v>
                </c:pt>
                <c:pt idx="29">
                  <c:v>3.8438367826113962</c:v>
                </c:pt>
                <c:pt idx="30">
                  <c:v>3.8627547350143536</c:v>
                </c:pt>
                <c:pt idx="31">
                  <c:v>3.8145107901913575</c:v>
                </c:pt>
                <c:pt idx="32">
                  <c:v>3.7538781370259637</c:v>
                </c:pt>
                <c:pt idx="33">
                  <c:v>3.7006460015585803</c:v>
                </c:pt>
                <c:pt idx="34">
                  <c:v>3.6506521331561772</c:v>
                </c:pt>
                <c:pt idx="35">
                  <c:v>3.6172358428033791</c:v>
                </c:pt>
                <c:pt idx="36">
                  <c:v>3.5878283033356038</c:v>
                </c:pt>
                <c:pt idx="37">
                  <c:v>3.6273179268416333</c:v>
                </c:pt>
                <c:pt idx="38">
                  <c:v>3.7</c:v>
                </c:pt>
              </c:numCache>
            </c:numRef>
          </c:val>
          <c:smooth val="0"/>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marker val="1"/>
        <c:smooth val="0"/>
        <c:axId val="308807072"/>
        <c:axId val="308807464"/>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4"/>
        <c:tickMarkSkip val="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majorUnit val="1"/>
      </c:valAx>
      <c:spPr>
        <a:noFill/>
        <a:ln>
          <a:noFill/>
        </a:ln>
        <a:effectLst/>
      </c:spPr>
    </c:plotArea>
    <c:legend>
      <c:legendPos val="b"/>
      <c:layout>
        <c:manualLayout>
          <c:xMode val="edge"/>
          <c:yMode val="edge"/>
          <c:x val="3.9960875984251965E-2"/>
          <c:y val="0.93281620871779547"/>
          <c:w val="0.6274048556430446"/>
          <c:h val="6.70128464089787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64327228791706E-2"/>
          <c:y val="0.11409457857788166"/>
          <c:w val="0.93717724208437714"/>
          <c:h val="0.69379928051136119"/>
        </c:manualLayout>
      </c:layout>
      <c:areaChart>
        <c:grouping val="stacked"/>
        <c:varyColors val="0"/>
        <c:ser>
          <c:idx val="1"/>
          <c:order val="0"/>
          <c:tx>
            <c:strRef>
              <c:f>Sheet1!$B$1</c:f>
              <c:strCache>
                <c:ptCount val="1"/>
                <c:pt idx="0">
                  <c:v>Single-Family for Rent</c:v>
                </c:pt>
              </c:strCache>
            </c:strRef>
          </c:tx>
          <c:spPr>
            <a:solidFill>
              <a:srgbClr val="1B3D6D"/>
            </a:solidFill>
            <a:ln>
              <a:solidFill>
                <a:srgbClr val="1B3D6D"/>
              </a:solidFill>
            </a:ln>
            <a:effectLst/>
          </c:spPr>
          <c:cat>
            <c:numRef>
              <c:f>Sheet1!$A$2:$A$47</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Sheet1!$B$2:$B$47</c:f>
              <c:numCache>
                <c:formatCode>0</c:formatCode>
                <c:ptCount val="40"/>
                <c:pt idx="0">
                  <c:v>13</c:v>
                </c:pt>
                <c:pt idx="1">
                  <c:v>9</c:v>
                </c:pt>
                <c:pt idx="2">
                  <c:v>13</c:v>
                </c:pt>
                <c:pt idx="3">
                  <c:v>25</c:v>
                </c:pt>
                <c:pt idx="4">
                  <c:v>34</c:v>
                </c:pt>
                <c:pt idx="5">
                  <c:v>25</c:v>
                </c:pt>
                <c:pt idx="6">
                  <c:v>27</c:v>
                </c:pt>
                <c:pt idx="7">
                  <c:v>28</c:v>
                </c:pt>
                <c:pt idx="8">
                  <c:v>22</c:v>
                </c:pt>
                <c:pt idx="9">
                  <c:v>19</c:v>
                </c:pt>
                <c:pt idx="10">
                  <c:v>23</c:v>
                </c:pt>
                <c:pt idx="11">
                  <c:v>14</c:v>
                </c:pt>
                <c:pt idx="12">
                  <c:v>20</c:v>
                </c:pt>
                <c:pt idx="13">
                  <c:v>23</c:v>
                </c:pt>
                <c:pt idx="14">
                  <c:v>21</c:v>
                </c:pt>
                <c:pt idx="15">
                  <c:v>32</c:v>
                </c:pt>
                <c:pt idx="16">
                  <c:v>25</c:v>
                </c:pt>
                <c:pt idx="17">
                  <c:v>30</c:v>
                </c:pt>
                <c:pt idx="18">
                  <c:v>36</c:v>
                </c:pt>
                <c:pt idx="19">
                  <c:v>40</c:v>
                </c:pt>
                <c:pt idx="20">
                  <c:v>37</c:v>
                </c:pt>
                <c:pt idx="21">
                  <c:v>39</c:v>
                </c:pt>
                <c:pt idx="22">
                  <c:v>37</c:v>
                </c:pt>
                <c:pt idx="23">
                  <c:v>47</c:v>
                </c:pt>
                <c:pt idx="24">
                  <c:v>43</c:v>
                </c:pt>
                <c:pt idx="25">
                  <c:v>32</c:v>
                </c:pt>
                <c:pt idx="26">
                  <c:v>36</c:v>
                </c:pt>
                <c:pt idx="27">
                  <c:v>31</c:v>
                </c:pt>
                <c:pt idx="28">
                  <c:v>33</c:v>
                </c:pt>
                <c:pt idx="29">
                  <c:v>14</c:v>
                </c:pt>
                <c:pt idx="30">
                  <c:v>27</c:v>
                </c:pt>
                <c:pt idx="31">
                  <c:v>23</c:v>
                </c:pt>
                <c:pt idx="32">
                  <c:v>33</c:v>
                </c:pt>
                <c:pt idx="33">
                  <c:v>25</c:v>
                </c:pt>
                <c:pt idx="34">
                  <c:v>28</c:v>
                </c:pt>
                <c:pt idx="35">
                  <c:v>30</c:v>
                </c:pt>
                <c:pt idx="36">
                  <c:v>38</c:v>
                </c:pt>
                <c:pt idx="37">
                  <c:v>43</c:v>
                </c:pt>
                <c:pt idx="38">
                  <c:v>46</c:v>
                </c:pt>
                <c:pt idx="39">
                  <c:v>41</c:v>
                </c:pt>
              </c:numCache>
            </c:numRef>
          </c:val>
          <c:extLst>
            <c:ext xmlns:c16="http://schemas.microsoft.com/office/drawing/2014/chart" uri="{C3380CC4-5D6E-409C-BE32-E72D297353CC}">
              <c16:uniqueId val="{00000000-D40D-40C5-865C-EF4AAB92589D}"/>
            </c:ext>
          </c:extLst>
        </c:ser>
        <c:ser>
          <c:idx val="2"/>
          <c:order val="1"/>
          <c:tx>
            <c:strRef>
              <c:f>Sheet1!$C$1</c:f>
              <c:strCache>
                <c:ptCount val="1"/>
                <c:pt idx="0">
                  <c:v>Multifamily for Rent</c:v>
                </c:pt>
              </c:strCache>
            </c:strRef>
          </c:tx>
          <c:spPr>
            <a:solidFill>
              <a:srgbClr val="D2D1AB"/>
            </a:solidFill>
            <a:ln>
              <a:solidFill>
                <a:srgbClr val="D2D1AB"/>
              </a:solidFill>
            </a:ln>
            <a:effectLst/>
          </c:spPr>
          <c:cat>
            <c:numRef>
              <c:f>Sheet1!$A$2:$A$47</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Sheet1!$C$2:$C$47</c:f>
              <c:numCache>
                <c:formatCode>General</c:formatCode>
                <c:ptCount val="40"/>
                <c:pt idx="0">
                  <c:v>277</c:v>
                </c:pt>
                <c:pt idx="1">
                  <c:v>221</c:v>
                </c:pt>
                <c:pt idx="2">
                  <c:v>259</c:v>
                </c:pt>
                <c:pt idx="3">
                  <c:v>425</c:v>
                </c:pt>
                <c:pt idx="4">
                  <c:v>459</c:v>
                </c:pt>
                <c:pt idx="5">
                  <c:v>515</c:v>
                </c:pt>
                <c:pt idx="6">
                  <c:v>483</c:v>
                </c:pt>
                <c:pt idx="7">
                  <c:v>344</c:v>
                </c:pt>
                <c:pt idx="8">
                  <c:v>307</c:v>
                </c:pt>
                <c:pt idx="9">
                  <c:v>286</c:v>
                </c:pt>
                <c:pt idx="10">
                  <c:v>241</c:v>
                </c:pt>
                <c:pt idx="11">
                  <c:v>132</c:v>
                </c:pt>
                <c:pt idx="12">
                  <c:v>128</c:v>
                </c:pt>
                <c:pt idx="13">
                  <c:v>118</c:v>
                </c:pt>
                <c:pt idx="14">
                  <c:v>206</c:v>
                </c:pt>
                <c:pt idx="15">
                  <c:v>227</c:v>
                </c:pt>
                <c:pt idx="16">
                  <c:v>257</c:v>
                </c:pt>
                <c:pt idx="17">
                  <c:v>282</c:v>
                </c:pt>
                <c:pt idx="18">
                  <c:v>287</c:v>
                </c:pt>
                <c:pt idx="19">
                  <c:v>270</c:v>
                </c:pt>
                <c:pt idx="20">
                  <c:v>263</c:v>
                </c:pt>
                <c:pt idx="21">
                  <c:v>258</c:v>
                </c:pt>
                <c:pt idx="22">
                  <c:v>275</c:v>
                </c:pt>
                <c:pt idx="23">
                  <c:v>262</c:v>
                </c:pt>
                <c:pt idx="24">
                  <c:v>225</c:v>
                </c:pt>
                <c:pt idx="25">
                  <c:v>203</c:v>
                </c:pt>
                <c:pt idx="26">
                  <c:v>185</c:v>
                </c:pt>
                <c:pt idx="27">
                  <c:v>194</c:v>
                </c:pt>
                <c:pt idx="28">
                  <c:v>220</c:v>
                </c:pt>
                <c:pt idx="29">
                  <c:v>92</c:v>
                </c:pt>
                <c:pt idx="30">
                  <c:v>101</c:v>
                </c:pt>
                <c:pt idx="31">
                  <c:v>162</c:v>
                </c:pt>
                <c:pt idx="32">
                  <c:v>225</c:v>
                </c:pt>
                <c:pt idx="33">
                  <c:v>285</c:v>
                </c:pt>
                <c:pt idx="34">
                  <c:v>328</c:v>
                </c:pt>
                <c:pt idx="35">
                  <c:v>372</c:v>
                </c:pt>
                <c:pt idx="36">
                  <c:v>364</c:v>
                </c:pt>
                <c:pt idx="37">
                  <c:v>331</c:v>
                </c:pt>
                <c:pt idx="38">
                  <c:v>349</c:v>
                </c:pt>
                <c:pt idx="39">
                  <c:v>351</c:v>
                </c:pt>
              </c:numCache>
            </c:numRef>
          </c:val>
          <c:extLst>
            <c:ext xmlns:c16="http://schemas.microsoft.com/office/drawing/2014/chart" uri="{C3380CC4-5D6E-409C-BE32-E72D297353CC}">
              <c16:uniqueId val="{00000001-D40D-40C5-865C-EF4AAB92589D}"/>
            </c:ext>
          </c:extLst>
        </c:ser>
        <c:ser>
          <c:idx val="0"/>
          <c:order val="2"/>
          <c:tx>
            <c:strRef>
              <c:f>Sheet1!$D$1</c:f>
              <c:strCache>
                <c:ptCount val="1"/>
                <c:pt idx="0">
                  <c:v>Multifamily for Sale</c:v>
                </c:pt>
              </c:strCache>
            </c:strRef>
          </c:tx>
          <c:spPr>
            <a:solidFill>
              <a:srgbClr val="4379BD"/>
            </a:solidFill>
            <a:ln w="25400">
              <a:noFill/>
            </a:ln>
            <a:effectLst/>
          </c:spPr>
          <c:cat>
            <c:numRef>
              <c:f>Sheet1!$A$2:$A$47</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Sheet1!$D$2:$D$47</c:f>
              <c:numCache>
                <c:formatCode>General</c:formatCode>
                <c:ptCount val="40"/>
                <c:pt idx="0">
                  <c:v>163</c:v>
                </c:pt>
                <c:pt idx="1">
                  <c:v>158</c:v>
                </c:pt>
                <c:pt idx="2">
                  <c:v>140</c:v>
                </c:pt>
                <c:pt idx="3">
                  <c:v>210</c:v>
                </c:pt>
                <c:pt idx="4">
                  <c:v>206</c:v>
                </c:pt>
                <c:pt idx="5">
                  <c:v>154</c:v>
                </c:pt>
                <c:pt idx="6">
                  <c:v>143</c:v>
                </c:pt>
                <c:pt idx="7">
                  <c:v>130</c:v>
                </c:pt>
                <c:pt idx="8">
                  <c:v>99</c:v>
                </c:pt>
                <c:pt idx="9">
                  <c:v>87</c:v>
                </c:pt>
                <c:pt idx="10">
                  <c:v>56</c:v>
                </c:pt>
                <c:pt idx="11">
                  <c:v>41</c:v>
                </c:pt>
                <c:pt idx="12">
                  <c:v>41</c:v>
                </c:pt>
                <c:pt idx="13">
                  <c:v>44</c:v>
                </c:pt>
                <c:pt idx="14">
                  <c:v>52</c:v>
                </c:pt>
                <c:pt idx="15">
                  <c:v>51</c:v>
                </c:pt>
                <c:pt idx="16">
                  <c:v>59</c:v>
                </c:pt>
                <c:pt idx="17">
                  <c:v>59</c:v>
                </c:pt>
                <c:pt idx="18">
                  <c:v>59</c:v>
                </c:pt>
                <c:pt idx="19">
                  <c:v>69</c:v>
                </c:pt>
                <c:pt idx="20">
                  <c:v>75</c:v>
                </c:pt>
                <c:pt idx="21">
                  <c:v>71</c:v>
                </c:pt>
                <c:pt idx="22">
                  <c:v>71</c:v>
                </c:pt>
                <c:pt idx="23">
                  <c:v>87</c:v>
                </c:pt>
                <c:pt idx="24">
                  <c:v>120</c:v>
                </c:pt>
                <c:pt idx="25">
                  <c:v>150</c:v>
                </c:pt>
                <c:pt idx="26">
                  <c:v>151</c:v>
                </c:pt>
                <c:pt idx="27">
                  <c:v>115</c:v>
                </c:pt>
                <c:pt idx="28">
                  <c:v>64</c:v>
                </c:pt>
                <c:pt idx="29">
                  <c:v>17</c:v>
                </c:pt>
                <c:pt idx="30">
                  <c:v>15</c:v>
                </c:pt>
                <c:pt idx="31">
                  <c:v>16</c:v>
                </c:pt>
                <c:pt idx="32">
                  <c:v>21</c:v>
                </c:pt>
                <c:pt idx="33">
                  <c:v>22</c:v>
                </c:pt>
                <c:pt idx="34">
                  <c:v>27</c:v>
                </c:pt>
                <c:pt idx="35">
                  <c:v>26</c:v>
                </c:pt>
                <c:pt idx="36">
                  <c:v>28</c:v>
                </c:pt>
                <c:pt idx="37">
                  <c:v>23</c:v>
                </c:pt>
                <c:pt idx="38">
                  <c:v>25</c:v>
                </c:pt>
                <c:pt idx="39">
                  <c:v>25</c:v>
                </c:pt>
              </c:numCache>
            </c:numRef>
          </c:val>
          <c:extLst>
            <c:ext xmlns:c16="http://schemas.microsoft.com/office/drawing/2014/chart" uri="{C3380CC4-5D6E-409C-BE32-E72D297353CC}">
              <c16:uniqueId val="{00000000-B4A2-47FA-8BB2-926CB273C302}"/>
            </c:ext>
          </c:extLst>
        </c:ser>
        <c:dLbls>
          <c:showLegendKey val="0"/>
          <c:showVal val="0"/>
          <c:showCatName val="0"/>
          <c:showSerName val="0"/>
          <c:showPercent val="0"/>
          <c:showBubbleSize val="0"/>
        </c:dLbls>
        <c:axId val="654248696"/>
        <c:axId val="654250664"/>
      </c:areaChart>
      <c:catAx>
        <c:axId val="65424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54250664"/>
        <c:crosses val="autoZero"/>
        <c:auto val="1"/>
        <c:lblAlgn val="ctr"/>
        <c:lblOffset val="100"/>
        <c:tickLblSkip val="3"/>
        <c:noMultiLvlLbl val="0"/>
      </c:catAx>
      <c:valAx>
        <c:axId val="654250664"/>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54248696"/>
        <c:crosses val="autoZero"/>
        <c:crossBetween val="midCat"/>
      </c:valAx>
      <c:spPr>
        <a:noFill/>
        <a:ln>
          <a:noFill/>
        </a:ln>
        <a:effectLst/>
      </c:spPr>
    </c:plotArea>
    <c:legend>
      <c:legendPos val="b"/>
      <c:layout>
        <c:manualLayout>
          <c:xMode val="edge"/>
          <c:yMode val="edge"/>
          <c:x val="0.14470984154705063"/>
          <c:y val="0.93573347970703413"/>
          <c:w val="0.48658901441876451"/>
          <c:h val="6.426652029296586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baseline="0" dirty="0">
                <a:solidFill>
                  <a:schemeClr val="tx1">
                    <a:lumMod val="50000"/>
                  </a:schemeClr>
                </a:solidFill>
              </a:rPr>
              <a:t>Multifamily Permits (Thousands)</a:t>
            </a:r>
            <a:endParaRPr lang="en-US" sz="1400" b="1" dirty="0">
              <a:solidFill>
                <a:schemeClr val="tx1">
                  <a:lumMod val="50000"/>
                </a:schemeClr>
              </a:solidFill>
            </a:endParaRPr>
          </a:p>
        </c:rich>
      </c:tx>
      <c:layout>
        <c:manualLayout>
          <c:xMode val="edge"/>
          <c:yMode val="edge"/>
          <c:x val="1.6215235386736638E-3"/>
          <c:y val="2.51945307005056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8.1817831469972582E-2"/>
          <c:y val="0.14888372682949327"/>
          <c:w val="0.94755771504406039"/>
          <c:h val="0.59605333063699995"/>
        </c:manualLayout>
      </c:layout>
      <c:barChart>
        <c:barDir val="col"/>
        <c:grouping val="clustered"/>
        <c:varyColors val="0"/>
        <c:ser>
          <c:idx val="0"/>
          <c:order val="0"/>
          <c:tx>
            <c:strRef>
              <c:f>Sheet1!$A$2</c:f>
              <c:strCache>
                <c:ptCount val="1"/>
                <c:pt idx="0">
                  <c:v>Average 2000–2009</c:v>
                </c:pt>
              </c:strCache>
            </c:strRef>
          </c:tx>
          <c:spPr>
            <a:solidFill>
              <a:srgbClr val="4379BD"/>
            </a:solidFill>
            <a:ln>
              <a:solidFill>
                <a:srgbClr val="4379BD"/>
              </a:solidFill>
            </a:ln>
            <a:effectLst/>
          </c:spPr>
          <c:invertIfNegative val="0"/>
          <c:cat>
            <c:strRef>
              <c:f>Sheet1!$B$1:$F$1</c:f>
              <c:strCache>
                <c:ptCount val="5"/>
                <c:pt idx="0">
                  <c:v>Non-Metro Areas</c:v>
                </c:pt>
                <c:pt idx="1">
                  <c:v>Small Metros</c:v>
                </c:pt>
                <c:pt idx="2">
                  <c:v>Medium Metros</c:v>
                </c:pt>
                <c:pt idx="3">
                  <c:v>Large Metros Non-Core</c:v>
                </c:pt>
                <c:pt idx="4">
                  <c:v>Large Metros Core</c:v>
                </c:pt>
              </c:strCache>
            </c:strRef>
          </c:cat>
          <c:val>
            <c:numRef>
              <c:f>Sheet1!$B$2:$F$2</c:f>
              <c:numCache>
                <c:formatCode>#,##0</c:formatCode>
                <c:ptCount val="5"/>
                <c:pt idx="0">
                  <c:v>24397.4</c:v>
                </c:pt>
                <c:pt idx="1">
                  <c:v>33139.5</c:v>
                </c:pt>
                <c:pt idx="2">
                  <c:v>77131.7</c:v>
                </c:pt>
                <c:pt idx="3">
                  <c:v>79726</c:v>
                </c:pt>
                <c:pt idx="4">
                  <c:v>177648.8</c:v>
                </c:pt>
              </c:numCache>
            </c:numRef>
          </c:val>
          <c:extLst>
            <c:ext xmlns:c16="http://schemas.microsoft.com/office/drawing/2014/chart" uri="{C3380CC4-5D6E-409C-BE32-E72D297353CC}">
              <c16:uniqueId val="{00000000-B38F-44A5-8DAD-1C5258AA3C8B}"/>
            </c:ext>
          </c:extLst>
        </c:ser>
        <c:ser>
          <c:idx val="1"/>
          <c:order val="1"/>
          <c:tx>
            <c:strRef>
              <c:f>Sheet1!$A$3</c:f>
              <c:strCache>
                <c:ptCount val="1"/>
                <c:pt idx="0">
                  <c:v>2018</c:v>
                </c:pt>
              </c:strCache>
            </c:strRef>
          </c:tx>
          <c:spPr>
            <a:solidFill>
              <a:srgbClr val="D2D1AB"/>
            </a:solidFill>
            <a:ln>
              <a:solidFill>
                <a:srgbClr val="D2D1AB"/>
              </a:solidFill>
            </a:ln>
            <a:effectLst/>
          </c:spPr>
          <c:invertIfNegative val="0"/>
          <c:cat>
            <c:strRef>
              <c:f>Sheet1!$B$1:$F$1</c:f>
              <c:strCache>
                <c:ptCount val="5"/>
                <c:pt idx="0">
                  <c:v>Non-Metro Areas</c:v>
                </c:pt>
                <c:pt idx="1">
                  <c:v>Small Metros</c:v>
                </c:pt>
                <c:pt idx="2">
                  <c:v>Medium Metros</c:v>
                </c:pt>
                <c:pt idx="3">
                  <c:v>Large Metros Non-Core</c:v>
                </c:pt>
                <c:pt idx="4">
                  <c:v>Large Metros Core</c:v>
                </c:pt>
              </c:strCache>
            </c:strRef>
          </c:cat>
          <c:val>
            <c:numRef>
              <c:f>Sheet1!$B$3:$F$3</c:f>
              <c:numCache>
                <c:formatCode>General</c:formatCode>
                <c:ptCount val="5"/>
                <c:pt idx="0">
                  <c:v>17848</c:v>
                </c:pt>
                <c:pt idx="1">
                  <c:v>33126</c:v>
                </c:pt>
                <c:pt idx="2">
                  <c:v>75892</c:v>
                </c:pt>
                <c:pt idx="3">
                  <c:v>90217</c:v>
                </c:pt>
                <c:pt idx="4" formatCode="#,##0">
                  <c:v>256338</c:v>
                </c:pt>
              </c:numCache>
            </c:numRef>
          </c:val>
          <c:extLst>
            <c:ext xmlns:c16="http://schemas.microsoft.com/office/drawing/2014/chart" uri="{C3380CC4-5D6E-409C-BE32-E72D297353CC}">
              <c16:uniqueId val="{00000001-B38F-44A5-8DAD-1C5258AA3C8B}"/>
            </c:ext>
          </c:extLst>
        </c:ser>
        <c:dLbls>
          <c:showLegendKey val="0"/>
          <c:showVal val="0"/>
          <c:showCatName val="0"/>
          <c:showSerName val="0"/>
          <c:showPercent val="0"/>
          <c:showBubbleSize val="0"/>
        </c:dLbls>
        <c:gapWidth val="150"/>
        <c:axId val="591908600"/>
        <c:axId val="591906304"/>
      </c:barChart>
      <c:catAx>
        <c:axId val="59190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1906304"/>
        <c:crosses val="autoZero"/>
        <c:auto val="1"/>
        <c:lblAlgn val="ctr"/>
        <c:lblOffset val="100"/>
        <c:noMultiLvlLbl val="0"/>
      </c:catAx>
      <c:valAx>
        <c:axId val="591906304"/>
        <c:scaling>
          <c:orientation val="minMax"/>
          <c:max val="27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1908600"/>
        <c:crosses val="autoZero"/>
        <c:crossBetween val="between"/>
        <c:majorUnit val="25000"/>
        <c:dispUnits>
          <c:builtInUnit val="thousands"/>
        </c:dispUnits>
      </c:valAx>
      <c:spPr>
        <a:noFill/>
        <a:ln>
          <a:noFill/>
        </a:ln>
        <a:effectLst/>
      </c:spPr>
    </c:plotArea>
    <c:legend>
      <c:legendPos val="b"/>
      <c:layout>
        <c:manualLayout>
          <c:xMode val="edge"/>
          <c:yMode val="edge"/>
          <c:x val="7.3070116862009532E-3"/>
          <c:y val="0.94571766373351707"/>
          <c:w val="0.29357219424464143"/>
          <c:h val="5.42823362664828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baseline="0" dirty="0">
                <a:solidFill>
                  <a:schemeClr val="tx1">
                    <a:lumMod val="50000"/>
                  </a:schemeClr>
                </a:solidFill>
              </a:rPr>
              <a:t>Multifamily Completions (Thousands)</a:t>
            </a:r>
            <a:endParaRPr lang="en-US" sz="1400" b="1" dirty="0">
              <a:solidFill>
                <a:schemeClr val="tx1">
                  <a:lumMod val="50000"/>
                </a:schemeClr>
              </a:solidFill>
            </a:endParaRPr>
          </a:p>
        </c:rich>
      </c:tx>
      <c:layout>
        <c:manualLayout>
          <c:xMode val="edge"/>
          <c:yMode val="edge"/>
          <c:x val="3.3949461644744428E-4"/>
          <c:y val="5.482027252480582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1010501295465489"/>
          <c:y val="0.14606765490834683"/>
          <c:w val="0.94755771504406039"/>
          <c:h val="0.60168547447929277"/>
        </c:manualLayout>
      </c:layout>
      <c:barChart>
        <c:barDir val="col"/>
        <c:grouping val="clustered"/>
        <c:varyColors val="0"/>
        <c:ser>
          <c:idx val="31"/>
          <c:order val="0"/>
          <c:tx>
            <c:strRef>
              <c:f>Sheet1!$A$2</c:f>
              <c:strCache>
                <c:ptCount val="1"/>
                <c:pt idx="0">
                  <c:v>Average 2000–2009</c:v>
                </c:pt>
              </c:strCache>
            </c:strRef>
          </c:tx>
          <c:spPr>
            <a:solidFill>
              <a:srgbClr val="4379BD"/>
            </a:solidFill>
            <a:ln>
              <a:solidFill>
                <a:srgbClr val="4379BD"/>
              </a:solidFill>
            </a:ln>
            <a:effectLst/>
          </c:spPr>
          <c:invertIfNegative val="0"/>
          <c:cat>
            <c:strRef>
              <c:f>Sheet1!$B$1:$E$1</c:f>
              <c:strCache>
                <c:ptCount val="4"/>
                <c:pt idx="0">
                  <c:v>2–4</c:v>
                </c:pt>
                <c:pt idx="1">
                  <c:v>5–19</c:v>
                </c:pt>
                <c:pt idx="2">
                  <c:v>20–49</c:v>
                </c:pt>
                <c:pt idx="3">
                  <c:v>50 or More</c:v>
                </c:pt>
              </c:strCache>
            </c:strRef>
          </c:cat>
          <c:val>
            <c:numRef>
              <c:f>Sheet1!$B$2:$E$2</c:f>
              <c:numCache>
                <c:formatCode>General</c:formatCode>
                <c:ptCount val="4"/>
                <c:pt idx="0">
                  <c:v>29.7</c:v>
                </c:pt>
                <c:pt idx="1">
                  <c:v>99.1</c:v>
                </c:pt>
                <c:pt idx="2">
                  <c:v>94.8</c:v>
                </c:pt>
                <c:pt idx="3">
                  <c:v>81.2</c:v>
                </c:pt>
              </c:numCache>
            </c:numRef>
          </c:val>
          <c:extLst>
            <c:ext xmlns:c16="http://schemas.microsoft.com/office/drawing/2014/chart" uri="{C3380CC4-5D6E-409C-BE32-E72D297353CC}">
              <c16:uniqueId val="{0000001B-5E30-4E42-93A5-4001B7692E23}"/>
            </c:ext>
          </c:extLst>
        </c:ser>
        <c:ser>
          <c:idx val="0"/>
          <c:order val="1"/>
          <c:tx>
            <c:strRef>
              <c:f>Sheet1!$A$3</c:f>
              <c:strCache>
                <c:ptCount val="1"/>
                <c:pt idx="0">
                  <c:v>2018</c:v>
                </c:pt>
              </c:strCache>
            </c:strRef>
          </c:tx>
          <c:spPr>
            <a:solidFill>
              <a:srgbClr val="D2D1AB"/>
            </a:solidFill>
            <a:ln>
              <a:solidFill>
                <a:srgbClr val="D2D1AB"/>
              </a:solidFill>
            </a:ln>
            <a:effectLst/>
          </c:spPr>
          <c:invertIfNegative val="0"/>
          <c:cat>
            <c:strRef>
              <c:f>Sheet1!$B$1:$E$1</c:f>
              <c:strCache>
                <c:ptCount val="4"/>
                <c:pt idx="0">
                  <c:v>2–4</c:v>
                </c:pt>
                <c:pt idx="1">
                  <c:v>5–19</c:v>
                </c:pt>
                <c:pt idx="2">
                  <c:v>20–49</c:v>
                </c:pt>
                <c:pt idx="3">
                  <c:v>50 or More</c:v>
                </c:pt>
              </c:strCache>
            </c:strRef>
          </c:cat>
          <c:val>
            <c:numRef>
              <c:f>Sheet1!$B$3:$E$3</c:f>
              <c:numCache>
                <c:formatCode>General</c:formatCode>
                <c:ptCount val="4"/>
                <c:pt idx="0">
                  <c:v>9</c:v>
                </c:pt>
                <c:pt idx="1">
                  <c:v>37</c:v>
                </c:pt>
                <c:pt idx="2">
                  <c:v>88</c:v>
                </c:pt>
                <c:pt idx="3">
                  <c:v>211</c:v>
                </c:pt>
              </c:numCache>
            </c:numRef>
          </c:val>
          <c:extLst>
            <c:ext xmlns:c16="http://schemas.microsoft.com/office/drawing/2014/chart" uri="{C3380CC4-5D6E-409C-BE32-E72D297353CC}">
              <c16:uniqueId val="{00000000-5AED-494C-95E0-81186B93D777}"/>
            </c:ext>
          </c:extLst>
        </c:ser>
        <c:dLbls>
          <c:showLegendKey val="0"/>
          <c:showVal val="0"/>
          <c:showCatName val="0"/>
          <c:showSerName val="0"/>
          <c:showPercent val="0"/>
          <c:showBubbleSize val="0"/>
        </c:dLbls>
        <c:gapWidth val="150"/>
        <c:axId val="591908600"/>
        <c:axId val="591906304"/>
      </c:barChart>
      <c:catAx>
        <c:axId val="59190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1906304"/>
        <c:crosses val="autoZero"/>
        <c:auto val="1"/>
        <c:lblAlgn val="ctr"/>
        <c:lblOffset val="100"/>
        <c:noMultiLvlLbl val="0"/>
      </c:catAx>
      <c:valAx>
        <c:axId val="591906304"/>
        <c:scaling>
          <c:orientation val="minMax"/>
          <c:max val="2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1908600"/>
        <c:crosses val="autoZero"/>
        <c:crossBetween val="between"/>
        <c:majorUnit val="25"/>
      </c:valAx>
      <c:spPr>
        <a:noFill/>
        <a:ln>
          <a:noFill/>
        </a:ln>
        <a:effectLst/>
      </c:spPr>
    </c:plotArea>
    <c:legend>
      <c:legendPos val="b"/>
      <c:layout>
        <c:manualLayout>
          <c:xMode val="edge"/>
          <c:yMode val="edge"/>
          <c:x val="0"/>
          <c:y val="0.94571766373351707"/>
          <c:w val="0.23371636455404651"/>
          <c:h val="5.42823362664828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Sheet1!$B$2:$G$2</c:f>
            </c:numRef>
          </c:val>
          <c:extLst>
            <c:ext xmlns:c16="http://schemas.microsoft.com/office/drawing/2014/chart" uri="{C3380CC4-5D6E-409C-BE32-E72D297353CC}">
              <c16:uniqueId val="{00000000-654C-4303-AF4F-B03BEEB1BA00}"/>
            </c:ext>
          </c:extLst>
        </c:ser>
        <c:ser>
          <c:idx val="1"/>
          <c:order val="1"/>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Sheet1!$B$3:$G$3</c:f>
            </c:numRef>
          </c:val>
          <c:extLst>
            <c:ext xmlns:c16="http://schemas.microsoft.com/office/drawing/2014/chart" uri="{C3380CC4-5D6E-409C-BE32-E72D297353CC}">
              <c16:uniqueId val="{00000001-654C-4303-AF4F-B03BEEB1BA00}"/>
            </c:ext>
          </c:extLst>
        </c:ser>
        <c:ser>
          <c:idx val="2"/>
          <c:order val="2"/>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Sheet1!$B$4:$G$4</c:f>
            </c:numRef>
          </c:val>
          <c:extLst>
            <c:ext xmlns:c16="http://schemas.microsoft.com/office/drawing/2014/chart" uri="{C3380CC4-5D6E-409C-BE32-E72D297353CC}">
              <c16:uniqueId val="{00000002-654C-4303-AF4F-B03BEEB1BA00}"/>
            </c:ext>
          </c:extLst>
        </c:ser>
        <c:ser>
          <c:idx val="3"/>
          <c:order val="3"/>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Sheet1!$B$5:$G$5</c:f>
            </c:numRef>
          </c:val>
          <c:extLst>
            <c:ext xmlns:c16="http://schemas.microsoft.com/office/drawing/2014/chart" uri="{C3380CC4-5D6E-409C-BE32-E72D297353CC}">
              <c16:uniqueId val="{00000003-654C-4303-AF4F-B03BEEB1BA00}"/>
            </c:ext>
          </c:extLst>
        </c:ser>
        <c:ser>
          <c:idx val="4"/>
          <c:order val="4"/>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Sheet1!$B$6:$G$6</c:f>
            </c:numRef>
          </c:val>
          <c:extLst>
            <c:ext xmlns:c16="http://schemas.microsoft.com/office/drawing/2014/chart" uri="{C3380CC4-5D6E-409C-BE32-E72D297353CC}">
              <c16:uniqueId val="{00000004-654C-4303-AF4F-B03BEEB1BA00}"/>
            </c:ext>
          </c:extLst>
        </c:ser>
        <c:ser>
          <c:idx val="5"/>
          <c:order val="5"/>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Sheet1!$B$7:$G$7</c:f>
            </c:numRef>
          </c:val>
          <c:extLst>
            <c:ext xmlns:c16="http://schemas.microsoft.com/office/drawing/2014/chart" uri="{C3380CC4-5D6E-409C-BE32-E72D297353CC}">
              <c16:uniqueId val="{00000005-654C-4303-AF4F-B03BEEB1BA00}"/>
            </c:ext>
          </c:extLst>
        </c:ser>
        <c:ser>
          <c:idx val="6"/>
          <c:order val="6"/>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Sheet1!$B$8:$G$8</c:f>
            </c:numRef>
          </c:val>
          <c:extLst>
            <c:ext xmlns:c16="http://schemas.microsoft.com/office/drawing/2014/chart" uri="{C3380CC4-5D6E-409C-BE32-E72D297353CC}">
              <c16:uniqueId val="{00000008-B812-489B-B7AA-B65AED6E4AC1}"/>
            </c:ext>
          </c:extLst>
        </c:ser>
        <c:ser>
          <c:idx val="7"/>
          <c:order val="7"/>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Sheet1!$B$9:$G$9</c:f>
            </c:numRef>
          </c:val>
          <c:extLst>
            <c:ext xmlns:c16="http://schemas.microsoft.com/office/drawing/2014/chart" uri="{C3380CC4-5D6E-409C-BE32-E72D297353CC}">
              <c16:uniqueId val="{00000009-B812-489B-B7AA-B65AED6E4AC1}"/>
            </c:ext>
          </c:extLst>
        </c:ser>
        <c:ser>
          <c:idx val="8"/>
          <c:order val="8"/>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Sheet1!$B$10:$G$10</c:f>
            </c:numRef>
          </c:val>
          <c:extLst>
            <c:ext xmlns:c16="http://schemas.microsoft.com/office/drawing/2014/chart" uri="{C3380CC4-5D6E-409C-BE32-E72D297353CC}">
              <c16:uniqueId val="{0000000A-B812-489B-B7AA-B65AED6E4AC1}"/>
            </c:ext>
          </c:extLst>
        </c:ser>
        <c:ser>
          <c:idx val="9"/>
          <c:order val="9"/>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Sheet1!$B$11:$G$11</c:f>
            </c:numRef>
          </c:val>
          <c:extLst>
            <c:ext xmlns:c16="http://schemas.microsoft.com/office/drawing/2014/chart" uri="{C3380CC4-5D6E-409C-BE32-E72D297353CC}">
              <c16:uniqueId val="{0000000B-B812-489B-B7AA-B65AED6E4AC1}"/>
            </c:ext>
          </c:extLst>
        </c:ser>
        <c:ser>
          <c:idx val="10"/>
          <c:order val="10"/>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Sheet1!$B$12:$G$12</c:f>
            </c:numRef>
          </c:val>
          <c:extLst>
            <c:ext xmlns:c16="http://schemas.microsoft.com/office/drawing/2014/chart" uri="{C3380CC4-5D6E-409C-BE32-E72D297353CC}">
              <c16:uniqueId val="{0000000C-B812-489B-B7AA-B65AED6E4AC1}"/>
            </c:ext>
          </c:extLst>
        </c:ser>
        <c:ser>
          <c:idx val="11"/>
          <c:order val="11"/>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Sheet1!$B$13:$G$13</c:f>
            </c:numRef>
          </c:val>
          <c:extLst>
            <c:ext xmlns:c16="http://schemas.microsoft.com/office/drawing/2014/chart" uri="{C3380CC4-5D6E-409C-BE32-E72D297353CC}">
              <c16:uniqueId val="{0000000D-B812-489B-B7AA-B65AED6E4AC1}"/>
            </c:ext>
          </c:extLst>
        </c:ser>
        <c:ser>
          <c:idx val="12"/>
          <c:order val="12"/>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Sheet1!$B$14:$G$14</c:f>
            </c:numRef>
          </c:val>
          <c:extLst>
            <c:ext xmlns:c16="http://schemas.microsoft.com/office/drawing/2014/chart" uri="{C3380CC4-5D6E-409C-BE32-E72D297353CC}">
              <c16:uniqueId val="{0000000E-B812-489B-B7AA-B65AED6E4AC1}"/>
            </c:ext>
          </c:extLst>
        </c:ser>
        <c:ser>
          <c:idx val="13"/>
          <c:order val="13"/>
          <c:dPt>
            <c:idx val="0"/>
            <c:bubble3D val="0"/>
            <c:spPr>
              <a:solidFill>
                <a:srgbClr val="4379BD"/>
              </a:solidFill>
              <a:ln>
                <a:solidFill>
                  <a:srgbClr val="4379BD"/>
                </a:solidFill>
              </a:ln>
              <a:effectLst/>
            </c:spPr>
            <c:extLst>
              <c:ext xmlns:c16="http://schemas.microsoft.com/office/drawing/2014/chart" uri="{C3380CC4-5D6E-409C-BE32-E72D297353CC}">
                <c16:uniqueId val="{00000010-B812-489B-B7AA-B65AED6E4AC1}"/>
              </c:ext>
            </c:extLst>
          </c:dPt>
          <c:dPt>
            <c:idx val="1"/>
            <c:bubble3D val="0"/>
            <c:spPr>
              <a:solidFill>
                <a:srgbClr val="739BCC"/>
              </a:solidFill>
              <a:ln>
                <a:noFill/>
              </a:ln>
              <a:effectLst/>
            </c:spPr>
            <c:extLst>
              <c:ext xmlns:c16="http://schemas.microsoft.com/office/drawing/2014/chart" uri="{C3380CC4-5D6E-409C-BE32-E72D297353CC}">
                <c16:uniqueId val="{00000003-72D1-47A8-83D1-1AD589FC3B80}"/>
              </c:ext>
            </c:extLst>
          </c:dPt>
          <c:dPt>
            <c:idx val="2"/>
            <c:bubble3D val="0"/>
            <c:spPr>
              <a:solidFill>
                <a:srgbClr val="D2D1AB"/>
              </a:solidFill>
              <a:ln>
                <a:noFill/>
              </a:ln>
              <a:effectLst/>
            </c:spPr>
            <c:extLst>
              <c:ext xmlns:c16="http://schemas.microsoft.com/office/drawing/2014/chart" uri="{C3380CC4-5D6E-409C-BE32-E72D297353CC}">
                <c16:uniqueId val="{00000005-72D1-47A8-83D1-1AD589FC3B80}"/>
              </c:ext>
            </c:extLst>
          </c:dPt>
          <c:dPt>
            <c:idx val="3"/>
            <c:bubble3D val="0"/>
            <c:spPr>
              <a:solidFill>
                <a:srgbClr val="EA7923"/>
              </a:solidFill>
              <a:ln>
                <a:solidFill>
                  <a:srgbClr val="EA7923"/>
                </a:solidFill>
              </a:ln>
              <a:effectLst/>
            </c:spPr>
            <c:extLst>
              <c:ext xmlns:c16="http://schemas.microsoft.com/office/drawing/2014/chart" uri="{C3380CC4-5D6E-409C-BE32-E72D297353CC}">
                <c16:uniqueId val="{00000011-B812-489B-B7AA-B65AED6E4AC1}"/>
              </c:ext>
            </c:extLst>
          </c:dPt>
          <c:dPt>
            <c:idx val="4"/>
            <c:bubble3D val="0"/>
            <c:spPr>
              <a:solidFill>
                <a:srgbClr val="1B3D6D"/>
              </a:solidFill>
              <a:ln>
                <a:solidFill>
                  <a:srgbClr val="1B3D6D"/>
                </a:solidFill>
              </a:ln>
              <a:effectLst/>
            </c:spPr>
            <c:extLst>
              <c:ext xmlns:c16="http://schemas.microsoft.com/office/drawing/2014/chart" uri="{C3380CC4-5D6E-409C-BE32-E72D297353CC}">
                <c16:uniqueId val="{00000012-B812-489B-B7AA-B65AED6E4AC1}"/>
              </c:ext>
            </c:extLst>
          </c:dPt>
          <c:dPt>
            <c:idx val="5"/>
            <c:bubble3D val="0"/>
            <c:spPr>
              <a:solidFill>
                <a:srgbClr val="B4AA9D"/>
              </a:solidFill>
              <a:ln>
                <a:solidFill>
                  <a:srgbClr val="B4AA9D"/>
                </a:solidFill>
              </a:ln>
              <a:effectLst/>
            </c:spPr>
            <c:extLst>
              <c:ext xmlns:c16="http://schemas.microsoft.com/office/drawing/2014/chart" uri="{C3380CC4-5D6E-409C-BE32-E72D297353CC}">
                <c16:uniqueId val="{00000013-B812-489B-B7AA-B65AED6E4AC1}"/>
              </c:ext>
            </c:extLst>
          </c:dPt>
          <c:dLbls>
            <c:dLbl>
              <c:idx val="0"/>
              <c:layout>
                <c:manualLayout>
                  <c:x val="-1.9603110072161804E-2"/>
                  <c:y val="-2.017235335460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12-489B-B7AA-B65AED6E4AC1}"/>
                </c:ext>
              </c:extLst>
            </c:dLbl>
            <c:dLbl>
              <c:idx val="1"/>
              <c:layout>
                <c:manualLayout>
                  <c:x val="-2.1395694456981171E-2"/>
                  <c:y val="-8.3143466140843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D1-47A8-83D1-1AD589FC3B80}"/>
                </c:ext>
              </c:extLst>
            </c:dLbl>
            <c:dLbl>
              <c:idx val="2"/>
              <c:layout>
                <c:manualLayout>
                  <c:x val="3.2387789565856445E-2"/>
                  <c:y val="2.1892089140429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D1-47A8-83D1-1AD589FC3B80}"/>
                </c:ext>
              </c:extLst>
            </c:dLbl>
            <c:dLbl>
              <c:idx val="3"/>
              <c:layout>
                <c:manualLayout>
                  <c:x val="1.8848033763167404E-2"/>
                  <c:y val="4.01613148645586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812-489B-B7AA-B65AED6E4AC1}"/>
                </c:ext>
              </c:extLst>
            </c:dLbl>
            <c:dLbl>
              <c:idx val="5"/>
              <c:layout>
                <c:manualLayout>
                  <c:x val="1.1540966909906842E-2"/>
                  <c:y val="1.8676485542651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12-489B-B7AA-B65AED6E4A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Fannie Mae &amp; Freddie Mac</c:v>
                </c:pt>
                <c:pt idx="1">
                  <c:v>Federal Housing Administration</c:v>
                </c:pt>
                <c:pt idx="2">
                  <c:v>Bank</c:v>
                </c:pt>
                <c:pt idx="3">
                  <c:v>Life Insurance Companies</c:v>
                </c:pt>
                <c:pt idx="4">
                  <c:v>Commercial Mortgage-Backed Securities</c:v>
                </c:pt>
                <c:pt idx="5">
                  <c:v>Other</c:v>
                </c:pt>
              </c:strCache>
            </c:strRef>
          </c:cat>
          <c:val>
            <c:numRef>
              <c:f>Sheet1!$B$15:$G$15</c:f>
              <c:numCache>
                <c:formatCode>0%</c:formatCode>
                <c:ptCount val="6"/>
                <c:pt idx="0">
                  <c:v>0.42000000000000004</c:v>
                </c:pt>
                <c:pt idx="1">
                  <c:v>0.04</c:v>
                </c:pt>
                <c:pt idx="2">
                  <c:v>0.32</c:v>
                </c:pt>
                <c:pt idx="3">
                  <c:v>0.09</c:v>
                </c:pt>
                <c:pt idx="4">
                  <c:v>0.02</c:v>
                </c:pt>
                <c:pt idx="5">
                  <c:v>0.12</c:v>
                </c:pt>
              </c:numCache>
            </c:numRef>
          </c:val>
          <c:extLst>
            <c:ext xmlns:c16="http://schemas.microsoft.com/office/drawing/2014/chart" uri="{C3380CC4-5D6E-409C-BE32-E72D297353CC}">
              <c16:uniqueId val="{0000000F-B812-489B-B7AA-B65AED6E4AC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215350357539615"/>
          <c:y val="0.19012662282418943"/>
          <c:w val="0.32430682946487399"/>
          <c:h val="0.61974650449897173"/>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Sheet1!$B$2:$G$2</c:f>
            </c:numRef>
          </c:val>
          <c:extLst>
            <c:ext xmlns:c16="http://schemas.microsoft.com/office/drawing/2014/chart" uri="{C3380CC4-5D6E-409C-BE32-E72D297353CC}">
              <c16:uniqueId val="{00000000-0FFD-469D-97AE-3445AEA8C9C6}"/>
            </c:ext>
          </c:extLst>
        </c:ser>
        <c:ser>
          <c:idx val="1"/>
          <c:order val="1"/>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Sheet1!$B$3:$G$3</c:f>
            </c:numRef>
          </c:val>
          <c:extLst>
            <c:ext xmlns:c16="http://schemas.microsoft.com/office/drawing/2014/chart" uri="{C3380CC4-5D6E-409C-BE32-E72D297353CC}">
              <c16:uniqueId val="{00000001-0FFD-469D-97AE-3445AEA8C9C6}"/>
            </c:ext>
          </c:extLst>
        </c:ser>
        <c:ser>
          <c:idx val="2"/>
          <c:order val="2"/>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Sheet1!$B$4:$G$4</c:f>
            </c:numRef>
          </c:val>
          <c:extLst>
            <c:ext xmlns:c16="http://schemas.microsoft.com/office/drawing/2014/chart" uri="{C3380CC4-5D6E-409C-BE32-E72D297353CC}">
              <c16:uniqueId val="{00000002-0FFD-469D-97AE-3445AEA8C9C6}"/>
            </c:ext>
          </c:extLst>
        </c:ser>
        <c:ser>
          <c:idx val="3"/>
          <c:order val="3"/>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Sheet1!$B$5:$G$5</c:f>
            </c:numRef>
          </c:val>
          <c:extLst>
            <c:ext xmlns:c16="http://schemas.microsoft.com/office/drawing/2014/chart" uri="{C3380CC4-5D6E-409C-BE32-E72D297353CC}">
              <c16:uniqueId val="{00000003-0FFD-469D-97AE-3445AEA8C9C6}"/>
            </c:ext>
          </c:extLst>
        </c:ser>
        <c:ser>
          <c:idx val="4"/>
          <c:order val="4"/>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Sheet1!$B$6:$G$6</c:f>
            </c:numRef>
          </c:val>
          <c:extLst>
            <c:ext xmlns:c16="http://schemas.microsoft.com/office/drawing/2014/chart" uri="{C3380CC4-5D6E-409C-BE32-E72D297353CC}">
              <c16:uniqueId val="{00000004-0FFD-469D-97AE-3445AEA8C9C6}"/>
            </c:ext>
          </c:extLst>
        </c:ser>
        <c:ser>
          <c:idx val="5"/>
          <c:order val="5"/>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Sheet1!$B$7:$G$7</c:f>
            </c:numRef>
          </c:val>
          <c:extLst>
            <c:ext xmlns:c16="http://schemas.microsoft.com/office/drawing/2014/chart" uri="{C3380CC4-5D6E-409C-BE32-E72D297353CC}">
              <c16:uniqueId val="{00000005-0FFD-469D-97AE-3445AEA8C9C6}"/>
            </c:ext>
          </c:extLst>
        </c:ser>
        <c:ser>
          <c:idx val="6"/>
          <c:order val="6"/>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Sheet1!$B$8:$G$8</c:f>
            </c:numRef>
          </c:val>
          <c:extLst>
            <c:ext xmlns:c16="http://schemas.microsoft.com/office/drawing/2014/chart" uri="{C3380CC4-5D6E-409C-BE32-E72D297353CC}">
              <c16:uniqueId val="{00000006-0FFD-469D-97AE-3445AEA8C9C6}"/>
            </c:ext>
          </c:extLst>
        </c:ser>
        <c:ser>
          <c:idx val="7"/>
          <c:order val="7"/>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Sheet1!$B$9:$G$9</c:f>
            </c:numRef>
          </c:val>
          <c:extLst>
            <c:ext xmlns:c16="http://schemas.microsoft.com/office/drawing/2014/chart" uri="{C3380CC4-5D6E-409C-BE32-E72D297353CC}">
              <c16:uniqueId val="{00000007-0FFD-469D-97AE-3445AEA8C9C6}"/>
            </c:ext>
          </c:extLst>
        </c:ser>
        <c:ser>
          <c:idx val="8"/>
          <c:order val="8"/>
          <c:dPt>
            <c:idx val="0"/>
            <c:bubble3D val="0"/>
            <c:spPr>
              <a:solidFill>
                <a:srgbClr val="4379BD"/>
              </a:solidFill>
              <a:ln>
                <a:solidFill>
                  <a:srgbClr val="4379BD"/>
                </a:solidFill>
              </a:ln>
              <a:effectLst/>
            </c:spPr>
            <c:extLst>
              <c:ext xmlns:c16="http://schemas.microsoft.com/office/drawing/2014/chart" uri="{C3380CC4-5D6E-409C-BE32-E72D297353CC}">
                <c16:uniqueId val="{0000001A-0FFD-469D-97AE-3445AEA8C9C6}"/>
              </c:ext>
            </c:extLst>
          </c:dPt>
          <c:dPt>
            <c:idx val="1"/>
            <c:bubble3D val="0"/>
            <c:spPr>
              <a:solidFill>
                <a:srgbClr val="739BCC"/>
              </a:solidFill>
              <a:ln>
                <a:noFill/>
              </a:ln>
              <a:effectLst/>
            </c:spPr>
            <c:extLst>
              <c:ext xmlns:c16="http://schemas.microsoft.com/office/drawing/2014/chart" uri="{C3380CC4-5D6E-409C-BE32-E72D297353CC}">
                <c16:uniqueId val="{00000003-B5F3-4486-B27D-A8E62434D98A}"/>
              </c:ext>
            </c:extLst>
          </c:dPt>
          <c:dPt>
            <c:idx val="2"/>
            <c:bubble3D val="0"/>
            <c:spPr>
              <a:solidFill>
                <a:srgbClr val="D2D1AB"/>
              </a:solidFill>
              <a:ln>
                <a:noFill/>
              </a:ln>
              <a:effectLst/>
            </c:spPr>
            <c:extLst>
              <c:ext xmlns:c16="http://schemas.microsoft.com/office/drawing/2014/chart" uri="{C3380CC4-5D6E-409C-BE32-E72D297353CC}">
                <c16:uniqueId val="{00000005-B5F3-4486-B27D-A8E62434D98A}"/>
              </c:ext>
            </c:extLst>
          </c:dPt>
          <c:dPt>
            <c:idx val="3"/>
            <c:bubble3D val="0"/>
            <c:spPr>
              <a:solidFill>
                <a:srgbClr val="EA7923"/>
              </a:solidFill>
              <a:ln>
                <a:solidFill>
                  <a:srgbClr val="EA7923"/>
                </a:solidFill>
              </a:ln>
              <a:effectLst/>
            </c:spPr>
            <c:extLst>
              <c:ext xmlns:c16="http://schemas.microsoft.com/office/drawing/2014/chart" uri="{C3380CC4-5D6E-409C-BE32-E72D297353CC}">
                <c16:uniqueId val="{0000001D-0FFD-469D-97AE-3445AEA8C9C6}"/>
              </c:ext>
            </c:extLst>
          </c:dPt>
          <c:dPt>
            <c:idx val="4"/>
            <c:bubble3D val="0"/>
            <c:spPr>
              <a:solidFill>
                <a:srgbClr val="1B3D6D"/>
              </a:solidFill>
              <a:ln>
                <a:solidFill>
                  <a:srgbClr val="1B3D6D"/>
                </a:solidFill>
              </a:ln>
              <a:effectLst/>
            </c:spPr>
            <c:extLst>
              <c:ext xmlns:c16="http://schemas.microsoft.com/office/drawing/2014/chart" uri="{C3380CC4-5D6E-409C-BE32-E72D297353CC}">
                <c16:uniqueId val="{0000001C-0FFD-469D-97AE-3445AEA8C9C6}"/>
              </c:ext>
            </c:extLst>
          </c:dPt>
          <c:dPt>
            <c:idx val="5"/>
            <c:bubble3D val="0"/>
            <c:spPr>
              <a:solidFill>
                <a:srgbClr val="B4AA9D"/>
              </a:solidFill>
              <a:ln>
                <a:solidFill>
                  <a:srgbClr val="B4AA9D"/>
                </a:solidFill>
              </a:ln>
              <a:effectLst/>
            </c:spPr>
            <c:extLst>
              <c:ext xmlns:c16="http://schemas.microsoft.com/office/drawing/2014/chart" uri="{C3380CC4-5D6E-409C-BE32-E72D297353CC}">
                <c16:uniqueId val="{0000001B-0FFD-469D-97AE-3445AEA8C9C6}"/>
              </c:ext>
            </c:extLst>
          </c:dPt>
          <c:dLbls>
            <c:dLbl>
              <c:idx val="0"/>
              <c:layout>
                <c:manualLayout>
                  <c:x val="-9.593411960999762E-3"/>
                  <c:y val="7.535709377671492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FFD-469D-97AE-3445AEA8C9C6}"/>
                </c:ext>
              </c:extLst>
            </c:dLbl>
            <c:dLbl>
              <c:idx val="1"/>
              <c:layout>
                <c:manualLayout>
                  <c:x val="-2.1430560960216977E-2"/>
                  <c:y val="5.2953781146410292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F3-4486-B27D-A8E62434D98A}"/>
                </c:ext>
              </c:extLst>
            </c:dLbl>
            <c:dLbl>
              <c:idx val="2"/>
              <c:layout>
                <c:manualLayout>
                  <c:x val="5.3470033397045643E-3"/>
                  <c:y val="-2.1052146988680718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8.5868959707760054E-2"/>
                      <c:h val="5.8153535365678063E-2"/>
                    </c:manualLayout>
                  </c15:layout>
                </c:ext>
                <c:ext xmlns:c16="http://schemas.microsoft.com/office/drawing/2014/chart" uri="{C3380CC4-5D6E-409C-BE32-E72D297353CC}">
                  <c16:uniqueId val="{00000005-B5F3-4486-B27D-A8E62434D98A}"/>
                </c:ext>
              </c:extLst>
            </c:dLbl>
            <c:dLbl>
              <c:idx val="3"/>
              <c:layout>
                <c:manualLayout>
                  <c:x val="1.2578515560459125E-2"/>
                  <c:y val="2.000725102338058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FFD-469D-97AE-3445AEA8C9C6}"/>
                </c:ext>
              </c:extLst>
            </c:dLbl>
            <c:dLbl>
              <c:idx val="5"/>
              <c:layout>
                <c:manualLayout>
                  <c:x val="1.8536534056589889E-2"/>
                  <c:y val="1.520693147564336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FFD-469D-97AE-3445AEA8C9C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Sheet1!$B$10:$G$10</c:f>
              <c:numCache>
                <c:formatCode>0%</c:formatCode>
                <c:ptCount val="6"/>
                <c:pt idx="0">
                  <c:v>0.28000000000000003</c:v>
                </c:pt>
                <c:pt idx="1">
                  <c:v>0.08</c:v>
                </c:pt>
                <c:pt idx="2">
                  <c:v>0.39</c:v>
                </c:pt>
                <c:pt idx="3">
                  <c:v>0.11</c:v>
                </c:pt>
                <c:pt idx="4">
                  <c:v>0.03</c:v>
                </c:pt>
                <c:pt idx="5">
                  <c:v>0.11</c:v>
                </c:pt>
              </c:numCache>
            </c:numRef>
          </c:val>
          <c:extLst>
            <c:ext xmlns:c16="http://schemas.microsoft.com/office/drawing/2014/chart" uri="{C3380CC4-5D6E-409C-BE32-E72D297353CC}">
              <c16:uniqueId val="{00000008-0FFD-469D-97AE-3445AEA8C9C6}"/>
            </c:ext>
          </c:extLst>
        </c:ser>
        <c:ser>
          <c:idx val="9"/>
          <c:order val="9"/>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Sheet1!$B$11:$G$11</c:f>
            </c:numRef>
          </c:val>
          <c:extLst>
            <c:ext xmlns:c16="http://schemas.microsoft.com/office/drawing/2014/chart" uri="{C3380CC4-5D6E-409C-BE32-E72D297353CC}">
              <c16:uniqueId val="{00000009-0FFD-469D-97AE-3445AEA8C9C6}"/>
            </c:ext>
          </c:extLst>
        </c:ser>
        <c:ser>
          <c:idx val="10"/>
          <c:order val="10"/>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Sheet1!$B$12:$G$12</c:f>
            </c:numRef>
          </c:val>
          <c:extLst>
            <c:ext xmlns:c16="http://schemas.microsoft.com/office/drawing/2014/chart" uri="{C3380CC4-5D6E-409C-BE32-E72D297353CC}">
              <c16:uniqueId val="{0000000A-0FFD-469D-97AE-3445AEA8C9C6}"/>
            </c:ext>
          </c:extLst>
        </c:ser>
        <c:ser>
          <c:idx val="11"/>
          <c:order val="11"/>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Sheet1!$B$13:$G$13</c:f>
            </c:numRef>
          </c:val>
          <c:extLst>
            <c:ext xmlns:c16="http://schemas.microsoft.com/office/drawing/2014/chart" uri="{C3380CC4-5D6E-409C-BE32-E72D297353CC}">
              <c16:uniqueId val="{0000000B-0FFD-469D-97AE-3445AEA8C9C6}"/>
            </c:ext>
          </c:extLst>
        </c:ser>
        <c:ser>
          <c:idx val="12"/>
          <c:order val="12"/>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Sheet1!$B$14:$G$14</c:f>
            </c:numRef>
          </c:val>
          <c:extLst>
            <c:ext xmlns:c16="http://schemas.microsoft.com/office/drawing/2014/chart" uri="{C3380CC4-5D6E-409C-BE32-E72D297353CC}">
              <c16:uniqueId val="{0000000C-0FFD-469D-97AE-3445AEA8C9C6}"/>
            </c:ext>
          </c:extLst>
        </c:ser>
        <c:ser>
          <c:idx val="13"/>
          <c:order val="13"/>
          <c:dPt>
            <c:idx val="0"/>
            <c:bubble3D val="0"/>
            <c:spPr>
              <a:solidFill>
                <a:schemeClr val="accent3">
                  <a:lumMod val="75000"/>
                </a:schemeClr>
              </a:solidFill>
              <a:ln>
                <a:noFill/>
              </a:ln>
              <a:effectLst/>
            </c:spPr>
            <c:extLst>
              <c:ext xmlns:c16="http://schemas.microsoft.com/office/drawing/2014/chart" uri="{C3380CC4-5D6E-409C-BE32-E72D297353CC}">
                <c16:uniqueId val="{0000000E-0FFD-469D-97AE-3445AEA8C9C6}"/>
              </c:ext>
            </c:extLst>
          </c:dPt>
          <c:dPt>
            <c:idx val="1"/>
            <c:bubble3D val="0"/>
            <c:spPr>
              <a:solidFill>
                <a:schemeClr val="accent3"/>
              </a:solidFill>
              <a:ln>
                <a:noFill/>
              </a:ln>
              <a:effectLst/>
            </c:spPr>
            <c:extLst>
              <c:ext xmlns:c16="http://schemas.microsoft.com/office/drawing/2014/chart" uri="{C3380CC4-5D6E-409C-BE32-E72D297353CC}">
                <c16:uniqueId val="{00000010-0FFD-469D-97AE-3445AEA8C9C6}"/>
              </c:ext>
            </c:extLst>
          </c:dPt>
          <c:dPt>
            <c:idx val="2"/>
            <c:bubble3D val="0"/>
            <c:spPr>
              <a:solidFill>
                <a:schemeClr val="accent5"/>
              </a:solidFill>
              <a:ln>
                <a:noFill/>
              </a:ln>
              <a:effectLst/>
            </c:spPr>
            <c:extLst>
              <c:ext xmlns:c16="http://schemas.microsoft.com/office/drawing/2014/chart" uri="{C3380CC4-5D6E-409C-BE32-E72D297353CC}">
                <c16:uniqueId val="{00000012-0FFD-469D-97AE-3445AEA8C9C6}"/>
              </c:ext>
            </c:extLst>
          </c:dPt>
          <c:dPt>
            <c:idx val="3"/>
            <c:bubble3D val="0"/>
            <c:spPr>
              <a:solidFill>
                <a:schemeClr val="accent5">
                  <a:lumMod val="75000"/>
                </a:schemeClr>
              </a:solidFill>
              <a:ln>
                <a:noFill/>
              </a:ln>
              <a:effectLst/>
            </c:spPr>
            <c:extLst>
              <c:ext xmlns:c16="http://schemas.microsoft.com/office/drawing/2014/chart" uri="{C3380CC4-5D6E-409C-BE32-E72D297353CC}">
                <c16:uniqueId val="{00000014-0FFD-469D-97AE-3445AEA8C9C6}"/>
              </c:ext>
            </c:extLst>
          </c:dPt>
          <c:dPt>
            <c:idx val="4"/>
            <c:bubble3D val="0"/>
            <c:spPr>
              <a:solidFill>
                <a:schemeClr val="accent6">
                  <a:lumMod val="60000"/>
                  <a:lumOff val="40000"/>
                </a:schemeClr>
              </a:solidFill>
              <a:ln>
                <a:noFill/>
              </a:ln>
              <a:effectLst/>
            </c:spPr>
            <c:extLst>
              <c:ext xmlns:c16="http://schemas.microsoft.com/office/drawing/2014/chart" uri="{C3380CC4-5D6E-409C-BE32-E72D297353CC}">
                <c16:uniqueId val="{00000016-0FFD-469D-97AE-3445AEA8C9C6}"/>
              </c:ext>
            </c:extLst>
          </c:dPt>
          <c:dPt>
            <c:idx val="5"/>
            <c:bubble3D val="0"/>
            <c:spPr>
              <a:solidFill>
                <a:schemeClr val="accent6"/>
              </a:solidFill>
              <a:ln>
                <a:noFill/>
              </a:ln>
              <a:effectLst/>
            </c:spPr>
            <c:extLst>
              <c:ext xmlns:c16="http://schemas.microsoft.com/office/drawing/2014/chart" uri="{C3380CC4-5D6E-409C-BE32-E72D297353CC}">
                <c16:uniqueId val="{00000018-0FFD-469D-97AE-3445AEA8C9C6}"/>
              </c:ext>
            </c:extLst>
          </c:dPt>
          <c:cat>
            <c:strRef>
              <c:f>Sheet1!$B$1:$G$1</c:f>
              <c:strCache>
                <c:ptCount val="6"/>
                <c:pt idx="0">
                  <c:v>Fannie Mae/Freddie Mac</c:v>
                </c:pt>
                <c:pt idx="1">
                  <c:v>Federal Housing Authority</c:v>
                </c:pt>
                <c:pt idx="2">
                  <c:v>Bank</c:v>
                </c:pt>
                <c:pt idx="3">
                  <c:v>Life Insurance Companies</c:v>
                </c:pt>
                <c:pt idx="4">
                  <c:v>Commercial Mortgage-Backed Securities</c:v>
                </c:pt>
                <c:pt idx="5">
                  <c:v>Other</c:v>
                </c:pt>
              </c:strCache>
            </c:strRef>
          </c:cat>
          <c:val>
            <c:numRef>
              <c:f>Sheet1!$B$15:$G$15</c:f>
            </c:numRef>
          </c:val>
          <c:extLst>
            <c:ext xmlns:c16="http://schemas.microsoft.com/office/drawing/2014/chart" uri="{C3380CC4-5D6E-409C-BE32-E72D297353CC}">
              <c16:uniqueId val="{00000019-0FFD-469D-97AE-3445AEA8C9C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tx1">
                    <a:lumMod val="50000"/>
                  </a:schemeClr>
                </a:solidFill>
              </a:defRPr>
            </a:pPr>
            <a:r>
              <a:rPr lang="en-US" dirty="0"/>
              <a:t>Number of</a:t>
            </a:r>
            <a:r>
              <a:rPr lang="en-US" baseline="0" dirty="0"/>
              <a:t> Renter Households (Millions)</a:t>
            </a:r>
            <a:endParaRPr lang="en-US" dirty="0"/>
          </a:p>
        </c:rich>
      </c:tx>
      <c:layout>
        <c:manualLayout>
          <c:xMode val="edge"/>
          <c:yMode val="edge"/>
          <c:x val="6.7664229316929678E-3"/>
          <c:y val="1.4441624597381389E-2"/>
        </c:manualLayout>
      </c:layout>
      <c:overlay val="0"/>
    </c:title>
    <c:autoTitleDeleted val="0"/>
    <c:plotArea>
      <c:layout>
        <c:manualLayout>
          <c:layoutTarget val="inner"/>
          <c:xMode val="edge"/>
          <c:yMode val="edge"/>
          <c:x val="5.3905386449257665E-2"/>
          <c:y val="0.11406610102458634"/>
          <c:w val="0.90132377702032362"/>
          <c:h val="0.65074697908232326"/>
        </c:manualLayout>
      </c:layout>
      <c:barChart>
        <c:barDir val="col"/>
        <c:grouping val="stacked"/>
        <c:varyColors val="0"/>
        <c:ser>
          <c:idx val="0"/>
          <c:order val="0"/>
          <c:tx>
            <c:strRef>
              <c:f>Sheet1!$C$1</c:f>
              <c:strCache>
                <c:ptCount val="1"/>
                <c:pt idx="0">
                  <c:v>Severely Cost Burdened</c:v>
                </c:pt>
              </c:strCache>
            </c:strRef>
          </c:tx>
          <c:spPr>
            <a:solidFill>
              <a:srgbClr val="4379BD"/>
            </a:solidFill>
          </c:spPr>
          <c:invertIfNegative val="0"/>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Sheet1!$C$2:$C$19</c:f>
              <c:numCache>
                <c:formatCode>General</c:formatCode>
                <c:ptCount val="18"/>
                <c:pt idx="0">
                  <c:v>7456848</c:v>
                </c:pt>
                <c:pt idx="1">
                  <c:v>7653759</c:v>
                </c:pt>
                <c:pt idx="2">
                  <c:v>8177771</c:v>
                </c:pt>
                <c:pt idx="3">
                  <c:v>8508840</c:v>
                </c:pt>
                <c:pt idx="4">
                  <c:v>9065139</c:v>
                </c:pt>
                <c:pt idx="5">
                  <c:v>8956941</c:v>
                </c:pt>
                <c:pt idx="6">
                  <c:v>8879624</c:v>
                </c:pt>
                <c:pt idx="7">
                  <c:v>9322745</c:v>
                </c:pt>
                <c:pt idx="8">
                  <c:v>10104932</c:v>
                </c:pt>
                <c:pt idx="9">
                  <c:v>10808675</c:v>
                </c:pt>
                <c:pt idx="10">
                  <c:v>11342359</c:v>
                </c:pt>
                <c:pt idx="11">
                  <c:v>11260682</c:v>
                </c:pt>
                <c:pt idx="12">
                  <c:v>11215692</c:v>
                </c:pt>
                <c:pt idx="13">
                  <c:v>11417854</c:v>
                </c:pt>
                <c:pt idx="14">
                  <c:v>11139302</c:v>
                </c:pt>
                <c:pt idx="15">
                  <c:v>11012672</c:v>
                </c:pt>
                <c:pt idx="16">
                  <c:v>10780264</c:v>
                </c:pt>
                <c:pt idx="17">
                  <c:v>10934964</c:v>
                </c:pt>
              </c:numCache>
            </c:numRef>
          </c:val>
          <c:extLst>
            <c:ext xmlns:c16="http://schemas.microsoft.com/office/drawing/2014/chart" uri="{C3380CC4-5D6E-409C-BE32-E72D297353CC}">
              <c16:uniqueId val="{00000000-A13C-4E5E-B5F3-031966C02762}"/>
            </c:ext>
          </c:extLst>
        </c:ser>
        <c:ser>
          <c:idx val="1"/>
          <c:order val="1"/>
          <c:tx>
            <c:strRef>
              <c:f>Sheet1!$B$1</c:f>
              <c:strCache>
                <c:ptCount val="1"/>
                <c:pt idx="0">
                  <c:v>Moderately Cost Burdened</c:v>
                </c:pt>
              </c:strCache>
            </c:strRef>
          </c:tx>
          <c:spPr>
            <a:solidFill>
              <a:srgbClr val="D2D1AB"/>
            </a:solidFill>
            <a:ln w="38100"/>
          </c:spPr>
          <c:invertIfNegative val="0"/>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Sheet1!$B$2:$B$19</c:f>
              <c:numCache>
                <c:formatCode>General</c:formatCode>
                <c:ptCount val="18"/>
                <c:pt idx="0">
                  <c:v>7335007</c:v>
                </c:pt>
                <c:pt idx="1">
                  <c:v>7332845</c:v>
                </c:pt>
                <c:pt idx="2">
                  <c:v>7514179</c:v>
                </c:pt>
                <c:pt idx="3">
                  <c:v>7741639</c:v>
                </c:pt>
                <c:pt idx="4">
                  <c:v>8041526</c:v>
                </c:pt>
                <c:pt idx="5">
                  <c:v>8090015</c:v>
                </c:pt>
                <c:pt idx="6">
                  <c:v>8173681</c:v>
                </c:pt>
                <c:pt idx="7">
                  <c:v>8349495</c:v>
                </c:pt>
                <c:pt idx="8">
                  <c:v>8723584</c:v>
                </c:pt>
                <c:pt idx="9">
                  <c:v>9075240</c:v>
                </c:pt>
                <c:pt idx="10">
                  <c:v>9267266</c:v>
                </c:pt>
                <c:pt idx="11">
                  <c:v>9371188</c:v>
                </c:pt>
                <c:pt idx="12">
                  <c:v>9548757</c:v>
                </c:pt>
                <c:pt idx="13">
                  <c:v>9853626</c:v>
                </c:pt>
                <c:pt idx="14">
                  <c:v>9888696</c:v>
                </c:pt>
                <c:pt idx="15">
                  <c:v>9761022</c:v>
                </c:pt>
                <c:pt idx="16">
                  <c:v>9719514</c:v>
                </c:pt>
                <c:pt idx="17">
                  <c:v>9825519</c:v>
                </c:pt>
              </c:numCache>
            </c:numRef>
          </c:val>
          <c:extLst>
            <c:ext xmlns:c16="http://schemas.microsoft.com/office/drawing/2014/chart" uri="{C3380CC4-5D6E-409C-BE32-E72D297353CC}">
              <c16:uniqueId val="{00000001-A13C-4E5E-B5F3-031966C02762}"/>
            </c:ext>
          </c:extLst>
        </c:ser>
        <c:dLbls>
          <c:showLegendKey val="0"/>
          <c:showVal val="0"/>
          <c:showCatName val="0"/>
          <c:showSerName val="0"/>
          <c:showPercent val="0"/>
          <c:showBubbleSize val="0"/>
        </c:dLbls>
        <c:gapWidth val="150"/>
        <c:overlap val="100"/>
        <c:axId val="-2059001504"/>
        <c:axId val="-2058999456"/>
      </c:barChart>
      <c:lineChart>
        <c:grouping val="standard"/>
        <c:varyColors val="0"/>
        <c:ser>
          <c:idx val="2"/>
          <c:order val="2"/>
          <c:tx>
            <c:strRef>
              <c:f>Sheet1!$D$1</c:f>
              <c:strCache>
                <c:ptCount val="1"/>
                <c:pt idx="0">
                  <c:v>Share with Cost Burdens (Right scale)</c:v>
                </c:pt>
              </c:strCache>
            </c:strRef>
          </c:tx>
          <c:spPr>
            <a:ln w="63500">
              <a:solidFill>
                <a:srgbClr val="EA7923"/>
              </a:solidFill>
            </a:ln>
          </c:spPr>
          <c:marker>
            <c:symbol val="none"/>
          </c:marker>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Sheet1!$D$2:$D$19</c:f>
              <c:numCache>
                <c:formatCode>0.0</c:formatCode>
                <c:ptCount val="18"/>
                <c:pt idx="0">
                  <c:v>40.6</c:v>
                </c:pt>
                <c:pt idx="1">
                  <c:v>41.6</c:v>
                </c:pt>
                <c:pt idx="2">
                  <c:v>43.6</c:v>
                </c:pt>
                <c:pt idx="3">
                  <c:v>45</c:v>
                </c:pt>
                <c:pt idx="4">
                  <c:v>46.5</c:v>
                </c:pt>
                <c:pt idx="5">
                  <c:v>46.6</c:v>
                </c:pt>
                <c:pt idx="6">
                  <c:v>46.300000000000004</c:v>
                </c:pt>
                <c:pt idx="7">
                  <c:v>46.800000000000004</c:v>
                </c:pt>
                <c:pt idx="8">
                  <c:v>48.699999999999996</c:v>
                </c:pt>
                <c:pt idx="9">
                  <c:v>50.2</c:v>
                </c:pt>
                <c:pt idx="10">
                  <c:v>50.7</c:v>
                </c:pt>
                <c:pt idx="11">
                  <c:v>49.4</c:v>
                </c:pt>
                <c:pt idx="12">
                  <c:v>49</c:v>
                </c:pt>
                <c:pt idx="13">
                  <c:v>49.3</c:v>
                </c:pt>
                <c:pt idx="14">
                  <c:v>48.3</c:v>
                </c:pt>
                <c:pt idx="15">
                  <c:v>47.5</c:v>
                </c:pt>
                <c:pt idx="16">
                  <c:v>47.4</c:v>
                </c:pt>
                <c:pt idx="17">
                  <c:v>47.5</c:v>
                </c:pt>
              </c:numCache>
            </c:numRef>
          </c:val>
          <c:smooth val="1"/>
          <c:extLst>
            <c:ext xmlns:c16="http://schemas.microsoft.com/office/drawing/2014/chart" uri="{C3380CC4-5D6E-409C-BE32-E72D297353CC}">
              <c16:uniqueId val="{00000000-780F-4FE3-AFF6-52DB6F4D6D9C}"/>
            </c:ext>
          </c:extLst>
        </c:ser>
        <c:dLbls>
          <c:showLegendKey val="0"/>
          <c:showVal val="0"/>
          <c:showCatName val="0"/>
          <c:showSerName val="0"/>
          <c:showPercent val="0"/>
          <c:showBubbleSize val="0"/>
        </c:dLbls>
        <c:marker val="1"/>
        <c:smooth val="0"/>
        <c:axId val="-2059034896"/>
        <c:axId val="-2058996624"/>
      </c:lineChart>
      <c:catAx>
        <c:axId val="-2059001504"/>
        <c:scaling>
          <c:orientation val="minMax"/>
        </c:scaling>
        <c:delete val="0"/>
        <c:axPos val="b"/>
        <c:numFmt formatCode="General" sourceLinked="0"/>
        <c:majorTickMark val="out"/>
        <c:minorTickMark val="none"/>
        <c:tickLblPos val="low"/>
        <c:spPr>
          <a:ln>
            <a:solidFill>
              <a:schemeClr val="bg1">
                <a:lumMod val="65000"/>
              </a:schemeClr>
            </a:solidFill>
          </a:ln>
        </c:spPr>
        <c:txPr>
          <a:bodyPr/>
          <a:lstStyle/>
          <a:p>
            <a:pPr>
              <a:defRPr sz="1400" b="0" baseline="0">
                <a:solidFill>
                  <a:schemeClr val="tx1">
                    <a:lumMod val="50000"/>
                  </a:schemeClr>
                </a:solidFill>
              </a:defRPr>
            </a:pPr>
            <a:endParaRPr lang="en-US"/>
          </a:p>
        </c:txPr>
        <c:crossAx val="-2058999456"/>
        <c:crosses val="autoZero"/>
        <c:auto val="0"/>
        <c:lblAlgn val="ctr"/>
        <c:lblOffset val="100"/>
        <c:noMultiLvlLbl val="0"/>
      </c:catAx>
      <c:valAx>
        <c:axId val="-2058999456"/>
        <c:scaling>
          <c:orientation val="minMax"/>
        </c:scaling>
        <c:delete val="0"/>
        <c:axPos val="l"/>
        <c:majorGridlines>
          <c:spPr>
            <a:ln>
              <a:solidFill>
                <a:schemeClr val="tx1">
                  <a:lumMod val="40000"/>
                  <a:lumOff val="60000"/>
                </a:schemeClr>
              </a:solidFill>
              <a:prstDash val="dash"/>
            </a:ln>
          </c:spPr>
        </c:majorGridlines>
        <c:numFmt formatCode="#,##0"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01504"/>
        <c:crosses val="autoZero"/>
        <c:crossBetween val="between"/>
        <c:dispUnits>
          <c:builtInUnit val="millions"/>
        </c:dispUnits>
      </c:valAx>
      <c:valAx>
        <c:axId val="-2058996624"/>
        <c:scaling>
          <c:orientation val="minMax"/>
          <c:max val="55"/>
          <c:min val="30"/>
        </c:scaling>
        <c:delete val="0"/>
        <c:axPos val="r"/>
        <c:numFmt formatCode="General"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34896"/>
        <c:crosses val="max"/>
        <c:crossBetween val="between"/>
      </c:valAx>
      <c:catAx>
        <c:axId val="-2059034896"/>
        <c:scaling>
          <c:orientation val="minMax"/>
        </c:scaling>
        <c:delete val="1"/>
        <c:axPos val="b"/>
        <c:numFmt formatCode="General" sourceLinked="1"/>
        <c:majorTickMark val="out"/>
        <c:minorTickMark val="none"/>
        <c:tickLblPos val="nextTo"/>
        <c:crossAx val="-2058996624"/>
        <c:crosses val="autoZero"/>
        <c:auto val="1"/>
        <c:lblAlgn val="ctr"/>
        <c:lblOffset val="100"/>
        <c:noMultiLvlLbl val="0"/>
      </c:catAx>
    </c:plotArea>
    <c:legend>
      <c:legendPos val="b"/>
      <c:layout>
        <c:manualLayout>
          <c:xMode val="edge"/>
          <c:yMode val="edge"/>
          <c:x val="1.7927424183149219E-2"/>
          <c:y val="0.89621642838451843"/>
          <c:w val="0.81831284677117799"/>
          <c:h val="5.5445161880400134E-2"/>
        </c:manualLayout>
      </c:layout>
      <c:overlay val="0"/>
      <c:txPr>
        <a:bodyPr/>
        <a:lstStyle/>
        <a:p>
          <a:pPr>
            <a:defRPr sz="1400">
              <a:solidFill>
                <a:schemeClr val="tx1">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Cost-Burdened Renters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0528841952743575"/>
        </c:manualLayout>
      </c:layout>
      <c:barChart>
        <c:barDir val="col"/>
        <c:grouping val="clustered"/>
        <c:varyColors val="0"/>
        <c:ser>
          <c:idx val="0"/>
          <c:order val="0"/>
          <c:tx>
            <c:strRef>
              <c:f>Sheet1!$B$1</c:f>
              <c:strCache>
                <c:ptCount val="1"/>
                <c:pt idx="0">
                  <c:v>2011</c:v>
                </c:pt>
              </c:strCache>
            </c:strRef>
          </c:tx>
          <c:spPr>
            <a:solidFill>
              <a:srgbClr val="4379BD"/>
            </a:solidFill>
            <a:ln>
              <a:solidFill>
                <a:srgbClr val="4379BD"/>
              </a:solidFill>
            </a:ln>
            <a:effectLst/>
          </c:spPr>
          <c:invertIfNegative val="0"/>
          <c:dLbls>
            <c:delete val="1"/>
          </c:dLbls>
          <c:cat>
            <c:strRef>
              <c:f>Sheet1!$A$2:$A$5</c:f>
              <c:strCache>
                <c:ptCount val="4"/>
                <c:pt idx="0">
                  <c:v>Large Metros 
(Over 5 million)</c:v>
                </c:pt>
                <c:pt idx="1">
                  <c:v>Medium Metros 
(150,000–5 million)</c:v>
                </c:pt>
                <c:pt idx="2">
                  <c:v>Small Metros 
(10,000–150,000)</c:v>
                </c:pt>
                <c:pt idx="3">
                  <c:v>Rural Areas 
(Under 10,000)</c:v>
                </c:pt>
              </c:strCache>
            </c:strRef>
          </c:cat>
          <c:val>
            <c:numRef>
              <c:f>Sheet1!$B$2:$B$5</c:f>
              <c:numCache>
                <c:formatCode>0.0</c:formatCode>
                <c:ptCount val="4"/>
                <c:pt idx="0">
                  <c:v>59.732406712669494</c:v>
                </c:pt>
                <c:pt idx="1">
                  <c:v>43.537742494481726</c:v>
                </c:pt>
                <c:pt idx="2">
                  <c:v>27.66469187602932</c:v>
                </c:pt>
                <c:pt idx="3">
                  <c:v>23.499415142097433</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2018</c:v>
                </c:pt>
              </c:strCache>
            </c:strRef>
          </c:tx>
          <c:spPr>
            <a:solidFill>
              <a:srgbClr val="D2D1AB"/>
            </a:solidFill>
            <a:ln>
              <a:solidFill>
                <a:srgbClr val="D2D1AB"/>
              </a:solidFill>
            </a:ln>
            <a:effectLst/>
          </c:spPr>
          <c:invertIfNegative val="0"/>
          <c:dLbls>
            <c:delete val="1"/>
          </c:dLbls>
          <c:cat>
            <c:strRef>
              <c:f>Sheet1!$A$2:$A$5</c:f>
              <c:strCache>
                <c:ptCount val="4"/>
                <c:pt idx="0">
                  <c:v>Large Metros 
(Over 5 million)</c:v>
                </c:pt>
                <c:pt idx="1">
                  <c:v>Medium Metros 
(150,000–5 million)</c:v>
                </c:pt>
                <c:pt idx="2">
                  <c:v>Small Metros 
(10,000–150,000)</c:v>
                </c:pt>
                <c:pt idx="3">
                  <c:v>Rural Areas 
(Under 10,000)</c:v>
                </c:pt>
              </c:strCache>
            </c:strRef>
          </c:cat>
          <c:val>
            <c:numRef>
              <c:f>Sheet1!$C$2:$C$5</c:f>
              <c:numCache>
                <c:formatCode>0.0</c:formatCode>
                <c:ptCount val="4"/>
                <c:pt idx="0">
                  <c:v>67.444182675806616</c:v>
                </c:pt>
                <c:pt idx="1">
                  <c:v>47.835075353594348</c:v>
                </c:pt>
                <c:pt idx="2">
                  <c:v>30.527564856868196</c:v>
                </c:pt>
                <c:pt idx="3">
                  <c:v>22.581127451465694</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7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3.2070905357025194E-4"/>
          <c:y val="0.93820449752732582"/>
          <c:w val="0.32320660320894373"/>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56776065435703E-2"/>
          <c:y val="0.136739012679987"/>
          <c:w val="0.93342058798637895"/>
          <c:h val="0.51085125450383562"/>
        </c:manualLayout>
      </c:layout>
      <c:barChart>
        <c:barDir val="col"/>
        <c:grouping val="clustered"/>
        <c:varyColors val="0"/>
        <c:ser>
          <c:idx val="0"/>
          <c:order val="0"/>
          <c:tx>
            <c:strRef>
              <c:f>Sheet1!$B$1</c:f>
              <c:strCache>
                <c:ptCount val="1"/>
                <c:pt idx="0">
                  <c:v>2011</c:v>
                </c:pt>
              </c:strCache>
            </c:strRef>
          </c:tx>
          <c:spPr>
            <a:solidFill>
              <a:srgbClr val="4379BD"/>
            </a:solidFill>
            <a:ln>
              <a:solidFill>
                <a:srgbClr val="4379BD"/>
              </a:solidFill>
            </a:ln>
            <a:effectLst/>
          </c:spPr>
          <c:invertIfNegative val="0"/>
          <c:dLbls>
            <c:delete val="1"/>
          </c:dLbls>
          <c:cat>
            <c:strRef>
              <c:f>Sheet1!$A$2:$A$5</c:f>
              <c:strCache>
                <c:ptCount val="4"/>
                <c:pt idx="0">
                  <c:v>Large Metros 
(Over 5 million)</c:v>
                </c:pt>
                <c:pt idx="1">
                  <c:v>Medium Metros 
(150,000–5 million)</c:v>
                </c:pt>
                <c:pt idx="2">
                  <c:v>Small Metros 
(10,000–150,000)</c:v>
                </c:pt>
                <c:pt idx="3">
                  <c:v>Rural Areas 
(Under 10,000)</c:v>
                </c:pt>
              </c:strCache>
            </c:strRef>
          </c:cat>
          <c:val>
            <c:numRef>
              <c:f>Sheet1!$B$2:$B$5</c:f>
              <c:numCache>
                <c:formatCode>0.0</c:formatCode>
                <c:ptCount val="4"/>
                <c:pt idx="0">
                  <c:v>28.548225949072048</c:v>
                </c:pt>
                <c:pt idx="1">
                  <c:v>15.886129273866842</c:v>
                </c:pt>
                <c:pt idx="2">
                  <c:v>8.4254271339503717</c:v>
                </c:pt>
                <c:pt idx="3">
                  <c:v>5.4186109532014717</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2018</c:v>
                </c:pt>
              </c:strCache>
            </c:strRef>
          </c:tx>
          <c:spPr>
            <a:solidFill>
              <a:srgbClr val="D2D1AB"/>
            </a:solidFill>
            <a:ln>
              <a:solidFill>
                <a:srgbClr val="D2D1AB"/>
              </a:solidFill>
            </a:ln>
            <a:effectLst/>
          </c:spPr>
          <c:invertIfNegative val="0"/>
          <c:dLbls>
            <c:delete val="1"/>
          </c:dLbls>
          <c:cat>
            <c:strRef>
              <c:f>Sheet1!$A$2:$A$5</c:f>
              <c:strCache>
                <c:ptCount val="4"/>
                <c:pt idx="0">
                  <c:v>Large Metros 
(Over 5 million)</c:v>
                </c:pt>
                <c:pt idx="1">
                  <c:v>Medium Metros 
(150,000–5 million)</c:v>
                </c:pt>
                <c:pt idx="2">
                  <c:v>Small Metros 
(10,000–150,000)</c:v>
                </c:pt>
                <c:pt idx="3">
                  <c:v>Rural Areas 
(Under 10,000)</c:v>
                </c:pt>
              </c:strCache>
            </c:strRef>
          </c:cat>
          <c:val>
            <c:numRef>
              <c:f>Sheet1!$C$2:$C$5</c:f>
              <c:numCache>
                <c:formatCode>0.0</c:formatCode>
                <c:ptCount val="4"/>
                <c:pt idx="0">
                  <c:v>34.830258657788917</c:v>
                </c:pt>
                <c:pt idx="1">
                  <c:v>18.343022112501217</c:v>
                </c:pt>
                <c:pt idx="2">
                  <c:v>8.6936177249522757</c:v>
                </c:pt>
                <c:pt idx="3">
                  <c:v>6.2403431481993854</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7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Average</a:t>
            </a:r>
            <a:r>
              <a:rPr lang="en-US" baseline="0" dirty="0"/>
              <a:t> </a:t>
            </a:r>
            <a:r>
              <a:rPr lang="en-US" dirty="0"/>
              <a:t>Share of Household Income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0110141066203582"/>
        </c:manualLayout>
      </c:layout>
      <c:barChart>
        <c:barDir val="col"/>
        <c:grouping val="stacked"/>
        <c:varyColors val="0"/>
        <c:ser>
          <c:idx val="0"/>
          <c:order val="0"/>
          <c:tx>
            <c:strRef>
              <c:f>Sheet1!$B$1</c:f>
              <c:strCache>
                <c:ptCount val="1"/>
                <c:pt idx="0">
                  <c:v>Rent</c:v>
                </c:pt>
              </c:strCache>
            </c:strRef>
          </c:tx>
          <c:spPr>
            <a:solidFill>
              <a:srgbClr val="4379BD"/>
            </a:solidFill>
            <a:ln>
              <a:noFill/>
            </a:ln>
            <a:effectLst/>
          </c:spPr>
          <c:invertIfNegative val="0"/>
          <c:cat>
            <c:strRef>
              <c:f>Sheet1!$A$2:$A$5</c:f>
              <c:strCache>
                <c:ptCount val="4"/>
                <c:pt idx="0">
                  <c:v>Under $30,000</c:v>
                </c:pt>
                <c:pt idx="1">
                  <c:v>$30,000–44,999</c:v>
                </c:pt>
                <c:pt idx="2">
                  <c:v>$45,000–74,999</c:v>
                </c:pt>
                <c:pt idx="3">
                  <c:v>$75,000 and Over</c:v>
                </c:pt>
              </c:strCache>
            </c:strRef>
          </c:cat>
          <c:val>
            <c:numRef>
              <c:f>Sheet1!$B$2:$B$5</c:f>
              <c:numCache>
                <c:formatCode>General</c:formatCode>
                <c:ptCount val="4"/>
                <c:pt idx="0">
                  <c:v>42.26</c:v>
                </c:pt>
                <c:pt idx="1">
                  <c:v>28.83</c:v>
                </c:pt>
                <c:pt idx="2">
                  <c:v>21.63</c:v>
                </c:pt>
                <c:pt idx="3">
                  <c:v>15.89</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Commute</c:v>
                </c:pt>
              </c:strCache>
            </c:strRef>
          </c:tx>
          <c:spPr>
            <a:solidFill>
              <a:srgbClr val="D2D1AB"/>
            </a:solidFill>
            <a:ln>
              <a:noFill/>
            </a:ln>
            <a:effectLst/>
          </c:spPr>
          <c:invertIfNegative val="0"/>
          <c:cat>
            <c:strRef>
              <c:f>Sheet1!$A$2:$A$5</c:f>
              <c:strCache>
                <c:ptCount val="4"/>
                <c:pt idx="0">
                  <c:v>Under $30,000</c:v>
                </c:pt>
                <c:pt idx="1">
                  <c:v>$30,000–44,999</c:v>
                </c:pt>
                <c:pt idx="2">
                  <c:v>$45,000–74,999</c:v>
                </c:pt>
                <c:pt idx="3">
                  <c:v>$75,000 and Over</c:v>
                </c:pt>
              </c:strCache>
            </c:strRef>
          </c:cat>
          <c:val>
            <c:numRef>
              <c:f>Sheet1!$C$2:$C$5</c:f>
              <c:numCache>
                <c:formatCode>General</c:formatCode>
                <c:ptCount val="4"/>
                <c:pt idx="0">
                  <c:v>11.020000000000001</c:v>
                </c:pt>
                <c:pt idx="1">
                  <c:v>6.4600000000000009</c:v>
                </c:pt>
                <c:pt idx="2">
                  <c:v>4.41</c:v>
                </c:pt>
                <c:pt idx="3">
                  <c:v>2.25</c:v>
                </c:pt>
              </c:numCache>
            </c:numRef>
          </c:val>
          <c:extLst>
            <c:ext xmlns:c16="http://schemas.microsoft.com/office/drawing/2014/chart" uri="{C3380CC4-5D6E-409C-BE32-E72D297353CC}">
              <c16:uniqueId val="{00000000-5BE7-463C-AF62-03EBE1E19C98}"/>
            </c:ext>
          </c:extLst>
        </c:ser>
        <c:ser>
          <c:idx val="2"/>
          <c:order val="2"/>
          <c:tx>
            <c:strRef>
              <c:f>Sheet1!$D$1</c:f>
              <c:strCache>
                <c:ptCount val="1"/>
                <c:pt idx="0">
                  <c:v>Energy</c:v>
                </c:pt>
              </c:strCache>
            </c:strRef>
          </c:tx>
          <c:spPr>
            <a:solidFill>
              <a:srgbClr val="EA7923"/>
            </a:solidFill>
            <a:ln>
              <a:solidFill>
                <a:srgbClr val="EA7923"/>
              </a:solidFill>
            </a:ln>
            <a:effectLst/>
          </c:spPr>
          <c:invertIfNegative val="0"/>
          <c:cat>
            <c:strRef>
              <c:f>Sheet1!$A$2:$A$5</c:f>
              <c:strCache>
                <c:ptCount val="4"/>
                <c:pt idx="0">
                  <c:v>Under $30,000</c:v>
                </c:pt>
                <c:pt idx="1">
                  <c:v>$30,000–44,999</c:v>
                </c:pt>
                <c:pt idx="2">
                  <c:v>$45,000–74,999</c:v>
                </c:pt>
                <c:pt idx="3">
                  <c:v>$75,000 and Over</c:v>
                </c:pt>
              </c:strCache>
            </c:strRef>
          </c:cat>
          <c:val>
            <c:numRef>
              <c:f>Sheet1!$D$2:$D$5</c:f>
              <c:numCache>
                <c:formatCode>General</c:formatCode>
                <c:ptCount val="4"/>
                <c:pt idx="0">
                  <c:v>8.2199999999999989</c:v>
                </c:pt>
                <c:pt idx="1">
                  <c:v>3.9899999999999998</c:v>
                </c:pt>
                <c:pt idx="2">
                  <c:v>2.71</c:v>
                </c:pt>
                <c:pt idx="3">
                  <c:v>1.6199999999999999</c:v>
                </c:pt>
              </c:numCache>
            </c:numRef>
          </c:val>
          <c:extLst>
            <c:ext xmlns:c16="http://schemas.microsoft.com/office/drawing/2014/chart" uri="{C3380CC4-5D6E-409C-BE32-E72D297353CC}">
              <c16:uniqueId val="{00000000-E7FE-424F-AD27-FA2328D72FE7}"/>
            </c:ext>
          </c:extLst>
        </c:ser>
        <c:dLbls>
          <c:showLegendKey val="0"/>
          <c:showVal val="0"/>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0" spcFirstLastPara="1" vertOverflow="ellipsis"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15701345045292342"/>
          <c:y val="0.92739110783357503"/>
          <c:w val="0.29171069098108549"/>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25143384854678E-2"/>
          <c:y val="6.121702309869876E-2"/>
          <c:w val="0.9119332652862836"/>
          <c:h val="0.57632871042177136"/>
        </c:manualLayout>
      </c:layout>
      <c:barChart>
        <c:barDir val="col"/>
        <c:grouping val="stacked"/>
        <c:varyColors val="0"/>
        <c:ser>
          <c:idx val="0"/>
          <c:order val="0"/>
          <c:tx>
            <c:strRef>
              <c:f>Sheet1!$B$1</c:f>
              <c:strCache>
                <c:ptCount val="1"/>
                <c:pt idx="0">
                  <c:v>Severely Burdened</c:v>
                </c:pt>
              </c:strCache>
            </c:strRef>
          </c:tx>
          <c:spPr>
            <a:solidFill>
              <a:srgbClr val="4379BD"/>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Sheet1!$B$2:$B$26</c:f>
              <c:numCache>
                <c:formatCode>General</c:formatCode>
                <c:ptCount val="25"/>
                <c:pt idx="1">
                  <c:v>68.349049147615148</c:v>
                </c:pt>
                <c:pt idx="6">
                  <c:v>30.705444447290947</c:v>
                </c:pt>
                <c:pt idx="11">
                  <c:v>5.911957994612143</c:v>
                </c:pt>
                <c:pt idx="16">
                  <c:v>1.4090787099905182</c:v>
                </c:pt>
                <c:pt idx="21">
                  <c:v>20.457954767491991</c:v>
                </c:pt>
              </c:numCache>
            </c:numRef>
          </c:val>
          <c:extLst>
            <c:ext xmlns:c16="http://schemas.microsoft.com/office/drawing/2014/chart" uri="{C3380CC4-5D6E-409C-BE32-E72D297353CC}">
              <c16:uniqueId val="{00000000-3A90-4171-AA1C-6FA4D03C9112}"/>
            </c:ext>
          </c:extLst>
        </c:ser>
        <c:ser>
          <c:idx val="1"/>
          <c:order val="1"/>
          <c:tx>
            <c:strRef>
              <c:f>Sheet1!$C$1</c:f>
              <c:strCache>
                <c:ptCount val="1"/>
                <c:pt idx="0">
                  <c:v>Moderately Burdened</c:v>
                </c:pt>
              </c:strCache>
            </c:strRef>
          </c:tx>
          <c:spPr>
            <a:solidFill>
              <a:srgbClr val="D2D1AB"/>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Sheet1!$C$2:$C$23</c:f>
              <c:numCache>
                <c:formatCode>General</c:formatCode>
                <c:ptCount val="22"/>
                <c:pt idx="1">
                  <c:v>12.00775587800123</c:v>
                </c:pt>
                <c:pt idx="6">
                  <c:v>40.391220435914711</c:v>
                </c:pt>
                <c:pt idx="11">
                  <c:v>34.917327159126806</c:v>
                </c:pt>
                <c:pt idx="16">
                  <c:v>12.56851425707897</c:v>
                </c:pt>
                <c:pt idx="21">
                  <c:v>20.123682476193309</c:v>
                </c:pt>
              </c:numCache>
            </c:numRef>
          </c:val>
          <c:extLst>
            <c:ext xmlns:c16="http://schemas.microsoft.com/office/drawing/2014/chart" uri="{C3380CC4-5D6E-409C-BE32-E72D297353CC}">
              <c16:uniqueId val="{00000001-3A90-4171-AA1C-6FA4D03C9112}"/>
            </c:ext>
          </c:extLst>
        </c:ser>
        <c:ser>
          <c:idx val="2"/>
          <c:order val="2"/>
          <c:tx>
            <c:strRef>
              <c:f>Sheet1!$D$1</c:f>
              <c:strCache>
                <c:ptCount val="1"/>
                <c:pt idx="0">
                  <c:v>Column2</c:v>
                </c:pt>
              </c:strCache>
            </c:strRef>
          </c:tx>
          <c:spPr>
            <a:solidFill>
              <a:srgbClr val="4379BD"/>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Sheet1!$D$2:$D$26</c:f>
              <c:numCache>
                <c:formatCode>General</c:formatCode>
                <c:ptCount val="25"/>
                <c:pt idx="2">
                  <c:v>69.291212727663321</c:v>
                </c:pt>
                <c:pt idx="7">
                  <c:v>35.441997632011613</c:v>
                </c:pt>
                <c:pt idx="12">
                  <c:v>9.4409077959230778</c:v>
                </c:pt>
                <c:pt idx="17">
                  <c:v>2.2582846384753101</c:v>
                </c:pt>
                <c:pt idx="22">
                  <c:v>24.510964453011251</c:v>
                </c:pt>
              </c:numCache>
            </c:numRef>
          </c:val>
          <c:extLst>
            <c:ext xmlns:c16="http://schemas.microsoft.com/office/drawing/2014/chart" uri="{C3380CC4-5D6E-409C-BE32-E72D297353CC}">
              <c16:uniqueId val="{00000002-3A90-4171-AA1C-6FA4D03C9112}"/>
            </c:ext>
          </c:extLst>
        </c:ser>
        <c:ser>
          <c:idx val="3"/>
          <c:order val="3"/>
          <c:tx>
            <c:strRef>
              <c:f>Sheet1!$E$1</c:f>
              <c:strCache>
                <c:ptCount val="1"/>
                <c:pt idx="0">
                  <c:v>Column3</c:v>
                </c:pt>
              </c:strCache>
            </c:strRef>
          </c:tx>
          <c:spPr>
            <a:solidFill>
              <a:srgbClr val="D2D1AB"/>
            </a:solidFill>
            <a:ln>
              <a:noFill/>
            </a:ln>
            <a:effectLst/>
          </c:spPr>
          <c:invertIfNegative val="0"/>
          <c:dPt>
            <c:idx val="2"/>
            <c:invertIfNegative val="0"/>
            <c:bubble3D val="0"/>
            <c:extLst>
              <c:ext xmlns:c16="http://schemas.microsoft.com/office/drawing/2014/chart" uri="{C3380CC4-5D6E-409C-BE32-E72D297353CC}">
                <c16:uniqueId val="{00000003-3A90-4171-AA1C-6FA4D03C9112}"/>
              </c:ext>
            </c:extLst>
          </c:dPt>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Sheet1!$E$2:$E$26</c:f>
              <c:numCache>
                <c:formatCode>General</c:formatCode>
                <c:ptCount val="25"/>
                <c:pt idx="2">
                  <c:v>12.182885124779904</c:v>
                </c:pt>
                <c:pt idx="7">
                  <c:v>38.921207320723404</c:v>
                </c:pt>
                <c:pt idx="12">
                  <c:v>37.452497384358132</c:v>
                </c:pt>
                <c:pt idx="17">
                  <c:v>17.365679275207921</c:v>
                </c:pt>
                <c:pt idx="22">
                  <c:v>22.138592862153253</c:v>
                </c:pt>
              </c:numCache>
            </c:numRef>
          </c:val>
          <c:extLst>
            <c:ext xmlns:c16="http://schemas.microsoft.com/office/drawing/2014/chart" uri="{C3380CC4-5D6E-409C-BE32-E72D297353CC}">
              <c16:uniqueId val="{00000004-3A90-4171-AA1C-6FA4D03C9112}"/>
            </c:ext>
          </c:extLst>
        </c:ser>
        <c:ser>
          <c:idx val="4"/>
          <c:order val="4"/>
          <c:tx>
            <c:strRef>
              <c:f>Sheet1!$F$1</c:f>
              <c:strCache>
                <c:ptCount val="1"/>
                <c:pt idx="0">
                  <c:v>Column4</c:v>
                </c:pt>
              </c:strCache>
            </c:strRef>
          </c:tx>
          <c:spPr>
            <a:solidFill>
              <a:srgbClr val="4379BD"/>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Sheet1!$F$2:$F$26</c:f>
              <c:numCache>
                <c:formatCode>General</c:formatCode>
                <c:ptCount val="25"/>
                <c:pt idx="3">
                  <c:v>73.004004020390767</c:v>
                </c:pt>
                <c:pt idx="8">
                  <c:v>39.197366317159023</c:v>
                </c:pt>
                <c:pt idx="13">
                  <c:v>11.135134526829756</c:v>
                </c:pt>
                <c:pt idx="18">
                  <c:v>2.6870653553462192</c:v>
                </c:pt>
                <c:pt idx="23">
                  <c:v>27.92624661064589</c:v>
                </c:pt>
              </c:numCache>
            </c:numRef>
          </c:val>
          <c:extLst>
            <c:ext xmlns:c16="http://schemas.microsoft.com/office/drawing/2014/chart" uri="{C3380CC4-5D6E-409C-BE32-E72D297353CC}">
              <c16:uniqueId val="{00000005-3A90-4171-AA1C-6FA4D03C9112}"/>
            </c:ext>
          </c:extLst>
        </c:ser>
        <c:ser>
          <c:idx val="5"/>
          <c:order val="5"/>
          <c:tx>
            <c:strRef>
              <c:f>Sheet1!$G$1</c:f>
              <c:strCache>
                <c:ptCount val="1"/>
                <c:pt idx="0">
                  <c:v>Column5</c:v>
                </c:pt>
              </c:strCache>
            </c:strRef>
          </c:tx>
          <c:spPr>
            <a:solidFill>
              <a:srgbClr val="D2D1AB"/>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Sheet1!$G$2:$G$26</c:f>
              <c:numCache>
                <c:formatCode>General</c:formatCode>
                <c:ptCount val="25"/>
                <c:pt idx="3">
                  <c:v>10.714681809227883</c:v>
                </c:pt>
                <c:pt idx="8">
                  <c:v>38.399956630971182</c:v>
                </c:pt>
                <c:pt idx="13">
                  <c:v>39.128221972610021</c:v>
                </c:pt>
                <c:pt idx="18">
                  <c:v>19.95941659256728</c:v>
                </c:pt>
                <c:pt idx="23">
                  <c:v>22.81711905984054</c:v>
                </c:pt>
              </c:numCache>
            </c:numRef>
          </c:val>
          <c:extLst>
            <c:ext xmlns:c16="http://schemas.microsoft.com/office/drawing/2014/chart" uri="{C3380CC4-5D6E-409C-BE32-E72D297353CC}">
              <c16:uniqueId val="{00000006-3A90-4171-AA1C-6FA4D03C9112}"/>
            </c:ext>
          </c:extLst>
        </c:ser>
        <c:ser>
          <c:idx val="6"/>
          <c:order val="6"/>
          <c:tx>
            <c:strRef>
              <c:f>Sheet1!$H$1</c:f>
              <c:strCache>
                <c:ptCount val="1"/>
                <c:pt idx="0">
                  <c:v>Column6</c:v>
                </c:pt>
              </c:strCache>
            </c:strRef>
          </c:tx>
          <c:spPr>
            <a:solidFill>
              <a:srgbClr val="4379BD"/>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Sheet1!$H$2:$H$26</c:f>
              <c:numCache>
                <c:formatCode>General</c:formatCode>
                <c:ptCount val="25"/>
                <c:pt idx="4">
                  <c:v>72.024531815018804</c:v>
                </c:pt>
                <c:pt idx="9">
                  <c:v>42.93251457537577</c:v>
                </c:pt>
                <c:pt idx="14">
                  <c:v>14.202014157627726</c:v>
                </c:pt>
                <c:pt idx="19">
                  <c:v>3.597962125752137</c:v>
                </c:pt>
                <c:pt idx="24">
                  <c:v>25.008292100008887</c:v>
                </c:pt>
              </c:numCache>
            </c:numRef>
          </c:val>
          <c:extLst>
            <c:ext xmlns:c16="http://schemas.microsoft.com/office/drawing/2014/chart" uri="{C3380CC4-5D6E-409C-BE32-E72D297353CC}">
              <c16:uniqueId val="{00000007-3A90-4171-AA1C-6FA4D03C9112}"/>
            </c:ext>
          </c:extLst>
        </c:ser>
        <c:ser>
          <c:idx val="7"/>
          <c:order val="7"/>
          <c:tx>
            <c:strRef>
              <c:f>Sheet1!$I$1</c:f>
              <c:strCache>
                <c:ptCount val="1"/>
                <c:pt idx="0">
                  <c:v>Column7</c:v>
                </c:pt>
              </c:strCache>
            </c:strRef>
          </c:tx>
          <c:spPr>
            <a:solidFill>
              <a:srgbClr val="D2D1AB"/>
            </a:solidFill>
            <a:ln>
              <a:noFill/>
            </a:ln>
            <a:effectLst/>
          </c:spPr>
          <c:invertIfNegative val="0"/>
          <c:cat>
            <c:numRef>
              <c:f>Sheet1!$A$2:$A$26</c:f>
              <c:numCache>
                <c:formatCode>General</c:formatCode>
                <c:ptCount val="25"/>
                <c:pt idx="1">
                  <c:v>2001</c:v>
                </c:pt>
                <c:pt idx="2">
                  <c:v>2006</c:v>
                </c:pt>
                <c:pt idx="3">
                  <c:v>2011</c:v>
                </c:pt>
                <c:pt idx="4">
                  <c:v>2018</c:v>
                </c:pt>
                <c:pt idx="6">
                  <c:v>2001</c:v>
                </c:pt>
                <c:pt idx="7">
                  <c:v>2006</c:v>
                </c:pt>
                <c:pt idx="8">
                  <c:v>2011</c:v>
                </c:pt>
                <c:pt idx="9">
                  <c:v>2018</c:v>
                </c:pt>
                <c:pt idx="11">
                  <c:v>2001</c:v>
                </c:pt>
                <c:pt idx="12">
                  <c:v>2006</c:v>
                </c:pt>
                <c:pt idx="13">
                  <c:v>2011</c:v>
                </c:pt>
                <c:pt idx="14">
                  <c:v>2018</c:v>
                </c:pt>
                <c:pt idx="16">
                  <c:v>2001</c:v>
                </c:pt>
                <c:pt idx="17">
                  <c:v>2006</c:v>
                </c:pt>
                <c:pt idx="18">
                  <c:v>2011</c:v>
                </c:pt>
                <c:pt idx="19">
                  <c:v>2018</c:v>
                </c:pt>
                <c:pt idx="21">
                  <c:v>2001</c:v>
                </c:pt>
                <c:pt idx="22">
                  <c:v>2006</c:v>
                </c:pt>
                <c:pt idx="23">
                  <c:v>2011</c:v>
                </c:pt>
                <c:pt idx="24">
                  <c:v>2018</c:v>
                </c:pt>
              </c:numCache>
            </c:numRef>
          </c:cat>
          <c:val>
            <c:numRef>
              <c:f>Sheet1!$I$2:$I$26</c:f>
              <c:numCache>
                <c:formatCode>General</c:formatCode>
                <c:ptCount val="25"/>
                <c:pt idx="4">
                  <c:v>10.816669564571541</c:v>
                </c:pt>
                <c:pt idx="9">
                  <c:v>36.122124507667493</c:v>
                </c:pt>
                <c:pt idx="14">
                  <c:v>41.465900260948381</c:v>
                </c:pt>
                <c:pt idx="19">
                  <c:v>23.374459235422016</c:v>
                </c:pt>
                <c:pt idx="24">
                  <c:v>22.470988398881538</c:v>
                </c:pt>
              </c:numCache>
            </c:numRef>
          </c:val>
          <c:extLst>
            <c:ext xmlns:c16="http://schemas.microsoft.com/office/drawing/2014/chart" uri="{C3380CC4-5D6E-409C-BE32-E72D297353CC}">
              <c16:uniqueId val="{00000008-3A90-4171-AA1C-6FA4D03C9112}"/>
            </c:ext>
          </c:extLst>
        </c:ser>
        <c:dLbls>
          <c:showLegendKey val="0"/>
          <c:showVal val="0"/>
          <c:showCatName val="0"/>
          <c:showSerName val="0"/>
          <c:showPercent val="0"/>
          <c:showBubbleSize val="0"/>
        </c:dLbls>
        <c:gapWidth val="15"/>
        <c:overlap val="100"/>
        <c:axId val="372679544"/>
        <c:axId val="372680328"/>
      </c:barChart>
      <c:catAx>
        <c:axId val="372679544"/>
        <c:scaling>
          <c:orientation val="minMax"/>
        </c:scaling>
        <c:delete val="0"/>
        <c:axPos val="b"/>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200" b="0" i="0" u="none" strike="noStrike" kern="1200" baseline="0">
                <a:solidFill>
                  <a:schemeClr val="accent1"/>
                </a:solidFill>
                <a:latin typeface="+mn-lt"/>
                <a:ea typeface="+mn-ea"/>
                <a:cs typeface="+mn-cs"/>
              </a:defRPr>
            </a:pPr>
            <a:endParaRPr lang="en-US"/>
          </a:p>
        </c:txPr>
        <c:crossAx val="372680328"/>
        <c:crosses val="autoZero"/>
        <c:auto val="1"/>
        <c:lblAlgn val="ctr"/>
        <c:lblOffset val="100"/>
        <c:noMultiLvlLbl val="0"/>
      </c:catAx>
      <c:valAx>
        <c:axId val="372680328"/>
        <c:scaling>
          <c:orientation val="minMax"/>
        </c:scaling>
        <c:delete val="0"/>
        <c:axPos val="l"/>
        <c:majorGridlines>
          <c:spPr>
            <a:ln w="6350" cap="flat" cmpd="sng" algn="ctr">
              <a:solidFill>
                <a:schemeClr val="tx1">
                  <a:tint val="75000"/>
                </a:schemeClr>
              </a:solidFill>
              <a:prstDash val="solid"/>
              <a:round/>
            </a:ln>
            <a:effectLst/>
          </c:spPr>
        </c:majorGridlines>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37267954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1.6876287389687048E-4"/>
          <c:y val="0.92036325142136699"/>
          <c:w val="0.43443981662599623"/>
          <c:h val="7.827461521992530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b="1" dirty="0"/>
              <a:t>Monthly Expenditures of Lowest-Income Households (Dollars)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9553205925618957"/>
        </c:manualLayout>
      </c:layout>
      <c:barChart>
        <c:barDir val="col"/>
        <c:grouping val="clustered"/>
        <c:varyColors val="0"/>
        <c:ser>
          <c:idx val="0"/>
          <c:order val="0"/>
          <c:tx>
            <c:strRef>
              <c:f>Sheet1!$B$1</c:f>
              <c:strCache>
                <c:ptCount val="1"/>
                <c:pt idx="0">
                  <c:v>Unburdened</c:v>
                </c:pt>
              </c:strCache>
            </c:strRef>
          </c:tx>
          <c:spPr>
            <a:solidFill>
              <a:srgbClr val="4379BD"/>
            </a:solidFill>
            <a:ln>
              <a:noFill/>
            </a:ln>
            <a:effectLst/>
          </c:spPr>
          <c:invertIfNegative val="0"/>
          <c:dLbls>
            <c:delete val="1"/>
          </c:dLbls>
          <c:cat>
            <c:strRef>
              <c:f>Sheet1!$A$2:$A$5</c:f>
              <c:strCache>
                <c:ptCount val="4"/>
                <c:pt idx="0">
                  <c:v>Food</c:v>
                </c:pt>
                <c:pt idx="1">
                  <c:v>Healthcare</c:v>
                </c:pt>
                <c:pt idx="2">
                  <c:v>Food</c:v>
                </c:pt>
                <c:pt idx="3">
                  <c:v>Healthcare</c:v>
                </c:pt>
              </c:strCache>
            </c:strRef>
          </c:cat>
          <c:val>
            <c:numRef>
              <c:f>Sheet1!$B$2:$B$5</c:f>
              <c:numCache>
                <c:formatCode>General</c:formatCode>
                <c:ptCount val="4"/>
                <c:pt idx="0">
                  <c:v>527.29</c:v>
                </c:pt>
                <c:pt idx="1">
                  <c:v>51.511000000000003</c:v>
                </c:pt>
                <c:pt idx="2">
                  <c:v>329.82</c:v>
                </c:pt>
                <c:pt idx="3">
                  <c:v>285.53199999999998</c:v>
                </c:pt>
              </c:numCache>
            </c:numRef>
          </c:val>
          <c:extLst>
            <c:ext xmlns:c16="http://schemas.microsoft.com/office/drawing/2014/chart" uri="{C3380CC4-5D6E-409C-BE32-E72D297353CC}">
              <c16:uniqueId val="{00000000-3907-45F2-9F17-800EF57CB83B}"/>
            </c:ext>
          </c:extLst>
        </c:ser>
        <c:ser>
          <c:idx val="2"/>
          <c:order val="1"/>
          <c:tx>
            <c:strRef>
              <c:f>Sheet1!$C$1</c:f>
              <c:strCache>
                <c:ptCount val="1"/>
                <c:pt idx="0">
                  <c:v>Severely Burdened</c:v>
                </c:pt>
              </c:strCache>
            </c:strRef>
          </c:tx>
          <c:spPr>
            <a:solidFill>
              <a:srgbClr val="D2D1AB"/>
            </a:solidFill>
            <a:ln>
              <a:noFill/>
            </a:ln>
            <a:effectLst/>
          </c:spPr>
          <c:invertIfNegative val="0"/>
          <c:dLbls>
            <c:delete val="1"/>
          </c:dLbls>
          <c:cat>
            <c:strRef>
              <c:f>Sheet1!$A$2:$A$5</c:f>
              <c:strCache>
                <c:ptCount val="4"/>
                <c:pt idx="0">
                  <c:v>Food</c:v>
                </c:pt>
                <c:pt idx="1">
                  <c:v>Healthcare</c:v>
                </c:pt>
                <c:pt idx="2">
                  <c:v>Food</c:v>
                </c:pt>
                <c:pt idx="3">
                  <c:v>Healthcare</c:v>
                </c:pt>
              </c:strCache>
            </c:strRef>
          </c:cat>
          <c:val>
            <c:numRef>
              <c:f>Sheet1!$C$2:$C$5</c:f>
              <c:numCache>
                <c:formatCode>General</c:formatCode>
                <c:ptCount val="4"/>
                <c:pt idx="0">
                  <c:v>325.25</c:v>
                </c:pt>
                <c:pt idx="1">
                  <c:v>17.257000000000001</c:v>
                </c:pt>
                <c:pt idx="2">
                  <c:v>186.97</c:v>
                </c:pt>
                <c:pt idx="3">
                  <c:v>181.00299999999999</c:v>
                </c:pt>
              </c:numCache>
            </c:numRef>
          </c:val>
          <c:extLst>
            <c:ext xmlns:c16="http://schemas.microsoft.com/office/drawing/2014/chart" uri="{C3380CC4-5D6E-409C-BE32-E72D297353CC}">
              <c16:uniqueId val="{00000002-3907-45F2-9F17-800EF57CB83B}"/>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
          <c:y val="0.93894506651004672"/>
          <c:w val="0.34734224660224722"/>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dirty="0"/>
              <a:t>Number of Units with</a:t>
            </a:r>
            <a:r>
              <a:rPr lang="en-US" sz="1400" baseline="0" dirty="0"/>
              <a:t> Real Contract Rents</a:t>
            </a:r>
            <a:r>
              <a:rPr lang="en-US" sz="1400" dirty="0"/>
              <a:t> Under</a:t>
            </a:r>
            <a:r>
              <a:rPr lang="en-US" sz="1400" baseline="0" dirty="0"/>
              <a:t> $600</a:t>
            </a:r>
            <a:r>
              <a:rPr lang="en-US" sz="1400" dirty="0"/>
              <a:t> (Millions)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Units (Left scale)</c:v>
                </c:pt>
              </c:strCache>
            </c:strRef>
          </c:tx>
          <c:spPr>
            <a:solidFill>
              <a:srgbClr val="D2D1AB"/>
            </a:solidFill>
            <a:ln>
              <a:noFill/>
            </a:ln>
            <a:effectLst/>
          </c:spPr>
          <c:invertIfNegative val="0"/>
          <c:dLbls>
            <c:delete val="1"/>
          </c:dLbls>
          <c:cat>
            <c:numRef>
              <c:f>Sheet1!$A$2:$A$19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Sheet1!$B$2:$B$19</c:f>
              <c:numCache>
                <c:formatCode>#,##0</c:formatCode>
                <c:ptCount val="18"/>
                <c:pt idx="0">
                  <c:v>13426350</c:v>
                </c:pt>
                <c:pt idx="1">
                  <c:v>13108142</c:v>
                </c:pt>
                <c:pt idx="2">
                  <c:v>13534992</c:v>
                </c:pt>
                <c:pt idx="3">
                  <c:v>12998016</c:v>
                </c:pt>
                <c:pt idx="4">
                  <c:v>12729158</c:v>
                </c:pt>
                <c:pt idx="5">
                  <c:v>12992130</c:v>
                </c:pt>
                <c:pt idx="6">
                  <c:v>13568517</c:v>
                </c:pt>
                <c:pt idx="7">
                  <c:v>12903309</c:v>
                </c:pt>
                <c:pt idx="8">
                  <c:v>13317258</c:v>
                </c:pt>
                <c:pt idx="9">
                  <c:v>12826496</c:v>
                </c:pt>
                <c:pt idx="10">
                  <c:v>13917629</c:v>
                </c:pt>
                <c:pt idx="11">
                  <c:v>14067796</c:v>
                </c:pt>
                <c:pt idx="12">
                  <c:v>14132535</c:v>
                </c:pt>
                <c:pt idx="13">
                  <c:v>13831858</c:v>
                </c:pt>
                <c:pt idx="14">
                  <c:v>13365385</c:v>
                </c:pt>
                <c:pt idx="15">
                  <c:v>12424775</c:v>
                </c:pt>
                <c:pt idx="16">
                  <c:v>11883613</c:v>
                </c:pt>
                <c:pt idx="17">
                  <c:v>11049611</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lineChart>
        <c:grouping val="standard"/>
        <c:varyColors val="0"/>
        <c:ser>
          <c:idx val="1"/>
          <c:order val="1"/>
          <c:tx>
            <c:strRef>
              <c:f>Sheet1!$C$1</c:f>
              <c:strCache>
                <c:ptCount val="1"/>
                <c:pt idx="0">
                  <c:v>Share (Right scale)</c:v>
                </c:pt>
              </c:strCache>
            </c:strRef>
          </c:tx>
          <c:spPr>
            <a:ln w="63500" cap="rnd">
              <a:solidFill>
                <a:srgbClr val="4379BD"/>
              </a:solidFill>
              <a:round/>
            </a:ln>
            <a:effectLst/>
          </c:spPr>
          <c:marker>
            <c:symbol val="none"/>
          </c:marker>
          <c:cat>
            <c:numRef>
              <c:f>Sheet1!$A$2:$A$19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Sheet1!$C$2:$C$19</c:f>
              <c:numCache>
                <c:formatCode>0.0</c:formatCode>
                <c:ptCount val="18"/>
                <c:pt idx="0">
                  <c:v>37.4</c:v>
                </c:pt>
                <c:pt idx="1">
                  <c:v>35.799999999999997</c:v>
                </c:pt>
                <c:pt idx="2">
                  <c:v>37</c:v>
                </c:pt>
                <c:pt idx="3">
                  <c:v>35.199999999999996</c:v>
                </c:pt>
                <c:pt idx="4">
                  <c:v>34.300000000000004</c:v>
                </c:pt>
                <c:pt idx="5">
                  <c:v>33.900000000000006</c:v>
                </c:pt>
                <c:pt idx="6">
                  <c:v>35.699999999999996</c:v>
                </c:pt>
                <c:pt idx="7">
                  <c:v>33.5</c:v>
                </c:pt>
                <c:pt idx="8">
                  <c:v>33.700000000000003</c:v>
                </c:pt>
                <c:pt idx="9">
                  <c:v>31.5</c:v>
                </c:pt>
                <c:pt idx="10">
                  <c:v>33.4</c:v>
                </c:pt>
                <c:pt idx="11">
                  <c:v>33.200000000000003</c:v>
                </c:pt>
                <c:pt idx="12">
                  <c:v>32.700000000000003</c:v>
                </c:pt>
                <c:pt idx="13">
                  <c:v>31.6</c:v>
                </c:pt>
                <c:pt idx="14">
                  <c:v>30</c:v>
                </c:pt>
                <c:pt idx="15">
                  <c:v>27.800000000000004</c:v>
                </c:pt>
                <c:pt idx="16">
                  <c:v>26.400000000000002</c:v>
                </c:pt>
                <c:pt idx="17">
                  <c:v>25</c:v>
                </c:pt>
              </c:numCache>
            </c:numRef>
          </c:val>
          <c:smooth val="0"/>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marker val="1"/>
        <c:smooth val="0"/>
        <c:axId val="781558144"/>
        <c:axId val="781550928"/>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2220000" spcFirstLastPara="1" vertOverflow="ellipsis"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valAx>
        <c:axId val="781550928"/>
        <c:scaling>
          <c:orientation val="minMax"/>
          <c:max val="40"/>
          <c:min val="20"/>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781558144"/>
        <c:crosses val="max"/>
        <c:crossBetween val="between"/>
        <c:majorUnit val="5"/>
      </c:valAx>
      <c:catAx>
        <c:axId val="781558144"/>
        <c:scaling>
          <c:orientation val="minMax"/>
        </c:scaling>
        <c:delete val="1"/>
        <c:axPos val="b"/>
        <c:numFmt formatCode="General" sourceLinked="1"/>
        <c:majorTickMark val="out"/>
        <c:minorTickMark val="none"/>
        <c:tickLblPos val="nextTo"/>
        <c:crossAx val="781550928"/>
        <c:crosses val="autoZero"/>
        <c:auto val="1"/>
        <c:lblAlgn val="ctr"/>
        <c:lblOffset val="100"/>
        <c:noMultiLvlLbl val="0"/>
      </c:catAx>
      <c:spPr>
        <a:noFill/>
        <a:ln>
          <a:noFill/>
        </a:ln>
        <a:effectLst/>
      </c:spPr>
    </c:plotArea>
    <c:legend>
      <c:legendPos val="b"/>
      <c:layout>
        <c:manualLayout>
          <c:xMode val="edge"/>
          <c:yMode val="edge"/>
          <c:x val="2.1336092475766351E-2"/>
          <c:y val="0.93645166644006317"/>
          <c:w val="0.37710656435500023"/>
          <c:h val="6.35483335599367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Occupied Units (Millions)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2010</c:v>
                </c:pt>
              </c:strCache>
            </c:strRef>
          </c:tx>
          <c:spPr>
            <a:solidFill>
              <a:srgbClr val="4379BD"/>
            </a:solidFill>
            <a:ln>
              <a:noFill/>
            </a:ln>
            <a:effectLst/>
          </c:spPr>
          <c:invertIfNegative val="0"/>
          <c:dLbls>
            <c:delete val="1"/>
          </c:dLbls>
          <c:cat>
            <c:strRef>
              <c:f>Sheet1!$A$2:$A$6</c:f>
              <c:strCache>
                <c:ptCount val="5"/>
                <c:pt idx="0">
                  <c:v>LIHTC</c:v>
                </c:pt>
                <c:pt idx="1">
                  <c:v>Tenant-Based Section 8</c:v>
                </c:pt>
                <c:pt idx="2">
                  <c:v>Project-Based Section 8</c:v>
                </c:pt>
                <c:pt idx="3">
                  <c:v>Public Housing</c:v>
                </c:pt>
                <c:pt idx="4">
                  <c:v>USDA Multifamily</c:v>
                </c:pt>
              </c:strCache>
            </c:strRef>
          </c:cat>
          <c:val>
            <c:numRef>
              <c:f>Sheet1!$B$2:$B$6</c:f>
              <c:numCache>
                <c:formatCode>#,##0</c:formatCode>
                <c:ptCount val="5"/>
                <c:pt idx="0" formatCode="General">
                  <c:v>1879006.0799999998</c:v>
                </c:pt>
                <c:pt idx="1">
                  <c:v>2142668</c:v>
                </c:pt>
                <c:pt idx="2">
                  <c:v>1179298</c:v>
                </c:pt>
                <c:pt idx="3">
                  <c:v>1060392</c:v>
                </c:pt>
                <c:pt idx="4">
                  <c:v>413932</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2014</c:v>
                </c:pt>
              </c:strCache>
            </c:strRef>
          </c:tx>
          <c:spPr>
            <a:solidFill>
              <a:srgbClr val="D2D1AB"/>
            </a:solidFill>
            <a:ln>
              <a:noFill/>
            </a:ln>
            <a:effectLst/>
          </c:spPr>
          <c:invertIfNegative val="0"/>
          <c:dLbls>
            <c:delete val="1"/>
          </c:dLbls>
          <c:cat>
            <c:strRef>
              <c:f>Sheet1!$A$2:$A$6</c:f>
              <c:strCache>
                <c:ptCount val="5"/>
                <c:pt idx="0">
                  <c:v>LIHTC</c:v>
                </c:pt>
                <c:pt idx="1">
                  <c:v>Tenant-Based Section 8</c:v>
                </c:pt>
                <c:pt idx="2">
                  <c:v>Project-Based Section 8</c:v>
                </c:pt>
                <c:pt idx="3">
                  <c:v>Public Housing</c:v>
                </c:pt>
                <c:pt idx="4">
                  <c:v>USDA Multifamily</c:v>
                </c:pt>
              </c:strCache>
            </c:strRef>
          </c:cat>
          <c:val>
            <c:numRef>
              <c:f>Sheet1!$C$2:$C$6</c:f>
              <c:numCache>
                <c:formatCode>#,##0</c:formatCode>
                <c:ptCount val="5"/>
                <c:pt idx="0" formatCode="General">
                  <c:v>2207048.64</c:v>
                </c:pt>
                <c:pt idx="1">
                  <c:v>2125809</c:v>
                </c:pt>
                <c:pt idx="2">
                  <c:v>1164315</c:v>
                </c:pt>
                <c:pt idx="3">
                  <c:v>1073100</c:v>
                </c:pt>
                <c:pt idx="4">
                  <c:v>404891</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2018</c:v>
                </c:pt>
              </c:strCache>
            </c:strRef>
          </c:tx>
          <c:spPr>
            <a:solidFill>
              <a:srgbClr val="EA7923"/>
            </a:solidFill>
            <a:ln>
              <a:noFill/>
            </a:ln>
            <a:effectLst/>
          </c:spPr>
          <c:invertIfNegative val="0"/>
          <c:dLbls>
            <c:delete val="1"/>
          </c:dLbls>
          <c:cat>
            <c:strRef>
              <c:f>Sheet1!$A$2:$A$6</c:f>
              <c:strCache>
                <c:ptCount val="5"/>
                <c:pt idx="0">
                  <c:v>LIHTC</c:v>
                </c:pt>
                <c:pt idx="1">
                  <c:v>Tenant-Based Section 8</c:v>
                </c:pt>
                <c:pt idx="2">
                  <c:v>Project-Based Section 8</c:v>
                </c:pt>
                <c:pt idx="3">
                  <c:v>Public Housing</c:v>
                </c:pt>
                <c:pt idx="4">
                  <c:v>USDA Multifamily</c:v>
                </c:pt>
              </c:strCache>
            </c:strRef>
          </c:cat>
          <c:val>
            <c:numRef>
              <c:f>Sheet1!$D$2:$D$6</c:f>
              <c:numCache>
                <c:formatCode>#,##0</c:formatCode>
                <c:ptCount val="5"/>
                <c:pt idx="0" formatCode="General">
                  <c:v>2475518.0159999994</c:v>
                </c:pt>
                <c:pt idx="1">
                  <c:v>2224466.64</c:v>
                </c:pt>
                <c:pt idx="2">
                  <c:v>1207292.76</c:v>
                </c:pt>
                <c:pt idx="3">
                  <c:v>954574.7</c:v>
                </c:pt>
                <c:pt idx="4">
                  <c:v>390114</c:v>
                </c:pt>
              </c:numCache>
            </c:numRef>
          </c:val>
          <c:extLst>
            <c:ext xmlns:c16="http://schemas.microsoft.com/office/drawing/2014/chart" uri="{C3380CC4-5D6E-409C-BE32-E72D297353CC}">
              <c16:uniqueId val="{00000000-60A3-4C03-BFE9-FCB1464E0DDF}"/>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500000"/>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1.5846245955461989E-2"/>
          <c:y val="0.93947569997859026"/>
          <c:w val="0.17872999885445282"/>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dirty="0"/>
              <a:t>Bond Issuances (Billions of 2018</a:t>
            </a:r>
            <a:r>
              <a:rPr lang="en-US" sz="1400" baseline="0" dirty="0"/>
              <a:t> d</a:t>
            </a:r>
            <a:r>
              <a:rPr lang="en-US" sz="1400" dirty="0"/>
              <a:t>ollars)</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0"/>
          <c:order val="0"/>
          <c:tx>
            <c:strRef>
              <c:f>Sheet1!$B$1</c:f>
              <c:strCache>
                <c:ptCount val="1"/>
                <c:pt idx="0">
                  <c:v>State</c:v>
                </c:pt>
              </c:strCache>
            </c:strRef>
          </c:tx>
          <c:spPr>
            <a:solidFill>
              <a:srgbClr val="4379BD"/>
            </a:solidFill>
            <a:ln>
              <a:noFill/>
            </a:ln>
            <a:effectLst/>
          </c:spPr>
          <c:invertIfNegative val="0"/>
          <c:dLbls>
            <c:delete val="1"/>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General</c:formatCode>
                <c:ptCount val="11"/>
                <c:pt idx="0">
                  <c:v>211035406.45044425</c:v>
                </c:pt>
                <c:pt idx="1">
                  <c:v>359746766.22214347</c:v>
                </c:pt>
                <c:pt idx="2">
                  <c:v>515945564.77877235</c:v>
                </c:pt>
                <c:pt idx="3">
                  <c:v>989988557.69386375</c:v>
                </c:pt>
                <c:pt idx="4">
                  <c:v>408004853.56760198</c:v>
                </c:pt>
                <c:pt idx="5">
                  <c:v>342091343.27365136</c:v>
                </c:pt>
                <c:pt idx="6">
                  <c:v>192867944.92599353</c:v>
                </c:pt>
                <c:pt idx="7">
                  <c:v>456244585.4432382</c:v>
                </c:pt>
                <c:pt idx="8">
                  <c:v>181670489.61732396</c:v>
                </c:pt>
                <c:pt idx="9">
                  <c:v>715327325.5958401</c:v>
                </c:pt>
                <c:pt idx="10">
                  <c:v>1333078884.8013558</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Local</c:v>
                </c:pt>
              </c:strCache>
            </c:strRef>
          </c:tx>
          <c:spPr>
            <a:solidFill>
              <a:srgbClr val="D2D1AB"/>
            </a:solidFill>
            <a:ln>
              <a:noFill/>
            </a:ln>
            <a:effectLst/>
          </c:spPr>
          <c:invertIfNegative val="0"/>
          <c:dLbls>
            <c:delete val="1"/>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Sheet1!$C$2:$C$12</c:f>
              <c:numCache>
                <c:formatCode>General</c:formatCode>
                <c:ptCount val="11"/>
                <c:pt idx="0">
                  <c:v>9330366.9711987302</c:v>
                </c:pt>
                <c:pt idx="1">
                  <c:v>158688640.40235484</c:v>
                </c:pt>
                <c:pt idx="2">
                  <c:v>214330423.56092012</c:v>
                </c:pt>
                <c:pt idx="3">
                  <c:v>261601653.69277894</c:v>
                </c:pt>
                <c:pt idx="4">
                  <c:v>163677701.00699496</c:v>
                </c:pt>
                <c:pt idx="5">
                  <c:v>249946089.44998434</c:v>
                </c:pt>
                <c:pt idx="6">
                  <c:v>140403366.51797783</c:v>
                </c:pt>
                <c:pt idx="7">
                  <c:v>156792890.23572147</c:v>
                </c:pt>
                <c:pt idx="8">
                  <c:v>526398718.27438498</c:v>
                </c:pt>
                <c:pt idx="9">
                  <c:v>1501653555.095387</c:v>
                </c:pt>
                <c:pt idx="10">
                  <c:v>1258242835.1305983</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billions"/>
        </c:dispUnits>
      </c:valAx>
      <c:spPr>
        <a:noFill/>
        <a:ln>
          <a:noFill/>
        </a:ln>
        <a:effectLst/>
      </c:spPr>
    </c:plotArea>
    <c:legend>
      <c:legendPos val="b"/>
      <c:layout>
        <c:manualLayout>
          <c:xMode val="edge"/>
          <c:yMode val="edge"/>
          <c:x val="1.5846208356175076E-2"/>
          <c:y val="0.92739115487044543"/>
          <c:w val="0.25574827082633295"/>
          <c:h val="6.14505272152624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b="1" i="0" baseline="0" dirty="0">
                <a:effectLst/>
              </a:rPr>
              <a:t>Share of Renter Households Living in Overcrowded Conditions (Percent)</a:t>
            </a:r>
            <a:endParaRPr lang="en-US" sz="1400" b="1" dirty="0">
              <a:effectLst/>
            </a:endParaRPr>
          </a:p>
        </c:rich>
      </c:tx>
      <c:layout>
        <c:manualLayout>
          <c:xMode val="edge"/>
          <c:yMode val="edge"/>
          <c:x val="6.107027938237168E-4"/>
          <c:y val="0"/>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3"/>
          <c:order val="0"/>
          <c:tx>
            <c:strRef>
              <c:f>Sheet1!$A$2</c:f>
              <c:strCache>
                <c:ptCount val="1"/>
                <c:pt idx="0">
                  <c:v>Overcrowding</c:v>
                </c:pt>
              </c:strCache>
            </c:strRef>
          </c:tx>
          <c:spPr>
            <a:solidFill>
              <a:schemeClr val="accent3"/>
            </a:solidFill>
            <a:ln>
              <a:noFill/>
            </a:ln>
            <a:effectLst/>
          </c:spPr>
          <c:invertIfNegative val="0"/>
          <c:dPt>
            <c:idx val="0"/>
            <c:invertIfNegative val="0"/>
            <c:bubble3D val="0"/>
            <c:spPr>
              <a:solidFill>
                <a:srgbClr val="4379BD"/>
              </a:solidFill>
              <a:ln>
                <a:noFill/>
              </a:ln>
              <a:effectLst/>
            </c:spPr>
            <c:extLst>
              <c:ext xmlns:c16="http://schemas.microsoft.com/office/drawing/2014/chart" uri="{C3380CC4-5D6E-409C-BE32-E72D297353CC}">
                <c16:uniqueId val="{00000000-37F7-48F6-B9E1-0DDA03C17BC4}"/>
              </c:ext>
            </c:extLst>
          </c:dPt>
          <c:dPt>
            <c:idx val="1"/>
            <c:invertIfNegative val="0"/>
            <c:bubble3D val="0"/>
            <c:spPr>
              <a:solidFill>
                <a:srgbClr val="D2D1AB"/>
              </a:solidFill>
              <a:ln>
                <a:noFill/>
              </a:ln>
              <a:effectLst/>
            </c:spPr>
            <c:extLst>
              <c:ext xmlns:c16="http://schemas.microsoft.com/office/drawing/2014/chart" uri="{C3380CC4-5D6E-409C-BE32-E72D297353CC}">
                <c16:uniqueId val="{00000001-37F7-48F6-B9E1-0DDA03C17BC4}"/>
              </c:ext>
            </c:extLst>
          </c:dPt>
          <c:dPt>
            <c:idx val="2"/>
            <c:invertIfNegative val="0"/>
            <c:bubble3D val="0"/>
            <c:spPr>
              <a:solidFill>
                <a:srgbClr val="EA7923"/>
              </a:solidFill>
              <a:ln>
                <a:noFill/>
              </a:ln>
              <a:effectLst/>
            </c:spPr>
            <c:extLst>
              <c:ext xmlns:c16="http://schemas.microsoft.com/office/drawing/2014/chart" uri="{C3380CC4-5D6E-409C-BE32-E72D297353CC}">
                <c16:uniqueId val="{00000002-37F7-48F6-B9E1-0DDA03C17BC4}"/>
              </c:ext>
            </c:extLst>
          </c:dPt>
          <c:dPt>
            <c:idx val="3"/>
            <c:invertIfNegative val="0"/>
            <c:bubble3D val="0"/>
            <c:spPr>
              <a:solidFill>
                <a:srgbClr val="1B3D6D"/>
              </a:solidFill>
              <a:ln>
                <a:noFill/>
              </a:ln>
              <a:effectLst/>
            </c:spPr>
            <c:extLst>
              <c:ext xmlns:c16="http://schemas.microsoft.com/office/drawing/2014/chart" uri="{C3380CC4-5D6E-409C-BE32-E72D297353CC}">
                <c16:uniqueId val="{00000003-37F7-48F6-B9E1-0DDA03C17BC4}"/>
              </c:ext>
            </c:extLst>
          </c:dPt>
          <c:dPt>
            <c:idx val="4"/>
            <c:invertIfNegative val="0"/>
            <c:bubble3D val="0"/>
            <c:spPr>
              <a:solidFill>
                <a:srgbClr val="B4AA9D"/>
              </a:solidFill>
              <a:ln>
                <a:noFill/>
              </a:ln>
              <a:effectLst/>
            </c:spPr>
            <c:extLst>
              <c:ext xmlns:c16="http://schemas.microsoft.com/office/drawing/2014/chart" uri="{C3380CC4-5D6E-409C-BE32-E72D297353CC}">
                <c16:uniqueId val="{00000004-37F7-48F6-B9E1-0DDA03C17BC4}"/>
              </c:ext>
            </c:extLst>
          </c:dPt>
          <c:dLbls>
            <c:delete val="1"/>
          </c:dLbls>
          <c:cat>
            <c:strRef>
              <c:f>Sheet1!$B$1:$F$1</c:f>
              <c:strCache>
                <c:ptCount val="5"/>
                <c:pt idx="0">
                  <c:v>Native American</c:v>
                </c:pt>
                <c:pt idx="1">
                  <c:v>Hispanic</c:v>
                </c:pt>
                <c:pt idx="2">
                  <c:v>Asian/Other</c:v>
                </c:pt>
                <c:pt idx="3">
                  <c:v>Black</c:v>
                </c:pt>
                <c:pt idx="4">
                  <c:v>White</c:v>
                </c:pt>
              </c:strCache>
            </c:strRef>
          </c:cat>
          <c:val>
            <c:numRef>
              <c:f>Sheet1!$B$2:$F$2</c:f>
              <c:numCache>
                <c:formatCode>General</c:formatCode>
                <c:ptCount val="5"/>
                <c:pt idx="0">
                  <c:v>13.92</c:v>
                </c:pt>
                <c:pt idx="1">
                  <c:v>12.52</c:v>
                </c:pt>
                <c:pt idx="2">
                  <c:v>6.86</c:v>
                </c:pt>
                <c:pt idx="3">
                  <c:v>4.21</c:v>
                </c:pt>
                <c:pt idx="4">
                  <c:v>2.83</c:v>
                </c:pt>
              </c:numCache>
            </c:numRef>
          </c:val>
          <c:extLst>
            <c:ext xmlns:c16="http://schemas.microsoft.com/office/drawing/2014/chart" uri="{C3380CC4-5D6E-409C-BE32-E72D297353CC}">
              <c16:uniqueId val="{0000000E-D4A2-4B9E-894C-CE2ABAF3C22D}"/>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4"/>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b="1" i="0" baseline="0" dirty="0">
                <a:effectLst/>
              </a:rPr>
              <a:t>Share of Renter Households Living in Inadequate Units (Percent)</a:t>
            </a:r>
            <a:endParaRPr lang="en-US" sz="1400" dirty="0">
              <a:effectLst/>
            </a:endParaRPr>
          </a:p>
        </c:rich>
      </c:tx>
      <c:layout>
        <c:manualLayout>
          <c:xMode val="edge"/>
          <c:yMode val="edge"/>
          <c:x val="8.6633941267885218E-4"/>
          <c:y val="0"/>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3"/>
          <c:order val="0"/>
          <c:tx>
            <c:strRef>
              <c:f>Sheet1!$A$2</c:f>
              <c:strCache>
                <c:ptCount val="1"/>
                <c:pt idx="0">
                  <c:v>Inadequate Housing</c:v>
                </c:pt>
              </c:strCache>
            </c:strRef>
          </c:tx>
          <c:spPr>
            <a:solidFill>
              <a:schemeClr val="accent3"/>
            </a:solidFill>
            <a:ln>
              <a:noFill/>
            </a:ln>
            <a:effectLst/>
          </c:spPr>
          <c:invertIfNegative val="0"/>
          <c:dPt>
            <c:idx val="0"/>
            <c:invertIfNegative val="0"/>
            <c:bubble3D val="0"/>
            <c:spPr>
              <a:solidFill>
                <a:srgbClr val="4379BD"/>
              </a:solidFill>
              <a:ln>
                <a:noFill/>
              </a:ln>
              <a:effectLst/>
            </c:spPr>
            <c:extLst>
              <c:ext xmlns:c16="http://schemas.microsoft.com/office/drawing/2014/chart" uri="{C3380CC4-5D6E-409C-BE32-E72D297353CC}">
                <c16:uniqueId val="{00000000-27C8-4577-BB6E-B7E731142BC5}"/>
              </c:ext>
            </c:extLst>
          </c:dPt>
          <c:dPt>
            <c:idx val="1"/>
            <c:invertIfNegative val="0"/>
            <c:bubble3D val="0"/>
            <c:spPr>
              <a:solidFill>
                <a:srgbClr val="D2D1AB"/>
              </a:solidFill>
              <a:ln>
                <a:noFill/>
              </a:ln>
              <a:effectLst/>
            </c:spPr>
            <c:extLst>
              <c:ext xmlns:c16="http://schemas.microsoft.com/office/drawing/2014/chart" uri="{C3380CC4-5D6E-409C-BE32-E72D297353CC}">
                <c16:uniqueId val="{00000001-27C8-4577-BB6E-B7E731142BC5}"/>
              </c:ext>
            </c:extLst>
          </c:dPt>
          <c:dPt>
            <c:idx val="2"/>
            <c:invertIfNegative val="0"/>
            <c:bubble3D val="0"/>
            <c:spPr>
              <a:solidFill>
                <a:srgbClr val="EA7923"/>
              </a:solidFill>
              <a:ln>
                <a:noFill/>
              </a:ln>
              <a:effectLst/>
            </c:spPr>
            <c:extLst>
              <c:ext xmlns:c16="http://schemas.microsoft.com/office/drawing/2014/chart" uri="{C3380CC4-5D6E-409C-BE32-E72D297353CC}">
                <c16:uniqueId val="{00000002-27C8-4577-BB6E-B7E731142BC5}"/>
              </c:ext>
            </c:extLst>
          </c:dPt>
          <c:dPt>
            <c:idx val="3"/>
            <c:invertIfNegative val="0"/>
            <c:bubble3D val="0"/>
            <c:spPr>
              <a:solidFill>
                <a:srgbClr val="1B3D6D"/>
              </a:solidFill>
              <a:ln>
                <a:noFill/>
              </a:ln>
              <a:effectLst/>
            </c:spPr>
            <c:extLst>
              <c:ext xmlns:c16="http://schemas.microsoft.com/office/drawing/2014/chart" uri="{C3380CC4-5D6E-409C-BE32-E72D297353CC}">
                <c16:uniqueId val="{00000003-27C8-4577-BB6E-B7E731142BC5}"/>
              </c:ext>
            </c:extLst>
          </c:dPt>
          <c:dPt>
            <c:idx val="4"/>
            <c:invertIfNegative val="0"/>
            <c:bubble3D val="0"/>
            <c:spPr>
              <a:solidFill>
                <a:srgbClr val="B4AA9D"/>
              </a:solidFill>
              <a:ln>
                <a:noFill/>
              </a:ln>
              <a:effectLst/>
            </c:spPr>
            <c:extLst>
              <c:ext xmlns:c16="http://schemas.microsoft.com/office/drawing/2014/chart" uri="{C3380CC4-5D6E-409C-BE32-E72D297353CC}">
                <c16:uniqueId val="{00000004-27C8-4577-BB6E-B7E731142BC5}"/>
              </c:ext>
            </c:extLst>
          </c:dPt>
          <c:dLbls>
            <c:delete val="1"/>
          </c:dLbls>
          <c:cat>
            <c:strRef>
              <c:f>Sheet1!$B$1:$F$1</c:f>
              <c:strCache>
                <c:ptCount val="5"/>
                <c:pt idx="0">
                  <c:v>Native American</c:v>
                </c:pt>
                <c:pt idx="1">
                  <c:v>Hispanic</c:v>
                </c:pt>
                <c:pt idx="2">
                  <c:v>Asian/Other</c:v>
                </c:pt>
                <c:pt idx="3">
                  <c:v>Black</c:v>
                </c:pt>
                <c:pt idx="4">
                  <c:v>White</c:v>
                </c:pt>
              </c:strCache>
            </c:strRef>
          </c:cat>
          <c:val>
            <c:numRef>
              <c:f>Sheet1!$B$2:$F$2</c:f>
              <c:numCache>
                <c:formatCode>General</c:formatCode>
                <c:ptCount val="5"/>
                <c:pt idx="0">
                  <c:v>6.63</c:v>
                </c:pt>
                <c:pt idx="1">
                  <c:v>1.33</c:v>
                </c:pt>
                <c:pt idx="2">
                  <c:v>2.2799999999999998</c:v>
                </c:pt>
                <c:pt idx="3">
                  <c:v>1.98</c:v>
                </c:pt>
                <c:pt idx="4" formatCode="#,##0.00">
                  <c:v>2.25</c:v>
                </c:pt>
              </c:numCache>
            </c:numRef>
          </c:val>
          <c:extLst>
            <c:ext xmlns:c16="http://schemas.microsoft.com/office/drawing/2014/chart" uri="{C3380CC4-5D6E-409C-BE32-E72D297353CC}">
              <c16:uniqueId val="{00000000-A14F-40C0-AEEA-3BFC5F367313}"/>
            </c:ext>
          </c:extLst>
        </c:ser>
        <c:dLbls>
          <c:dLblPos val="inEnd"/>
          <c:showLegendKey val="0"/>
          <c:showVal val="1"/>
          <c:showCatName val="0"/>
          <c:showSerName val="0"/>
          <c:showPercent val="0"/>
          <c:showBubbleSize val="0"/>
        </c:dLbls>
        <c:gapWidth val="100"/>
        <c:axId val="2723360"/>
        <c:axId val="2725552"/>
        <c:extLst/>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Renters Threatened</a:t>
            </a:r>
            <a:r>
              <a:rPr lang="en-US" baseline="0" dirty="0"/>
              <a:t> with Eviction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1"/>
          <c:order val="0"/>
          <c:tx>
            <c:strRef>
              <c:f>Sheet1!$C$1</c:f>
              <c:strCache>
                <c:ptCount val="1"/>
                <c:pt idx="0">
                  <c:v>Black</c:v>
                </c:pt>
              </c:strCache>
            </c:strRef>
          </c:tx>
          <c:spPr>
            <a:solidFill>
              <a:srgbClr val="4379BD"/>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Sheet1!$C$2:$C$5</c:f>
              <c:numCache>
                <c:formatCode>General</c:formatCode>
                <c:ptCount val="4"/>
                <c:pt idx="0">
                  <c:v>4.096881518303003</c:v>
                </c:pt>
                <c:pt idx="1">
                  <c:v>4.0246270769135561</c:v>
                </c:pt>
                <c:pt idx="2">
                  <c:v>2.3388014379244093</c:v>
                </c:pt>
                <c:pt idx="3">
                  <c:v>1.7171775959437898</c:v>
                </c:pt>
              </c:numCache>
            </c:numRef>
          </c:val>
          <c:extLst>
            <c:ext xmlns:c16="http://schemas.microsoft.com/office/drawing/2014/chart" uri="{C3380CC4-5D6E-409C-BE32-E72D297353CC}">
              <c16:uniqueId val="{00000001-C347-44D6-B583-CDDE753BDE27}"/>
            </c:ext>
          </c:extLst>
        </c:ser>
        <c:ser>
          <c:idx val="2"/>
          <c:order val="1"/>
          <c:tx>
            <c:strRef>
              <c:f>Sheet1!$D$1</c:f>
              <c:strCache>
                <c:ptCount val="1"/>
                <c:pt idx="0">
                  <c:v>Hispanic</c:v>
                </c:pt>
              </c:strCache>
            </c:strRef>
          </c:tx>
          <c:spPr>
            <a:solidFill>
              <a:srgbClr val="D2D1AB"/>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Sheet1!$D$2:$D$5</c:f>
              <c:numCache>
                <c:formatCode>General</c:formatCode>
                <c:ptCount val="4"/>
                <c:pt idx="0">
                  <c:v>2.7138827920192572</c:v>
                </c:pt>
                <c:pt idx="1">
                  <c:v>1.9037485065931008</c:v>
                </c:pt>
                <c:pt idx="2">
                  <c:v>2.1894386047494918</c:v>
                </c:pt>
                <c:pt idx="3">
                  <c:v>0.58476561213460154</c:v>
                </c:pt>
              </c:numCache>
            </c:numRef>
          </c:val>
          <c:extLst>
            <c:ext xmlns:c16="http://schemas.microsoft.com/office/drawing/2014/chart" uri="{C3380CC4-5D6E-409C-BE32-E72D297353CC}">
              <c16:uniqueId val="{00000002-C347-44D6-B583-CDDE753BDE27}"/>
            </c:ext>
          </c:extLst>
        </c:ser>
        <c:ser>
          <c:idx val="3"/>
          <c:order val="2"/>
          <c:tx>
            <c:strRef>
              <c:f>Sheet1!$E$1</c:f>
              <c:strCache>
                <c:ptCount val="1"/>
                <c:pt idx="0">
                  <c:v>Asian/Other</c:v>
                </c:pt>
              </c:strCache>
            </c:strRef>
          </c:tx>
          <c:spPr>
            <a:solidFill>
              <a:srgbClr val="EA7923"/>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Sheet1!$E$2:$E$5</c:f>
              <c:numCache>
                <c:formatCode>General</c:formatCode>
                <c:ptCount val="4"/>
                <c:pt idx="0">
                  <c:v>2.5336078408078757</c:v>
                </c:pt>
                <c:pt idx="1">
                  <c:v>1.1463346333497229</c:v>
                </c:pt>
                <c:pt idx="2">
                  <c:v>0.38190209678950432</c:v>
                </c:pt>
                <c:pt idx="3">
                  <c:v>0.31598272894851431</c:v>
                </c:pt>
              </c:numCache>
            </c:numRef>
          </c:val>
          <c:extLst>
            <c:ext xmlns:c16="http://schemas.microsoft.com/office/drawing/2014/chart" uri="{C3380CC4-5D6E-409C-BE32-E72D297353CC}">
              <c16:uniqueId val="{00000000-BF5B-4EE3-94F8-30D9BE41B5B8}"/>
            </c:ext>
          </c:extLst>
        </c:ser>
        <c:ser>
          <c:idx val="0"/>
          <c:order val="3"/>
          <c:tx>
            <c:strRef>
              <c:f>Sheet1!$B$1</c:f>
              <c:strCache>
                <c:ptCount val="1"/>
                <c:pt idx="0">
                  <c:v>White</c:v>
                </c:pt>
              </c:strCache>
            </c:strRef>
          </c:tx>
          <c:spPr>
            <a:solidFill>
              <a:srgbClr val="1B3D6D"/>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Sheet1!$B$2:$B$5</c:f>
              <c:numCache>
                <c:formatCode>General</c:formatCode>
                <c:ptCount val="4"/>
                <c:pt idx="0">
                  <c:v>1.9316903660307054</c:v>
                </c:pt>
                <c:pt idx="1">
                  <c:v>1.4429354349345895</c:v>
                </c:pt>
                <c:pt idx="2">
                  <c:v>0.97623753003314107</c:v>
                </c:pt>
                <c:pt idx="3">
                  <c:v>0.62093228278129842</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12235187318576668"/>
          <c:y val="0.93947569997859026"/>
          <c:w val="0.33457654740728093"/>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i="0" u="none" strike="noStrike" baseline="0" dirty="0">
                <a:effectLst/>
              </a:rPr>
              <a:t>People Experiencing Homelessness (Thousands)</a:t>
            </a:r>
            <a:endParaRPr lang="en-US" dirty="0"/>
          </a:p>
        </c:rich>
      </c:tx>
      <c:layout>
        <c:manualLayout>
          <c:xMode val="edge"/>
          <c:yMode val="edge"/>
          <c:x val="4.2546714731270182E-4"/>
          <c:y val="6.6844712010492614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175196857829298"/>
        </c:manualLayout>
      </c:layout>
      <c:areaChart>
        <c:grouping val="standard"/>
        <c:varyColors val="0"/>
        <c:dLbls>
          <c:showLegendKey val="0"/>
          <c:showVal val="0"/>
          <c:showCatName val="0"/>
          <c:showSerName val="0"/>
          <c:showPercent val="0"/>
          <c:showBubbleSize val="0"/>
        </c:dLbls>
        <c:axId val="2723360"/>
        <c:axId val="2725552"/>
        <c:extLst>
          <c:ext xmlns:c15="http://schemas.microsoft.com/office/drawing/2012/chart" uri="{02D57815-91ED-43cb-92C2-25804820EDAC}">
            <c15:filteredAreaSeries>
              <c15:ser>
                <c:idx val="0"/>
                <c:order val="0"/>
                <c:tx>
                  <c:strRef>
                    <c:extLst>
                      <c:ext uri="{02D57815-91ED-43cb-92C2-25804820EDAC}">
                        <c15:formulaRef>
                          <c15:sqref>Sheet1!$A$1</c15:sqref>
                        </c15:formulaRef>
                      </c:ext>
                    </c:extLst>
                    <c:strCache>
                      <c:ptCount val="1"/>
                      <c:pt idx="0">
                        <c:v>Column1</c:v>
                      </c:pt>
                    </c:strCache>
                  </c:strRef>
                </c:tx>
                <c:spPr>
                  <a:solidFill>
                    <a:schemeClr val="accent1"/>
                  </a:solidFill>
                  <a:ln>
                    <a:noFill/>
                  </a:ln>
                  <a:effectLst/>
                </c:spPr>
                <c:cat>
                  <c:numRef>
                    <c:extLst>
                      <c:ext uri="{02D57815-91ED-43cb-92C2-25804820EDAC}">
                        <c15:formulaRef>
                          <c15:sqref>Sheet1!$A$2:$A$12</c15:sqref>
                        </c15:formulaRef>
                      </c:ext>
                    </c:extLst>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extLst>
                      <c:ext uri="{02D57815-91ED-43cb-92C2-25804820EDAC}">
                        <c15:formulaRef>
                          <c15:sqref>Sheet1!$A$2:$A$12</c15:sqref>
                        </c15:formulaRef>
                      </c:ext>
                    </c:extLst>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val>
                <c:extLst>
                  <c:ext xmlns:c16="http://schemas.microsoft.com/office/drawing/2014/chart" uri="{C3380CC4-5D6E-409C-BE32-E72D297353CC}">
                    <c16:uniqueId val="{00000000-C347-44D6-B583-CDDE753BDE27}"/>
                  </c:ext>
                </c:extLst>
              </c15:ser>
            </c15:filteredAreaSeries>
          </c:ext>
        </c:extLst>
      </c:areaChart>
      <c:barChart>
        <c:barDir val="col"/>
        <c:grouping val="clustered"/>
        <c:varyColors val="0"/>
        <c:ser>
          <c:idx val="2"/>
          <c:order val="1"/>
          <c:tx>
            <c:strRef>
              <c:f>Sheet1!$C$1</c:f>
              <c:strCache>
                <c:ptCount val="1"/>
                <c:pt idx="0">
                  <c:v>Unsheltered Homeless</c:v>
                </c:pt>
              </c:strCache>
            </c:strRef>
          </c:tx>
          <c:spPr>
            <a:solidFill>
              <a:srgbClr val="D2D1AB"/>
            </a:solidFill>
            <a:ln>
              <a:noFill/>
            </a:ln>
            <a:effectLst/>
          </c:spPr>
          <c:invertIfNegative val="0"/>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Sheet1!$C$2:$C$12</c:f>
              <c:numCache>
                <c:formatCode>General</c:formatCode>
                <c:ptCount val="11"/>
                <c:pt idx="0">
                  <c:v>253423</c:v>
                </c:pt>
                <c:pt idx="1">
                  <c:v>226919</c:v>
                </c:pt>
                <c:pt idx="2">
                  <c:v>233534</c:v>
                </c:pt>
                <c:pt idx="3">
                  <c:v>231472</c:v>
                </c:pt>
                <c:pt idx="4">
                  <c:v>231398</c:v>
                </c:pt>
                <c:pt idx="5">
                  <c:v>195666</c:v>
                </c:pt>
                <c:pt idx="6">
                  <c:v>175399</c:v>
                </c:pt>
                <c:pt idx="7">
                  <c:v>173268</c:v>
                </c:pt>
                <c:pt idx="8">
                  <c:v>176357</c:v>
                </c:pt>
                <c:pt idx="9">
                  <c:v>190129</c:v>
                </c:pt>
                <c:pt idx="10">
                  <c:v>194467</c:v>
                </c:pt>
              </c:numCache>
            </c:numRef>
          </c:val>
          <c:extLst>
            <c:ext xmlns:c16="http://schemas.microsoft.com/office/drawing/2014/chart" uri="{C3380CC4-5D6E-409C-BE32-E72D297353CC}">
              <c16:uniqueId val="{00000002-C347-44D6-B583-CDDE753BDE27}"/>
            </c:ext>
          </c:extLst>
        </c:ser>
        <c:ser>
          <c:idx val="1"/>
          <c:order val="2"/>
          <c:tx>
            <c:strRef>
              <c:f>Sheet1!$B$1</c:f>
              <c:strCache>
                <c:ptCount val="1"/>
                <c:pt idx="0">
                  <c:v>Sheltered Homeless</c:v>
                </c:pt>
              </c:strCache>
            </c:strRef>
          </c:tx>
          <c:spPr>
            <a:solidFill>
              <a:srgbClr val="4379BD"/>
            </a:solidFill>
            <a:ln>
              <a:noFill/>
            </a:ln>
            <a:effectLst/>
          </c:spPr>
          <c:invertIfNegative val="0"/>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General</c:formatCode>
                <c:ptCount val="11"/>
                <c:pt idx="0">
                  <c:v>386361</c:v>
                </c:pt>
                <c:pt idx="1">
                  <c:v>403308</c:v>
                </c:pt>
                <c:pt idx="2">
                  <c:v>403543</c:v>
                </c:pt>
                <c:pt idx="3">
                  <c:v>392316</c:v>
                </c:pt>
                <c:pt idx="4">
                  <c:v>390155</c:v>
                </c:pt>
                <c:pt idx="5">
                  <c:v>394698</c:v>
                </c:pt>
                <c:pt idx="6">
                  <c:v>401051</c:v>
                </c:pt>
                <c:pt idx="7">
                  <c:v>391440</c:v>
                </c:pt>
                <c:pt idx="8">
                  <c:v>373571</c:v>
                </c:pt>
                <c:pt idx="9">
                  <c:v>360867</c:v>
                </c:pt>
                <c:pt idx="10">
                  <c:v>358363</c:v>
                </c:pt>
              </c:numCache>
            </c:numRef>
          </c:val>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gapWidth val="150"/>
        <c:axId val="2723360"/>
        <c:axId val="2725552"/>
      </c:barChart>
      <c:lineChart>
        <c:grouping val="standard"/>
        <c:varyColors val="0"/>
        <c:ser>
          <c:idx val="3"/>
          <c:order val="3"/>
          <c:tx>
            <c:strRef>
              <c:f>Sheet1!$D$1</c:f>
              <c:strCache>
                <c:ptCount val="1"/>
                <c:pt idx="0">
                  <c:v>Homeless Beds (Right scale)</c:v>
                </c:pt>
              </c:strCache>
            </c:strRef>
          </c:tx>
          <c:spPr>
            <a:ln w="63500" cap="rnd">
              <a:solidFill>
                <a:srgbClr val="EA7923"/>
              </a:solidFill>
              <a:round/>
            </a:ln>
            <a:effectLst/>
          </c:spPr>
          <c:marker>
            <c:symbol val="none"/>
          </c:marker>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Sheet1!$D$2:$D$12</c:f>
              <c:numCache>
                <c:formatCode>General</c:formatCode>
                <c:ptCount val="11"/>
                <c:pt idx="0">
                  <c:v>614042</c:v>
                </c:pt>
                <c:pt idx="1">
                  <c:v>643423</c:v>
                </c:pt>
                <c:pt idx="2">
                  <c:v>661230</c:v>
                </c:pt>
                <c:pt idx="3">
                  <c:v>696941</c:v>
                </c:pt>
                <c:pt idx="4">
                  <c:v>703313</c:v>
                </c:pt>
                <c:pt idx="5">
                  <c:v>730376</c:v>
                </c:pt>
                <c:pt idx="6">
                  <c:v>772788</c:v>
                </c:pt>
                <c:pt idx="7">
                  <c:v>829581</c:v>
                </c:pt>
                <c:pt idx="8">
                  <c:v>867102</c:v>
                </c:pt>
                <c:pt idx="9">
                  <c:v>899059</c:v>
                </c:pt>
                <c:pt idx="10">
                  <c:v>896893</c:v>
                </c:pt>
              </c:numCache>
            </c:numRef>
          </c:val>
          <c:smooth val="0"/>
          <c:extLst>
            <c:ext xmlns:c16="http://schemas.microsoft.com/office/drawing/2014/chart" uri="{C3380CC4-5D6E-409C-BE32-E72D297353CC}">
              <c16:uniqueId val="{00000003-C347-44D6-B583-CDDE753BDE27}"/>
            </c:ext>
          </c:extLst>
        </c:ser>
        <c:dLbls>
          <c:showLegendKey val="0"/>
          <c:showVal val="0"/>
          <c:showCatName val="0"/>
          <c:showSerName val="0"/>
          <c:showPercent val="0"/>
          <c:showBubbleSize val="0"/>
        </c:dLbls>
        <c:marker val="1"/>
        <c:smooth val="0"/>
        <c:axId val="731096176"/>
        <c:axId val="731095848"/>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dispUnits>
          <c:builtInUnit val="thousands"/>
        </c:dispUnits>
      </c:valAx>
      <c:valAx>
        <c:axId val="731095848"/>
        <c:scaling>
          <c:orientation val="minMax"/>
          <c:min val="5000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731096176"/>
        <c:crosses val="max"/>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catAx>
        <c:axId val="731096176"/>
        <c:scaling>
          <c:orientation val="minMax"/>
        </c:scaling>
        <c:delete val="1"/>
        <c:axPos val="b"/>
        <c:numFmt formatCode="General" sourceLinked="1"/>
        <c:majorTickMark val="out"/>
        <c:minorTickMark val="none"/>
        <c:tickLblPos val="nextTo"/>
        <c:crossAx val="731095848"/>
        <c:crosses val="autoZero"/>
        <c:auto val="1"/>
        <c:lblAlgn val="ctr"/>
        <c:lblOffset val="100"/>
        <c:noMultiLvlLbl val="0"/>
      </c:catAx>
      <c:spPr>
        <a:noFill/>
        <a:ln>
          <a:noFill/>
        </a:ln>
        <a:effectLst/>
      </c:spPr>
    </c:plotArea>
    <c:legend>
      <c:legendPos val="b"/>
      <c:layout>
        <c:manualLayout>
          <c:xMode val="edge"/>
          <c:yMode val="edge"/>
          <c:x val="1.5846208356175076E-2"/>
          <c:y val="0.92739115487044543"/>
          <c:w val="0.7482887362262689"/>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dirty="0"/>
              <a:t>Renter Households (Millions)</a:t>
            </a:r>
          </a:p>
        </c:rich>
      </c:tx>
      <c:layout>
        <c:manualLayout>
          <c:xMode val="edge"/>
          <c:yMode val="edge"/>
          <c:x val="0.74936041723853963"/>
          <c:y val="2.6660894603274931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175196857829298"/>
        </c:manualLayout>
      </c:layout>
      <c:barChart>
        <c:barDir val="col"/>
        <c:grouping val="clustered"/>
        <c:varyColors val="0"/>
        <c:ser>
          <c:idx val="2"/>
          <c:order val="1"/>
          <c:tx>
            <c:strRef>
              <c:f>Sheet1!$C$1</c:f>
              <c:strCache>
                <c:ptCount val="1"/>
                <c:pt idx="0">
                  <c:v>HUD Rental Assistance Spending (Left scale)</c:v>
                </c:pt>
              </c:strCache>
            </c:strRef>
          </c:tx>
          <c:spPr>
            <a:solidFill>
              <a:srgbClr val="D2D1AB"/>
            </a:solidFill>
            <a:ln w="38100">
              <a:solidFill>
                <a:srgbClr val="D2D1AB"/>
              </a:solidFill>
            </a:ln>
            <a:effectLst/>
          </c:spPr>
          <c:invertIfNegative val="0"/>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Sheet1!$C$2:$C$12</c:f>
              <c:numCache>
                <c:formatCode>General</c:formatCode>
                <c:ptCount val="11"/>
                <c:pt idx="0">
                  <c:v>35.173150889676407</c:v>
                </c:pt>
                <c:pt idx="1">
                  <c:v>37.96387357425526</c:v>
                </c:pt>
                <c:pt idx="2">
                  <c:v>41.996648489378863</c:v>
                </c:pt>
                <c:pt idx="3">
                  <c:v>41.479613579681605</c:v>
                </c:pt>
                <c:pt idx="4">
                  <c:v>38.427155957908305</c:v>
                </c:pt>
                <c:pt idx="5">
                  <c:v>37.436939937413349</c:v>
                </c:pt>
                <c:pt idx="6">
                  <c:v>37.818367202284406</c:v>
                </c:pt>
                <c:pt idx="7">
                  <c:v>38.170823624465754</c:v>
                </c:pt>
                <c:pt idx="8">
                  <c:v>39.167364501868697</c:v>
                </c:pt>
                <c:pt idx="9">
                  <c:v>39.667776003590077</c:v>
                </c:pt>
                <c:pt idx="10">
                  <c:v>40.335999999999999</c:v>
                </c:pt>
              </c:numCache>
            </c:numRef>
          </c:val>
          <c:extLst>
            <c:ext xmlns:c16="http://schemas.microsoft.com/office/drawing/2014/chart" uri="{C3380CC4-5D6E-409C-BE32-E72D297353CC}">
              <c16:uniqueId val="{00000002-C347-44D6-B583-CDDE753BDE27}"/>
            </c:ext>
          </c:extLst>
        </c:ser>
        <c:dLbls>
          <c:showLegendKey val="0"/>
          <c:showVal val="0"/>
          <c:showCatName val="0"/>
          <c:showSerName val="0"/>
          <c:showPercent val="0"/>
          <c:showBubbleSize val="0"/>
        </c:dLbls>
        <c:gapWidth val="150"/>
        <c:axId val="2723360"/>
        <c:axId val="2725552"/>
      </c:barChart>
      <c:lineChart>
        <c:grouping val="standard"/>
        <c:varyColors val="0"/>
        <c:ser>
          <c:idx val="1"/>
          <c:order val="0"/>
          <c:tx>
            <c:strRef>
              <c:f>Sheet1!$B$1</c:f>
              <c:strCache>
                <c:ptCount val="1"/>
                <c:pt idx="0">
                  <c:v>HUD-Assisted Households (Right scale)</c:v>
                </c:pt>
              </c:strCache>
            </c:strRef>
          </c:tx>
          <c:spPr>
            <a:ln w="63500" cap="rnd">
              <a:solidFill>
                <a:srgbClr val="4379BD"/>
              </a:solidFill>
              <a:round/>
            </a:ln>
            <a:effectLst/>
          </c:spPr>
          <c:marker>
            <c:symbol val="none"/>
          </c:marker>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General</c:formatCode>
                <c:ptCount val="11"/>
                <c:pt idx="0">
                  <c:v>4.54</c:v>
                </c:pt>
                <c:pt idx="1">
                  <c:v>4.58</c:v>
                </c:pt>
                <c:pt idx="2">
                  <c:v>4.66</c:v>
                </c:pt>
                <c:pt idx="3">
                  <c:v>4.75</c:v>
                </c:pt>
                <c:pt idx="4">
                  <c:v>4.76</c:v>
                </c:pt>
                <c:pt idx="5">
                  <c:v>4.79</c:v>
                </c:pt>
                <c:pt idx="6">
                  <c:v>4.6500000000000004</c:v>
                </c:pt>
                <c:pt idx="7">
                  <c:v>4.68</c:v>
                </c:pt>
                <c:pt idx="8">
                  <c:v>4.68</c:v>
                </c:pt>
                <c:pt idx="9">
                  <c:v>4.6500000000000004</c:v>
                </c:pt>
                <c:pt idx="10">
                  <c:v>4.63</c:v>
                </c:pt>
              </c:numCache>
            </c:numRef>
          </c:val>
          <c:smooth val="0"/>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marker val="1"/>
        <c:smooth val="0"/>
        <c:axId val="416480080"/>
        <c:axId val="416220696"/>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45"/>
          <c:min val="2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valAx>
      <c:valAx>
        <c:axId val="416220696"/>
        <c:scaling>
          <c:orientation val="minMax"/>
          <c:max val="6"/>
          <c:min val="3.5"/>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16480080"/>
        <c:crosses val="max"/>
        <c:crossBetween val="between"/>
      </c:valAx>
      <c:catAx>
        <c:axId val="416480080"/>
        <c:scaling>
          <c:orientation val="minMax"/>
        </c:scaling>
        <c:delete val="1"/>
        <c:axPos val="b"/>
        <c:numFmt formatCode="General" sourceLinked="1"/>
        <c:majorTickMark val="out"/>
        <c:minorTickMark val="none"/>
        <c:tickLblPos val="nextTo"/>
        <c:crossAx val="416220696"/>
        <c:crosses val="autoZero"/>
        <c:auto val="1"/>
        <c:lblAlgn val="ctr"/>
        <c:lblOffset val="100"/>
        <c:noMultiLvlLbl val="0"/>
      </c:catAx>
      <c:spPr>
        <a:noFill/>
        <a:ln>
          <a:noFill/>
        </a:ln>
        <a:effectLst/>
      </c:spPr>
    </c:plotArea>
    <c:legend>
      <c:legendPos val="l"/>
      <c:layout>
        <c:manualLayout>
          <c:xMode val="edge"/>
          <c:yMode val="edge"/>
          <c:x val="0"/>
          <c:y val="0.87023473030739906"/>
          <c:w val="0.70511169084923953"/>
          <c:h val="0.129668852210748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Renter Households (Millions)</a:t>
            </a:r>
          </a:p>
        </c:rich>
      </c:tx>
      <c:layout>
        <c:manualLayout>
          <c:xMode val="edge"/>
          <c:yMode val="edge"/>
          <c:x val="1.040329744672664E-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Renter Households</c:v>
                </c:pt>
              </c:strCache>
            </c:strRef>
          </c:tx>
          <c:spPr>
            <a:solidFill>
              <a:srgbClr val="4379BD"/>
            </a:solidFill>
            <a:ln>
              <a:solidFill>
                <a:srgbClr val="4379BD"/>
              </a:solidFill>
            </a:ln>
            <a:effectLst/>
          </c:spPr>
          <c:invertIfNegative val="0"/>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Sheet1!$B$2:$B$32</c:f>
              <c:numCache>
                <c:formatCode>#,##0</c:formatCode>
                <c:ptCount val="31"/>
                <c:pt idx="0">
                  <c:v>33076</c:v>
                </c:pt>
                <c:pt idx="1">
                  <c:v>33314</c:v>
                </c:pt>
                <c:pt idx="2">
                  <c:v>33575</c:v>
                </c:pt>
                <c:pt idx="3">
                  <c:v>33894</c:v>
                </c:pt>
                <c:pt idx="4">
                  <c:v>34053</c:v>
                </c:pt>
                <c:pt idx="5">
                  <c:v>34415</c:v>
                </c:pt>
                <c:pt idx="6">
                  <c:v>34113</c:v>
                </c:pt>
                <c:pt idx="7">
                  <c:v>33820</c:v>
                </c:pt>
                <c:pt idx="8">
                  <c:v>33932</c:v>
                </c:pt>
                <c:pt idx="9">
                  <c:v>33774</c:v>
                </c:pt>
                <c:pt idx="10">
                  <c:v>33711</c:v>
                </c:pt>
                <c:pt idx="11">
                  <c:v>33362</c:v>
                </c:pt>
                <c:pt idx="12">
                  <c:v>33420</c:v>
                </c:pt>
                <c:pt idx="13">
                  <c:v>33803</c:v>
                </c:pt>
                <c:pt idx="14">
                  <c:v>33684</c:v>
                </c:pt>
                <c:pt idx="15">
                  <c:v>33331</c:v>
                </c:pt>
                <c:pt idx="16">
                  <c:v>34073</c:v>
                </c:pt>
                <c:pt idx="17">
                  <c:v>34563</c:v>
                </c:pt>
                <c:pt idx="18">
                  <c:v>35465</c:v>
                </c:pt>
                <c:pt idx="19">
                  <c:v>35947</c:v>
                </c:pt>
                <c:pt idx="20">
                  <c:v>36660</c:v>
                </c:pt>
                <c:pt idx="21">
                  <c:v>37440</c:v>
                </c:pt>
                <c:pt idx="22">
                  <c:v>38447</c:v>
                </c:pt>
                <c:pt idx="23">
                  <c:v>39602</c:v>
                </c:pt>
                <c:pt idx="24">
                  <c:v>40231</c:v>
                </c:pt>
                <c:pt idx="25">
                  <c:v>41375</c:v>
                </c:pt>
                <c:pt idx="26">
                  <c:v>42822</c:v>
                </c:pt>
                <c:pt idx="27">
                  <c:v>43482</c:v>
                </c:pt>
                <c:pt idx="28">
                  <c:v>43354</c:v>
                </c:pt>
                <c:pt idx="29">
                  <c:v>43260</c:v>
                </c:pt>
                <c:pt idx="30" formatCode="General">
                  <c:v>43652</c:v>
                </c:pt>
              </c:numCache>
            </c:numRef>
          </c:val>
          <c:extLst>
            <c:ext xmlns:c16="http://schemas.microsoft.com/office/drawing/2014/chart" uri="{C3380CC4-5D6E-409C-BE32-E72D297353CC}">
              <c16:uniqueId val="{00000000-315E-4D77-A029-313DF72EBD74}"/>
            </c:ext>
          </c:extLst>
        </c:ser>
        <c:dLbls>
          <c:showLegendKey val="0"/>
          <c:showVal val="0"/>
          <c:showCatName val="0"/>
          <c:showSerName val="0"/>
          <c:showPercent val="0"/>
          <c:showBubbleSize val="0"/>
        </c:dLbls>
        <c:gapWidth val="50"/>
        <c:overlap val="-10"/>
        <c:axId val="299835632"/>
        <c:axId val="299834648"/>
      </c:barChart>
      <c:lineChart>
        <c:grouping val="standard"/>
        <c:varyColors val="0"/>
        <c:ser>
          <c:idx val="1"/>
          <c:order val="1"/>
          <c:tx>
            <c:strRef>
              <c:f>Sheet1!$C$1</c:f>
              <c:strCache>
                <c:ptCount val="1"/>
                <c:pt idx="0">
                  <c:v>Rentership Rate (Right scale)</c:v>
                </c:pt>
              </c:strCache>
            </c:strRef>
          </c:tx>
          <c:spPr>
            <a:ln w="63500" cap="rnd">
              <a:solidFill>
                <a:srgbClr val="EA7923"/>
              </a:solidFill>
              <a:round/>
            </a:ln>
            <a:effectLst/>
          </c:spPr>
          <c:marker>
            <c:symbol val="none"/>
          </c:marker>
          <c:cat>
            <c:numRef>
              <c:f>Sheet1!$A$2:$A$32</c:f>
              <c:numCache>
                <c:formatCode>General</c:formatCode>
                <c:ptCount val="31"/>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numCache>
            </c:numRef>
          </c:cat>
          <c:val>
            <c:numRef>
              <c:f>Sheet1!$C$2:$C$32</c:f>
              <c:numCache>
                <c:formatCode>General</c:formatCode>
                <c:ptCount val="31"/>
                <c:pt idx="0">
                  <c:v>36.1</c:v>
                </c:pt>
                <c:pt idx="1">
                  <c:v>36.1</c:v>
                </c:pt>
                <c:pt idx="2">
                  <c:v>35.9</c:v>
                </c:pt>
                <c:pt idx="3">
                  <c:v>35.9</c:v>
                </c:pt>
                <c:pt idx="4">
                  <c:v>36</c:v>
                </c:pt>
                <c:pt idx="5">
                  <c:v>36</c:v>
                </c:pt>
                <c:pt idx="6">
                  <c:v>35.299999999999997</c:v>
                </c:pt>
                <c:pt idx="7">
                  <c:v>34.6</c:v>
                </c:pt>
                <c:pt idx="8">
                  <c:v>34.299999999999997</c:v>
                </c:pt>
                <c:pt idx="9">
                  <c:v>33.700000000000003</c:v>
                </c:pt>
                <c:pt idx="10">
                  <c:v>33.200000000000003</c:v>
                </c:pt>
                <c:pt idx="11">
                  <c:v>32.6</c:v>
                </c:pt>
                <c:pt idx="12">
                  <c:v>32.200000000000003</c:v>
                </c:pt>
                <c:pt idx="13">
                  <c:v>32.1</c:v>
                </c:pt>
                <c:pt idx="14">
                  <c:v>31.7</c:v>
                </c:pt>
                <c:pt idx="15">
                  <c:v>31</c:v>
                </c:pt>
                <c:pt idx="16">
                  <c:v>31.1</c:v>
                </c:pt>
                <c:pt idx="17">
                  <c:v>31.2</c:v>
                </c:pt>
                <c:pt idx="18">
                  <c:v>31.9</c:v>
                </c:pt>
                <c:pt idx="19">
                  <c:v>32.200000000000003</c:v>
                </c:pt>
                <c:pt idx="20">
                  <c:v>32.6</c:v>
                </c:pt>
                <c:pt idx="21">
                  <c:v>33.1</c:v>
                </c:pt>
                <c:pt idx="22">
                  <c:v>33.9</c:v>
                </c:pt>
                <c:pt idx="23">
                  <c:v>34.6</c:v>
                </c:pt>
                <c:pt idx="24">
                  <c:v>34.9</c:v>
                </c:pt>
                <c:pt idx="25">
                  <c:v>35.5</c:v>
                </c:pt>
                <c:pt idx="26">
                  <c:v>36.299999999999997</c:v>
                </c:pt>
                <c:pt idx="27">
                  <c:v>36.6</c:v>
                </c:pt>
                <c:pt idx="28">
                  <c:v>36.1</c:v>
                </c:pt>
                <c:pt idx="29">
                  <c:v>35.6</c:v>
                </c:pt>
                <c:pt idx="30">
                  <c:v>35.6</c:v>
                </c:pt>
              </c:numCache>
            </c:numRef>
          </c:val>
          <c:smooth val="0"/>
          <c:extLst>
            <c:ext xmlns:c16="http://schemas.microsoft.com/office/drawing/2014/chart" uri="{C3380CC4-5D6E-409C-BE32-E72D297353CC}">
              <c16:uniqueId val="{00000001-315E-4D77-A029-313DF72EBD74}"/>
            </c:ext>
          </c:extLst>
        </c:ser>
        <c:dLbls>
          <c:showLegendKey val="0"/>
          <c:showVal val="0"/>
          <c:showCatName val="0"/>
          <c:showSerName val="0"/>
          <c:showPercent val="0"/>
          <c:showBubbleSize val="0"/>
        </c:dLbls>
        <c:marker val="1"/>
        <c:smooth val="0"/>
        <c:axId val="491855648"/>
        <c:axId val="363126344"/>
      </c:lineChart>
      <c:catAx>
        <c:axId val="2998356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99834648"/>
        <c:crosses val="autoZero"/>
        <c:auto val="1"/>
        <c:lblAlgn val="ctr"/>
        <c:lblOffset val="100"/>
        <c:tickLblSkip val="2"/>
        <c:noMultiLvlLbl val="0"/>
      </c:catAx>
      <c:valAx>
        <c:axId val="299834648"/>
        <c:scaling>
          <c:orientation val="minMax"/>
          <c:max val="45000"/>
          <c:min val="33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9835632"/>
        <c:crosses val="autoZero"/>
        <c:crossBetween val="between"/>
        <c:majorUnit val="1000"/>
        <c:dispUnits>
          <c:builtInUnit val="thousands"/>
        </c:dispUnits>
      </c:valAx>
      <c:valAx>
        <c:axId val="363126344"/>
        <c:scaling>
          <c:orientation val="minMax"/>
          <c:max val="37"/>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91855648"/>
        <c:crosses val="max"/>
        <c:crossBetween val="between"/>
        <c:majorUnit val="3"/>
      </c:valAx>
      <c:catAx>
        <c:axId val="491855648"/>
        <c:scaling>
          <c:orientation val="minMax"/>
        </c:scaling>
        <c:delete val="1"/>
        <c:axPos val="b"/>
        <c:numFmt formatCode="General" sourceLinked="1"/>
        <c:majorTickMark val="out"/>
        <c:minorTickMark val="none"/>
        <c:tickLblPos val="nextTo"/>
        <c:crossAx val="363126344"/>
        <c:crosses val="autoZero"/>
        <c:auto val="1"/>
        <c:lblAlgn val="ctr"/>
        <c:lblOffset val="100"/>
        <c:noMultiLvlLbl val="0"/>
      </c:catAx>
      <c:spPr>
        <a:noFill/>
        <a:ln>
          <a:noFill/>
        </a:ln>
        <a:effectLst/>
      </c:spPr>
    </c:plotArea>
    <c:legend>
      <c:legendPos val="b"/>
      <c:layout>
        <c:manualLayout>
          <c:xMode val="edge"/>
          <c:yMode val="edge"/>
          <c:x val="3.8091734552944831E-2"/>
          <c:y val="0.94188405452339607"/>
          <c:w val="0.42313019683958664"/>
          <c:h val="5.81159454766039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r>
              <a:rPr lang="en-US" b="1" dirty="0">
                <a:solidFill>
                  <a:schemeClr val="tx1">
                    <a:lumMod val="50000"/>
                  </a:schemeClr>
                </a:solidFill>
              </a:rPr>
              <a:t>Age</a:t>
            </a:r>
          </a:p>
        </c:rich>
      </c:tx>
      <c:layout>
        <c:manualLayout>
          <c:xMode val="edge"/>
          <c:yMode val="edge"/>
          <c:x val="0.46134646737521368"/>
          <c:y val="7.688161409865196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7381069241893315"/>
          <c:y val="0.20887580064199285"/>
          <c:w val="0.75286214337781565"/>
          <c:h val="0.46322786128452431"/>
        </c:manualLayout>
      </c:layout>
      <c:barChart>
        <c:barDir val="col"/>
        <c:grouping val="stacked"/>
        <c:varyColors val="0"/>
        <c:ser>
          <c:idx val="5"/>
          <c:order val="0"/>
          <c:tx>
            <c:strRef>
              <c:f>Sheet1!$A$6</c:f>
              <c:strCache>
                <c:ptCount val="1"/>
                <c:pt idx="0">
                  <c:v>65 and Over</c:v>
                </c:pt>
              </c:strCache>
            </c:strRef>
          </c:tx>
          <c:spPr>
            <a:solidFill>
              <a:srgbClr val="1B3D6D"/>
            </a:solidFill>
            <a:ln>
              <a:noFill/>
            </a:ln>
            <a:effectLst/>
          </c:spPr>
          <c:invertIfNegative val="0"/>
          <c:cat>
            <c:strRef>
              <c:f>Sheet1!$B$1:$C$1</c:f>
              <c:strCache>
                <c:ptCount val="2"/>
                <c:pt idx="0">
                  <c:v>Renter Household Growth 2004–2018</c:v>
                </c:pt>
                <c:pt idx="1">
                  <c:v>Renter Households in 2018</c:v>
                </c:pt>
              </c:strCache>
            </c:strRef>
          </c:cat>
          <c:val>
            <c:numRef>
              <c:f>Sheet1!$B$6:$C$6</c:f>
              <c:numCache>
                <c:formatCode>General</c:formatCode>
                <c:ptCount val="2"/>
                <c:pt idx="0">
                  <c:v>30.3</c:v>
                </c:pt>
                <c:pt idx="1">
                  <c:v>15.8</c:v>
                </c:pt>
              </c:numCache>
            </c:numRef>
          </c:val>
          <c:extLst>
            <c:ext xmlns:c16="http://schemas.microsoft.com/office/drawing/2014/chart" uri="{C3380CC4-5D6E-409C-BE32-E72D297353CC}">
              <c16:uniqueId val="{00000001-0DE6-447B-B5D0-5E93CAE2C3C7}"/>
            </c:ext>
          </c:extLst>
        </c:ser>
        <c:ser>
          <c:idx val="3"/>
          <c:order val="1"/>
          <c:tx>
            <c:strRef>
              <c:f>Sheet1!$A$5</c:f>
              <c:strCache>
                <c:ptCount val="1"/>
                <c:pt idx="0">
                  <c:v>55–64</c:v>
                </c:pt>
              </c:strCache>
            </c:strRef>
          </c:tx>
          <c:spPr>
            <a:solidFill>
              <a:srgbClr val="EA7923"/>
            </a:solidFill>
            <a:ln>
              <a:noFill/>
            </a:ln>
            <a:effectLst/>
          </c:spPr>
          <c:invertIfNegative val="0"/>
          <c:cat>
            <c:strRef>
              <c:f>Sheet1!$B$1:$C$1</c:f>
              <c:strCache>
                <c:ptCount val="2"/>
                <c:pt idx="0">
                  <c:v>Renter Household Growth 2004–2018</c:v>
                </c:pt>
                <c:pt idx="1">
                  <c:v>Renter Households in 2018</c:v>
                </c:pt>
              </c:strCache>
            </c:strRef>
          </c:cat>
          <c:val>
            <c:numRef>
              <c:f>Sheet1!$B$5:$C$5</c:f>
              <c:numCache>
                <c:formatCode>General</c:formatCode>
                <c:ptCount val="2"/>
                <c:pt idx="0">
                  <c:v>35.200000000000003</c:v>
                </c:pt>
                <c:pt idx="1">
                  <c:v>13.7</c:v>
                </c:pt>
              </c:numCache>
            </c:numRef>
          </c:val>
          <c:extLst>
            <c:ext xmlns:c16="http://schemas.microsoft.com/office/drawing/2014/chart" uri="{C3380CC4-5D6E-409C-BE32-E72D297353CC}">
              <c16:uniqueId val="{00000003-CE6A-407B-B776-AF2906B211AC}"/>
            </c:ext>
          </c:extLst>
        </c:ser>
        <c:ser>
          <c:idx val="2"/>
          <c:order val="2"/>
          <c:tx>
            <c:strRef>
              <c:f>Sheet1!$A$4</c:f>
              <c:strCache>
                <c:ptCount val="1"/>
                <c:pt idx="0">
                  <c:v>45–54</c:v>
                </c:pt>
              </c:strCache>
            </c:strRef>
          </c:tx>
          <c:spPr>
            <a:solidFill>
              <a:srgbClr val="4379BD"/>
            </a:solidFill>
            <a:ln>
              <a:noFill/>
            </a:ln>
            <a:effectLst/>
          </c:spPr>
          <c:invertIfNegative val="0"/>
          <c:cat>
            <c:strRef>
              <c:f>Sheet1!$B$1:$C$1</c:f>
              <c:strCache>
                <c:ptCount val="2"/>
                <c:pt idx="0">
                  <c:v>Renter Household Growth 2004–2018</c:v>
                </c:pt>
                <c:pt idx="1">
                  <c:v>Renter Households in 2018</c:v>
                </c:pt>
              </c:strCache>
            </c:strRef>
          </c:cat>
          <c:val>
            <c:numRef>
              <c:f>Sheet1!$B$4:$C$4</c:f>
              <c:numCache>
                <c:formatCode>General</c:formatCode>
                <c:ptCount val="2"/>
                <c:pt idx="0">
                  <c:v>16.100000000000001</c:v>
                </c:pt>
                <c:pt idx="1">
                  <c:v>15.9</c:v>
                </c:pt>
              </c:numCache>
            </c:numRef>
          </c:val>
          <c:extLst>
            <c:ext xmlns:c16="http://schemas.microsoft.com/office/drawing/2014/chart" uri="{C3380CC4-5D6E-409C-BE32-E72D297353CC}">
              <c16:uniqueId val="{00000002-CE6A-407B-B776-AF2906B211AC}"/>
            </c:ext>
          </c:extLst>
        </c:ser>
        <c:ser>
          <c:idx val="0"/>
          <c:order val="3"/>
          <c:tx>
            <c:strRef>
              <c:f>Sheet1!$A$3</c:f>
              <c:strCache>
                <c:ptCount val="1"/>
                <c:pt idx="0">
                  <c:v>35–44</c:v>
                </c:pt>
              </c:strCache>
            </c:strRef>
          </c:tx>
          <c:spPr>
            <a:solidFill>
              <a:srgbClr val="D2D1AB"/>
            </a:solidFill>
            <a:ln>
              <a:noFill/>
            </a:ln>
            <a:effectLst/>
          </c:spPr>
          <c:invertIfNegative val="0"/>
          <c:cat>
            <c:strRef>
              <c:f>Sheet1!$B$1:$C$1</c:f>
              <c:strCache>
                <c:ptCount val="2"/>
                <c:pt idx="0">
                  <c:v>Renter Household Growth 2004–2018</c:v>
                </c:pt>
                <c:pt idx="1">
                  <c:v>Renter Households in 2018</c:v>
                </c:pt>
              </c:strCache>
            </c:strRef>
          </c:cat>
          <c:val>
            <c:numRef>
              <c:f>Sheet1!$B$3:$C$3</c:f>
              <c:numCache>
                <c:formatCode>General</c:formatCode>
                <c:ptCount val="2"/>
                <c:pt idx="0">
                  <c:v>15.1</c:v>
                </c:pt>
                <c:pt idx="1">
                  <c:v>20.2</c:v>
                </c:pt>
              </c:numCache>
            </c:numRef>
          </c:val>
          <c:extLst>
            <c:ext xmlns:c16="http://schemas.microsoft.com/office/drawing/2014/chart" uri="{C3380CC4-5D6E-409C-BE32-E72D297353CC}">
              <c16:uniqueId val="{00000000-CE6A-407B-B776-AF2906B211AC}"/>
            </c:ext>
          </c:extLst>
        </c:ser>
        <c:ser>
          <c:idx val="1"/>
          <c:order val="4"/>
          <c:tx>
            <c:strRef>
              <c:f>Sheet1!$A$2</c:f>
              <c:strCache>
                <c:ptCount val="1"/>
                <c:pt idx="0">
                  <c:v>Under 35</c:v>
                </c:pt>
              </c:strCache>
            </c:strRef>
          </c:tx>
          <c:spPr>
            <a:solidFill>
              <a:srgbClr val="B4AA9D"/>
            </a:solidFill>
            <a:ln>
              <a:noFill/>
            </a:ln>
            <a:effectLst/>
          </c:spPr>
          <c:invertIfNegative val="0"/>
          <c:cat>
            <c:strRef>
              <c:f>Sheet1!$B$1:$C$1</c:f>
              <c:strCache>
                <c:ptCount val="2"/>
                <c:pt idx="0">
                  <c:v>Renter Household Growth 2004–2018</c:v>
                </c:pt>
                <c:pt idx="1">
                  <c:v>Renter Households in 2018</c:v>
                </c:pt>
              </c:strCache>
            </c:strRef>
          </c:cat>
          <c:val>
            <c:numRef>
              <c:f>Sheet1!$B$2:$C$2</c:f>
              <c:numCache>
                <c:formatCode>General</c:formatCode>
                <c:ptCount val="2"/>
                <c:pt idx="0">
                  <c:v>3.2</c:v>
                </c:pt>
                <c:pt idx="1">
                  <c:v>34.4</c:v>
                </c:pt>
              </c:numCache>
            </c:numRef>
          </c:val>
          <c:extLst>
            <c:ext xmlns:c16="http://schemas.microsoft.com/office/drawing/2014/chart" uri="{C3380CC4-5D6E-409C-BE32-E72D297353CC}">
              <c16:uniqueId val="{00000001-CE6A-407B-B776-AF2906B211AC}"/>
            </c:ext>
          </c:extLst>
        </c:ser>
        <c:dLbls>
          <c:showLegendKey val="0"/>
          <c:showVal val="0"/>
          <c:showCatName val="0"/>
          <c:showSerName val="0"/>
          <c:showPercent val="0"/>
          <c:showBubbleSize val="0"/>
        </c:dLbls>
        <c:gapWidth val="150"/>
        <c:overlap val="100"/>
        <c:axId val="546745480"/>
        <c:axId val="546744824"/>
      </c:barChart>
      <c:catAx>
        <c:axId val="5467454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546744824"/>
        <c:crosses val="autoZero"/>
        <c:auto val="1"/>
        <c:lblAlgn val="ctr"/>
        <c:lblOffset val="100"/>
        <c:noMultiLvlLbl val="0"/>
      </c:catAx>
      <c:valAx>
        <c:axId val="5467448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46745480"/>
        <c:crosses val="autoZero"/>
        <c:crossBetween val="between"/>
      </c:valAx>
      <c:spPr>
        <a:noFill/>
        <a:ln>
          <a:noFill/>
        </a:ln>
        <a:effectLst/>
      </c:spPr>
    </c:plotArea>
    <c:legend>
      <c:legendPos val="l"/>
      <c:layout>
        <c:manualLayout>
          <c:xMode val="edge"/>
          <c:yMode val="edge"/>
          <c:x val="0.36765141277358382"/>
          <c:y val="0.8100062362351661"/>
          <c:w val="0.344912028148887"/>
          <c:h val="0.189472274287019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r>
              <a:rPr lang="en-US" b="1" dirty="0">
                <a:solidFill>
                  <a:schemeClr val="tx1">
                    <a:lumMod val="50000"/>
                  </a:schemeClr>
                </a:solidFill>
              </a:rPr>
              <a:t>Race/Ethnicity</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7381063389074533"/>
          <c:y val="0.17658666464768827"/>
          <c:w val="0.77119394906067551"/>
          <c:h val="0.47433784107830956"/>
        </c:manualLayout>
      </c:layout>
      <c:barChart>
        <c:barDir val="col"/>
        <c:grouping val="stacked"/>
        <c:varyColors val="0"/>
        <c:ser>
          <c:idx val="0"/>
          <c:order val="0"/>
          <c:tx>
            <c:strRef>
              <c:f>Sheet1!$A$2</c:f>
              <c:strCache>
                <c:ptCount val="1"/>
                <c:pt idx="0">
                  <c:v>Asian/Other</c:v>
                </c:pt>
              </c:strCache>
            </c:strRef>
          </c:tx>
          <c:spPr>
            <a:solidFill>
              <a:srgbClr val="EA7923"/>
            </a:solidFill>
            <a:ln>
              <a:noFill/>
            </a:ln>
            <a:effectLst/>
          </c:spPr>
          <c:invertIfNegative val="0"/>
          <c:cat>
            <c:strRef>
              <c:f>Sheet1!$B$1:$C$1</c:f>
              <c:strCache>
                <c:ptCount val="2"/>
                <c:pt idx="0">
                  <c:v>Renter Household Growth 2004–2018</c:v>
                </c:pt>
                <c:pt idx="1">
                  <c:v>Renter Households in 2018</c:v>
                </c:pt>
              </c:strCache>
            </c:strRef>
          </c:cat>
          <c:val>
            <c:numRef>
              <c:f>Sheet1!$B$2:$C$2</c:f>
              <c:numCache>
                <c:formatCode>General</c:formatCode>
                <c:ptCount val="2"/>
                <c:pt idx="0">
                  <c:v>17.2</c:v>
                </c:pt>
                <c:pt idx="1">
                  <c:v>8.9</c:v>
                </c:pt>
              </c:numCache>
            </c:numRef>
          </c:val>
          <c:extLst>
            <c:ext xmlns:c16="http://schemas.microsoft.com/office/drawing/2014/chart" uri="{C3380CC4-5D6E-409C-BE32-E72D297353CC}">
              <c16:uniqueId val="{00000000-E195-4960-BDC7-C0B2C2CA30C6}"/>
            </c:ext>
          </c:extLst>
        </c:ser>
        <c:ser>
          <c:idx val="1"/>
          <c:order val="1"/>
          <c:tx>
            <c:strRef>
              <c:f>Sheet1!$A$3</c:f>
              <c:strCache>
                <c:ptCount val="1"/>
                <c:pt idx="0">
                  <c:v>Hispanic </c:v>
                </c:pt>
              </c:strCache>
            </c:strRef>
          </c:tx>
          <c:spPr>
            <a:solidFill>
              <a:srgbClr val="4379BD"/>
            </a:solidFill>
            <a:ln>
              <a:noFill/>
            </a:ln>
            <a:effectLst/>
          </c:spPr>
          <c:invertIfNegative val="0"/>
          <c:cat>
            <c:strRef>
              <c:f>Sheet1!$B$1:$C$1</c:f>
              <c:strCache>
                <c:ptCount val="2"/>
                <c:pt idx="0">
                  <c:v>Renter Household Growth 2004–2018</c:v>
                </c:pt>
                <c:pt idx="1">
                  <c:v>Renter Households in 2018</c:v>
                </c:pt>
              </c:strCache>
            </c:strRef>
          </c:cat>
          <c:val>
            <c:numRef>
              <c:f>Sheet1!$B$3:$C$3</c:f>
              <c:numCache>
                <c:formatCode>General</c:formatCode>
                <c:ptCount val="2"/>
                <c:pt idx="0">
                  <c:v>35.700000000000003</c:v>
                </c:pt>
                <c:pt idx="1">
                  <c:v>19.600000000000001</c:v>
                </c:pt>
              </c:numCache>
            </c:numRef>
          </c:val>
          <c:extLst>
            <c:ext xmlns:c16="http://schemas.microsoft.com/office/drawing/2014/chart" uri="{C3380CC4-5D6E-409C-BE32-E72D297353CC}">
              <c16:uniqueId val="{00000001-E195-4960-BDC7-C0B2C2CA30C6}"/>
            </c:ext>
          </c:extLst>
        </c:ser>
        <c:ser>
          <c:idx val="2"/>
          <c:order val="2"/>
          <c:tx>
            <c:strRef>
              <c:f>Sheet1!$A$4</c:f>
              <c:strCache>
                <c:ptCount val="1"/>
                <c:pt idx="0">
                  <c:v>Black</c:v>
                </c:pt>
              </c:strCache>
            </c:strRef>
          </c:tx>
          <c:spPr>
            <a:solidFill>
              <a:srgbClr val="D2D1AB"/>
            </a:solidFill>
            <a:ln>
              <a:noFill/>
            </a:ln>
            <a:effectLst/>
          </c:spPr>
          <c:invertIfNegative val="0"/>
          <c:cat>
            <c:strRef>
              <c:f>Sheet1!$B$1:$C$1</c:f>
              <c:strCache>
                <c:ptCount val="2"/>
                <c:pt idx="0">
                  <c:v>Renter Household Growth 2004–2018</c:v>
                </c:pt>
                <c:pt idx="1">
                  <c:v>Renter Households in 2018</c:v>
                </c:pt>
              </c:strCache>
            </c:strRef>
          </c:cat>
          <c:val>
            <c:numRef>
              <c:f>Sheet1!$B$4:$C$4</c:f>
              <c:numCache>
                <c:formatCode>General</c:formatCode>
                <c:ptCount val="2"/>
                <c:pt idx="0">
                  <c:v>23.2</c:v>
                </c:pt>
                <c:pt idx="1">
                  <c:v>19.7</c:v>
                </c:pt>
              </c:numCache>
            </c:numRef>
          </c:val>
          <c:extLst>
            <c:ext xmlns:c16="http://schemas.microsoft.com/office/drawing/2014/chart" uri="{C3380CC4-5D6E-409C-BE32-E72D297353CC}">
              <c16:uniqueId val="{00000002-F643-4CD9-8DA2-C47EF9800CC2}"/>
            </c:ext>
          </c:extLst>
        </c:ser>
        <c:ser>
          <c:idx val="3"/>
          <c:order val="3"/>
          <c:tx>
            <c:strRef>
              <c:f>Sheet1!$A$5</c:f>
              <c:strCache>
                <c:ptCount val="1"/>
                <c:pt idx="0">
                  <c:v>White</c:v>
                </c:pt>
              </c:strCache>
            </c:strRef>
          </c:tx>
          <c:spPr>
            <a:solidFill>
              <a:srgbClr val="B4AA9D"/>
            </a:solidFill>
            <a:ln>
              <a:noFill/>
            </a:ln>
            <a:effectLst/>
          </c:spPr>
          <c:invertIfNegative val="0"/>
          <c:cat>
            <c:strRef>
              <c:f>Sheet1!$B$1:$C$1</c:f>
              <c:strCache>
                <c:ptCount val="2"/>
                <c:pt idx="0">
                  <c:v>Renter Household Growth 2004–2018</c:v>
                </c:pt>
                <c:pt idx="1">
                  <c:v>Renter Households in 2018</c:v>
                </c:pt>
              </c:strCache>
            </c:strRef>
          </c:cat>
          <c:val>
            <c:numRef>
              <c:f>Sheet1!$B$5:$C$5</c:f>
              <c:numCache>
                <c:formatCode>General</c:formatCode>
                <c:ptCount val="2"/>
                <c:pt idx="0">
                  <c:v>23.8</c:v>
                </c:pt>
                <c:pt idx="1">
                  <c:v>51.8</c:v>
                </c:pt>
              </c:numCache>
            </c:numRef>
          </c:val>
          <c:extLst>
            <c:ext xmlns:c16="http://schemas.microsoft.com/office/drawing/2014/chart" uri="{C3380CC4-5D6E-409C-BE32-E72D297353CC}">
              <c16:uniqueId val="{00000003-F643-4CD9-8DA2-C47EF9800CC2}"/>
            </c:ext>
          </c:extLst>
        </c:ser>
        <c:dLbls>
          <c:showLegendKey val="0"/>
          <c:showVal val="0"/>
          <c:showCatName val="0"/>
          <c:showSerName val="0"/>
          <c:showPercent val="0"/>
          <c:showBubbleSize val="0"/>
        </c:dLbls>
        <c:gapWidth val="150"/>
        <c:overlap val="100"/>
        <c:axId val="546745480"/>
        <c:axId val="546744824"/>
      </c:barChart>
      <c:catAx>
        <c:axId val="546745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546744824"/>
        <c:crosses val="autoZero"/>
        <c:auto val="1"/>
        <c:lblAlgn val="ctr"/>
        <c:lblOffset val="100"/>
        <c:noMultiLvlLbl val="0"/>
      </c:catAx>
      <c:valAx>
        <c:axId val="5467448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46745480"/>
        <c:crosses val="autoZero"/>
        <c:crossBetween val="between"/>
      </c:valAx>
      <c:spPr>
        <a:noFill/>
        <a:ln>
          <a:noFill/>
        </a:ln>
        <a:effectLst/>
      </c:spPr>
    </c:plotArea>
    <c:legend>
      <c:legendPos val="l"/>
      <c:layout>
        <c:manualLayout>
          <c:xMode val="edge"/>
          <c:yMode val="edge"/>
          <c:x val="0.33828709120228173"/>
          <c:y val="0.77533147043080342"/>
          <c:w val="0.46181178686244795"/>
          <c:h val="0.194233431580479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r>
              <a:rPr lang="en-US" b="1" dirty="0">
                <a:solidFill>
                  <a:schemeClr val="tx1">
                    <a:lumMod val="50000"/>
                  </a:schemeClr>
                </a:solidFill>
              </a:rPr>
              <a:t>Household</a:t>
            </a:r>
            <a:r>
              <a:rPr lang="en-US" b="1" baseline="0" dirty="0">
                <a:solidFill>
                  <a:schemeClr val="tx1">
                    <a:lumMod val="50000"/>
                  </a:schemeClr>
                </a:solidFill>
              </a:rPr>
              <a:t> Type</a:t>
            </a:r>
            <a:endParaRPr lang="en-US" b="1" dirty="0">
              <a:solidFill>
                <a:schemeClr val="tx1">
                  <a:lumMod val="50000"/>
                </a:schemeClr>
              </a:solidFill>
            </a:endParaRPr>
          </a:p>
        </c:rich>
      </c:tx>
      <c:layout>
        <c:manualLayout>
          <c:xMode val="edge"/>
          <c:yMode val="edge"/>
          <c:x val="0.24833486212234135"/>
          <c:y val="4.107129151609836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7381063389074533"/>
          <c:y val="0.17658666464768827"/>
          <c:w val="0.76019486565095951"/>
          <c:h val="0.45642964989921941"/>
        </c:manualLayout>
      </c:layout>
      <c:barChart>
        <c:barDir val="col"/>
        <c:grouping val="stacked"/>
        <c:varyColors val="0"/>
        <c:ser>
          <c:idx val="0"/>
          <c:order val="0"/>
          <c:tx>
            <c:strRef>
              <c:f>Sheet1!$A$2</c:f>
              <c:strCache>
                <c:ptCount val="1"/>
                <c:pt idx="0">
                  <c:v>Unrelated Adults</c:v>
                </c:pt>
              </c:strCache>
            </c:strRef>
          </c:tx>
          <c:spPr>
            <a:solidFill>
              <a:srgbClr val="1B3D6D"/>
            </a:solidFill>
            <a:ln>
              <a:noFill/>
            </a:ln>
            <a:effectLst/>
          </c:spPr>
          <c:invertIfNegative val="0"/>
          <c:cat>
            <c:strRef>
              <c:f>Sheet1!$B$1:$C$1</c:f>
              <c:strCache>
                <c:ptCount val="2"/>
                <c:pt idx="0">
                  <c:v>Renter Household Growth 2004–2018</c:v>
                </c:pt>
                <c:pt idx="1">
                  <c:v>Renter Households in 2018</c:v>
                </c:pt>
              </c:strCache>
            </c:strRef>
          </c:cat>
          <c:val>
            <c:numRef>
              <c:f>Sheet1!$B$2:$C$2</c:f>
              <c:numCache>
                <c:formatCode>General</c:formatCode>
                <c:ptCount val="2"/>
                <c:pt idx="0">
                  <c:v>16</c:v>
                </c:pt>
                <c:pt idx="1">
                  <c:v>11.3</c:v>
                </c:pt>
              </c:numCache>
            </c:numRef>
          </c:val>
          <c:extLst>
            <c:ext xmlns:c16="http://schemas.microsoft.com/office/drawing/2014/chart" uri="{C3380CC4-5D6E-409C-BE32-E72D297353CC}">
              <c16:uniqueId val="{00000000-680B-4E31-9F61-BAD3C59B9EFF}"/>
            </c:ext>
          </c:extLst>
        </c:ser>
        <c:ser>
          <c:idx val="1"/>
          <c:order val="1"/>
          <c:tx>
            <c:strRef>
              <c:f>Sheet1!$A$3</c:f>
              <c:strCache>
                <c:ptCount val="1"/>
                <c:pt idx="0">
                  <c:v>Other Family Households</c:v>
                </c:pt>
              </c:strCache>
            </c:strRef>
          </c:tx>
          <c:spPr>
            <a:solidFill>
              <a:srgbClr val="EA7923"/>
            </a:solidFill>
            <a:ln>
              <a:noFill/>
            </a:ln>
            <a:effectLst/>
          </c:spPr>
          <c:invertIfNegative val="0"/>
          <c:cat>
            <c:strRef>
              <c:f>Sheet1!$B$1:$C$1</c:f>
              <c:strCache>
                <c:ptCount val="2"/>
                <c:pt idx="0">
                  <c:v>Renter Household Growth 2004–2018</c:v>
                </c:pt>
                <c:pt idx="1">
                  <c:v>Renter Households in 2018</c:v>
                </c:pt>
              </c:strCache>
            </c:strRef>
          </c:cat>
          <c:val>
            <c:numRef>
              <c:f>Sheet1!$B$3:$C$3</c:f>
              <c:numCache>
                <c:formatCode>General</c:formatCode>
                <c:ptCount val="2"/>
                <c:pt idx="0">
                  <c:v>16.600000000000001</c:v>
                </c:pt>
                <c:pt idx="1">
                  <c:v>9.4</c:v>
                </c:pt>
              </c:numCache>
            </c:numRef>
          </c:val>
          <c:extLst>
            <c:ext xmlns:c16="http://schemas.microsoft.com/office/drawing/2014/chart" uri="{C3380CC4-5D6E-409C-BE32-E72D297353CC}">
              <c16:uniqueId val="{00000001-680B-4E31-9F61-BAD3C59B9EFF}"/>
            </c:ext>
          </c:extLst>
        </c:ser>
        <c:ser>
          <c:idx val="2"/>
          <c:order val="2"/>
          <c:tx>
            <c:strRef>
              <c:f>Sheet1!$A$4</c:f>
              <c:strCache>
                <c:ptCount val="1"/>
                <c:pt idx="0">
                  <c:v>Families with Children</c:v>
                </c:pt>
              </c:strCache>
            </c:strRef>
          </c:tx>
          <c:spPr>
            <a:solidFill>
              <a:srgbClr val="4379BD"/>
            </a:solidFill>
            <a:ln>
              <a:noFill/>
            </a:ln>
            <a:effectLst/>
          </c:spPr>
          <c:invertIfNegative val="0"/>
          <c:cat>
            <c:strRef>
              <c:f>Sheet1!$B$1:$C$1</c:f>
              <c:strCache>
                <c:ptCount val="2"/>
                <c:pt idx="0">
                  <c:v>Renter Household Growth 2004–2018</c:v>
                </c:pt>
                <c:pt idx="1">
                  <c:v>Renter Households in 2018</c:v>
                </c:pt>
              </c:strCache>
            </c:strRef>
          </c:cat>
          <c:val>
            <c:numRef>
              <c:f>Sheet1!$B$4:$C$4</c:f>
              <c:numCache>
                <c:formatCode>General</c:formatCode>
                <c:ptCount val="2"/>
                <c:pt idx="0">
                  <c:v>13.2</c:v>
                </c:pt>
                <c:pt idx="1">
                  <c:v>28.7</c:v>
                </c:pt>
              </c:numCache>
            </c:numRef>
          </c:val>
          <c:extLst>
            <c:ext xmlns:c16="http://schemas.microsoft.com/office/drawing/2014/chart" uri="{C3380CC4-5D6E-409C-BE32-E72D297353CC}">
              <c16:uniqueId val="{00000002-680B-4E31-9F61-BAD3C59B9EFF}"/>
            </c:ext>
          </c:extLst>
        </c:ser>
        <c:ser>
          <c:idx val="3"/>
          <c:order val="3"/>
          <c:tx>
            <c:strRef>
              <c:f>Sheet1!$A$5</c:f>
              <c:strCache>
                <c:ptCount val="1"/>
                <c:pt idx="0">
                  <c:v>Married without Children</c:v>
                </c:pt>
              </c:strCache>
            </c:strRef>
          </c:tx>
          <c:spPr>
            <a:solidFill>
              <a:srgbClr val="D2D1AB"/>
            </a:solidFill>
            <a:ln>
              <a:noFill/>
            </a:ln>
            <a:effectLst/>
          </c:spPr>
          <c:invertIfNegative val="0"/>
          <c:cat>
            <c:strRef>
              <c:f>Sheet1!$B$1:$C$1</c:f>
              <c:strCache>
                <c:ptCount val="2"/>
                <c:pt idx="0">
                  <c:v>Renter Household Growth 2004–2018</c:v>
                </c:pt>
                <c:pt idx="1">
                  <c:v>Renter Households in 2018</c:v>
                </c:pt>
              </c:strCache>
            </c:strRef>
          </c:cat>
          <c:val>
            <c:numRef>
              <c:f>Sheet1!$B$5:$C$5</c:f>
              <c:numCache>
                <c:formatCode>General</c:formatCode>
                <c:ptCount val="2"/>
                <c:pt idx="0">
                  <c:v>18.5</c:v>
                </c:pt>
                <c:pt idx="1">
                  <c:v>13.2</c:v>
                </c:pt>
              </c:numCache>
            </c:numRef>
          </c:val>
          <c:extLst>
            <c:ext xmlns:c16="http://schemas.microsoft.com/office/drawing/2014/chart" uri="{C3380CC4-5D6E-409C-BE32-E72D297353CC}">
              <c16:uniqueId val="{00000003-680B-4E31-9F61-BAD3C59B9EFF}"/>
            </c:ext>
          </c:extLst>
        </c:ser>
        <c:ser>
          <c:idx val="5"/>
          <c:order val="4"/>
          <c:tx>
            <c:strRef>
              <c:f>Sheet1!$A$6</c:f>
              <c:strCache>
                <c:ptCount val="1"/>
                <c:pt idx="0">
                  <c:v>Single Person</c:v>
                </c:pt>
              </c:strCache>
            </c:strRef>
          </c:tx>
          <c:spPr>
            <a:solidFill>
              <a:srgbClr val="B4AA9D"/>
            </a:solidFill>
            <a:ln>
              <a:noFill/>
            </a:ln>
            <a:effectLst/>
          </c:spPr>
          <c:invertIfNegative val="0"/>
          <c:cat>
            <c:strRef>
              <c:f>Sheet1!$B$1:$C$1</c:f>
              <c:strCache>
                <c:ptCount val="2"/>
                <c:pt idx="0">
                  <c:v>Renter Household Growth 2004–2018</c:v>
                </c:pt>
                <c:pt idx="1">
                  <c:v>Renter Households in 2018</c:v>
                </c:pt>
              </c:strCache>
            </c:strRef>
          </c:cat>
          <c:val>
            <c:numRef>
              <c:f>Sheet1!$B$6:$C$6</c:f>
              <c:numCache>
                <c:formatCode>General</c:formatCode>
                <c:ptCount val="2"/>
                <c:pt idx="0">
                  <c:v>35.700000000000003</c:v>
                </c:pt>
                <c:pt idx="1">
                  <c:v>37.4</c:v>
                </c:pt>
              </c:numCache>
            </c:numRef>
          </c:val>
          <c:extLst>
            <c:ext xmlns:c16="http://schemas.microsoft.com/office/drawing/2014/chart" uri="{C3380CC4-5D6E-409C-BE32-E72D297353CC}">
              <c16:uniqueId val="{00000000-454C-456A-8705-1E2ACB0A0A20}"/>
            </c:ext>
          </c:extLst>
        </c:ser>
        <c:dLbls>
          <c:showLegendKey val="0"/>
          <c:showVal val="0"/>
          <c:showCatName val="0"/>
          <c:showSerName val="0"/>
          <c:showPercent val="0"/>
          <c:showBubbleSize val="0"/>
        </c:dLbls>
        <c:gapWidth val="150"/>
        <c:overlap val="100"/>
        <c:axId val="546745480"/>
        <c:axId val="546744824"/>
      </c:barChart>
      <c:catAx>
        <c:axId val="546745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546744824"/>
        <c:crosses val="autoZero"/>
        <c:auto val="1"/>
        <c:lblAlgn val="ctr"/>
        <c:lblOffset val="100"/>
        <c:noMultiLvlLbl val="0"/>
      </c:catAx>
      <c:valAx>
        <c:axId val="5467448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46745480"/>
        <c:crosses val="autoZero"/>
        <c:crossBetween val="between"/>
      </c:valAx>
      <c:spPr>
        <a:noFill/>
        <a:ln>
          <a:noFill/>
        </a:ln>
        <a:effectLst/>
      </c:spPr>
    </c:plotArea>
    <c:legend>
      <c:legendPos val="b"/>
      <c:layout>
        <c:manualLayout>
          <c:xMode val="edge"/>
          <c:yMode val="edge"/>
          <c:x val="7.0231324886774069E-2"/>
          <c:y val="0.76308683581061409"/>
          <c:w val="0.92976867511322592"/>
          <c:h val="0.1760525932424034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Renter Households (Millions)</a:t>
            </a:r>
          </a:p>
        </c:rich>
      </c:tx>
      <c:layout>
        <c:manualLayout>
          <c:xMode val="edge"/>
          <c:yMode val="edge"/>
          <c:x val="3.1887214288729343E-2"/>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7.4557515572270638E-2"/>
          <c:y val="9.8157337583557325E-2"/>
          <c:w val="0.90742622688319985"/>
          <c:h val="0.68914551466565166"/>
        </c:manualLayout>
      </c:layout>
      <c:lineChart>
        <c:grouping val="standard"/>
        <c:varyColors val="0"/>
        <c:ser>
          <c:idx val="0"/>
          <c:order val="0"/>
          <c:tx>
            <c:strRef>
              <c:f>Sheet1!$B$1</c:f>
              <c:strCache>
                <c:ptCount val="1"/>
                <c:pt idx="0">
                  <c:v>Under $15,000</c:v>
                </c:pt>
              </c:strCache>
            </c:strRef>
          </c:tx>
          <c:spPr>
            <a:ln w="44450" cap="rnd">
              <a:solidFill>
                <a:srgbClr val="4379BD"/>
              </a:solidFill>
              <a:round/>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Sheet1!$B$2:$B$16</c:f>
              <c:numCache>
                <c:formatCode>General</c:formatCode>
                <c:ptCount val="15"/>
                <c:pt idx="0">
                  <c:v>7526506</c:v>
                </c:pt>
                <c:pt idx="1">
                  <c:v>7768149</c:v>
                </c:pt>
                <c:pt idx="2">
                  <c:v>7782891</c:v>
                </c:pt>
                <c:pt idx="3">
                  <c:v>7535720</c:v>
                </c:pt>
                <c:pt idx="4">
                  <c:v>7732184</c:v>
                </c:pt>
                <c:pt idx="5">
                  <c:v>8151166</c:v>
                </c:pt>
                <c:pt idx="6">
                  <c:v>8691977</c:v>
                </c:pt>
                <c:pt idx="7">
                  <c:v>9223790</c:v>
                </c:pt>
                <c:pt idx="8">
                  <c:v>9230750</c:v>
                </c:pt>
                <c:pt idx="9">
                  <c:v>9046296</c:v>
                </c:pt>
                <c:pt idx="10">
                  <c:v>9172859</c:v>
                </c:pt>
                <c:pt idx="11">
                  <c:v>8654266</c:v>
                </c:pt>
                <c:pt idx="12">
                  <c:v>8498590</c:v>
                </c:pt>
                <c:pt idx="13">
                  <c:v>8305591</c:v>
                </c:pt>
                <c:pt idx="14" formatCode="#,##0">
                  <c:v>8172571</c:v>
                </c:pt>
              </c:numCache>
            </c:numRef>
          </c:val>
          <c:smooth val="0"/>
          <c:extLst>
            <c:ext xmlns:c16="http://schemas.microsoft.com/office/drawing/2014/chart" uri="{C3380CC4-5D6E-409C-BE32-E72D297353CC}">
              <c16:uniqueId val="{00000000-EA42-4CFF-BB8E-9F1E398D2578}"/>
            </c:ext>
          </c:extLst>
        </c:ser>
        <c:ser>
          <c:idx val="1"/>
          <c:order val="1"/>
          <c:tx>
            <c:strRef>
              <c:f>Sheet1!$C$1</c:f>
              <c:strCache>
                <c:ptCount val="1"/>
                <c:pt idx="0">
                  <c:v>$15,000–29,999</c:v>
                </c:pt>
              </c:strCache>
            </c:strRef>
          </c:tx>
          <c:spPr>
            <a:ln w="44450" cap="rnd">
              <a:solidFill>
                <a:srgbClr val="D2D1AB"/>
              </a:solidFill>
              <a:round/>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Sheet1!$C$2:$C$16</c:f>
              <c:numCache>
                <c:formatCode>General</c:formatCode>
                <c:ptCount val="15"/>
                <c:pt idx="0">
                  <c:v>7759309</c:v>
                </c:pt>
                <c:pt idx="1">
                  <c:v>8035568</c:v>
                </c:pt>
                <c:pt idx="2">
                  <c:v>7754093</c:v>
                </c:pt>
                <c:pt idx="3">
                  <c:v>7723961</c:v>
                </c:pt>
                <c:pt idx="4">
                  <c:v>8119051</c:v>
                </c:pt>
                <c:pt idx="5">
                  <c:v>8464168</c:v>
                </c:pt>
                <c:pt idx="6">
                  <c:v>8935194</c:v>
                </c:pt>
                <c:pt idx="7">
                  <c:v>9130940</c:v>
                </c:pt>
                <c:pt idx="8">
                  <c:v>9312975</c:v>
                </c:pt>
                <c:pt idx="9">
                  <c:v>9279334</c:v>
                </c:pt>
                <c:pt idx="10">
                  <c:v>9361310</c:v>
                </c:pt>
                <c:pt idx="11">
                  <c:v>9210886</c:v>
                </c:pt>
                <c:pt idx="12">
                  <c:v>8866796</c:v>
                </c:pt>
                <c:pt idx="13">
                  <c:v>8623399</c:v>
                </c:pt>
                <c:pt idx="14" formatCode="#,##0">
                  <c:v>8485373</c:v>
                </c:pt>
              </c:numCache>
            </c:numRef>
          </c:val>
          <c:smooth val="0"/>
          <c:extLst>
            <c:ext xmlns:c16="http://schemas.microsoft.com/office/drawing/2014/chart" uri="{C3380CC4-5D6E-409C-BE32-E72D297353CC}">
              <c16:uniqueId val="{00000001-EA42-4CFF-BB8E-9F1E398D2578}"/>
            </c:ext>
          </c:extLst>
        </c:ser>
        <c:ser>
          <c:idx val="2"/>
          <c:order val="2"/>
          <c:tx>
            <c:strRef>
              <c:f>Sheet1!$D$1</c:f>
              <c:strCache>
                <c:ptCount val="1"/>
                <c:pt idx="0">
                  <c:v>$30,000–44,999</c:v>
                </c:pt>
              </c:strCache>
            </c:strRef>
          </c:tx>
          <c:spPr>
            <a:ln w="44450" cap="rnd">
              <a:solidFill>
                <a:srgbClr val="B4AA9D"/>
              </a:solidFill>
              <a:round/>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Sheet1!$D$2:$D$16</c:f>
              <c:numCache>
                <c:formatCode>General</c:formatCode>
                <c:ptCount val="15"/>
                <c:pt idx="0">
                  <c:v>6335075</c:v>
                </c:pt>
                <c:pt idx="1">
                  <c:v>6249260</c:v>
                </c:pt>
                <c:pt idx="2">
                  <c:v>6525167</c:v>
                </c:pt>
                <c:pt idx="3">
                  <c:v>6621209</c:v>
                </c:pt>
                <c:pt idx="4">
                  <c:v>6401858</c:v>
                </c:pt>
                <c:pt idx="5">
                  <c:v>6533340</c:v>
                </c:pt>
                <c:pt idx="6">
                  <c:v>6582757</c:v>
                </c:pt>
                <c:pt idx="7">
                  <c:v>7108831</c:v>
                </c:pt>
                <c:pt idx="8">
                  <c:v>7118379</c:v>
                </c:pt>
                <c:pt idx="9">
                  <c:v>7217343</c:v>
                </c:pt>
                <c:pt idx="10">
                  <c:v>7266343</c:v>
                </c:pt>
                <c:pt idx="11">
                  <c:v>7338420</c:v>
                </c:pt>
                <c:pt idx="12">
                  <c:v>7482572</c:v>
                </c:pt>
                <c:pt idx="13">
                  <c:v>7153871</c:v>
                </c:pt>
                <c:pt idx="14" formatCode="#,##0">
                  <c:v>7299528</c:v>
                </c:pt>
              </c:numCache>
            </c:numRef>
          </c:val>
          <c:smooth val="0"/>
          <c:extLst>
            <c:ext xmlns:c16="http://schemas.microsoft.com/office/drawing/2014/chart" uri="{C3380CC4-5D6E-409C-BE32-E72D297353CC}">
              <c16:uniqueId val="{00000002-EA42-4CFF-BB8E-9F1E398D2578}"/>
            </c:ext>
          </c:extLst>
        </c:ser>
        <c:ser>
          <c:idx val="3"/>
          <c:order val="3"/>
          <c:tx>
            <c:strRef>
              <c:f>Sheet1!$E$1</c:f>
              <c:strCache>
                <c:ptCount val="1"/>
                <c:pt idx="0">
                  <c:v>$45,000–74,999</c:v>
                </c:pt>
              </c:strCache>
            </c:strRef>
          </c:tx>
          <c:spPr>
            <a:ln w="44450" cap="rnd">
              <a:solidFill>
                <a:srgbClr val="1B3D6D"/>
              </a:solidFill>
              <a:round/>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Sheet1!$E$2:$E$16</c:f>
              <c:numCache>
                <c:formatCode>General</c:formatCode>
                <c:ptCount val="15"/>
                <c:pt idx="0">
                  <c:v>8128757</c:v>
                </c:pt>
                <c:pt idx="1">
                  <c:v>8192844</c:v>
                </c:pt>
                <c:pt idx="2">
                  <c:v>7959192</c:v>
                </c:pt>
                <c:pt idx="3">
                  <c:v>8048641</c:v>
                </c:pt>
                <c:pt idx="4">
                  <c:v>8253808</c:v>
                </c:pt>
                <c:pt idx="5">
                  <c:v>8230575</c:v>
                </c:pt>
                <c:pt idx="6">
                  <c:v>8343773</c:v>
                </c:pt>
                <c:pt idx="7">
                  <c:v>7994726</c:v>
                </c:pt>
                <c:pt idx="8">
                  <c:v>8307863</c:v>
                </c:pt>
                <c:pt idx="9">
                  <c:v>8580050</c:v>
                </c:pt>
                <c:pt idx="10">
                  <c:v>8847795</c:v>
                </c:pt>
                <c:pt idx="11">
                  <c:v>9141893</c:v>
                </c:pt>
                <c:pt idx="12">
                  <c:v>9200693</c:v>
                </c:pt>
                <c:pt idx="13">
                  <c:v>9478485</c:v>
                </c:pt>
                <c:pt idx="14" formatCode="#,##0">
                  <c:v>9516387</c:v>
                </c:pt>
              </c:numCache>
            </c:numRef>
          </c:val>
          <c:smooth val="0"/>
          <c:extLst>
            <c:ext xmlns:c16="http://schemas.microsoft.com/office/drawing/2014/chart" uri="{C3380CC4-5D6E-409C-BE32-E72D297353CC}">
              <c16:uniqueId val="{00000007-EA42-4CFF-BB8E-9F1E398D2578}"/>
            </c:ext>
          </c:extLst>
        </c:ser>
        <c:ser>
          <c:idx val="4"/>
          <c:order val="4"/>
          <c:tx>
            <c:strRef>
              <c:f>Sheet1!$F$1</c:f>
              <c:strCache>
                <c:ptCount val="1"/>
                <c:pt idx="0">
                  <c:v>$75,000 and Over</c:v>
                </c:pt>
              </c:strCache>
            </c:strRef>
          </c:tx>
          <c:spPr>
            <a:ln w="63500" cap="rnd">
              <a:solidFill>
                <a:srgbClr val="EA7923"/>
              </a:solidFill>
              <a:round/>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Sheet1!$F$2:$F$16</c:f>
              <c:numCache>
                <c:formatCode>General</c:formatCode>
                <c:ptCount val="15"/>
                <c:pt idx="0">
                  <c:v>6402095</c:v>
                </c:pt>
                <c:pt idx="1">
                  <c:v>6530136</c:v>
                </c:pt>
                <c:pt idx="2">
                  <c:v>6519974</c:v>
                </c:pt>
                <c:pt idx="3">
                  <c:v>6935823</c:v>
                </c:pt>
                <c:pt idx="4">
                  <c:v>7250755</c:v>
                </c:pt>
                <c:pt idx="5">
                  <c:v>7306965</c:v>
                </c:pt>
                <c:pt idx="6">
                  <c:v>7064511</c:v>
                </c:pt>
                <c:pt idx="7">
                  <c:v>7156233</c:v>
                </c:pt>
                <c:pt idx="8">
                  <c:v>7771795</c:v>
                </c:pt>
                <c:pt idx="9">
                  <c:v>8232339</c:v>
                </c:pt>
                <c:pt idx="10">
                  <c:v>8525842</c:v>
                </c:pt>
                <c:pt idx="11">
                  <c:v>9222948</c:v>
                </c:pt>
                <c:pt idx="12">
                  <c:v>9706295</c:v>
                </c:pt>
                <c:pt idx="13">
                  <c:v>9720466</c:v>
                </c:pt>
                <c:pt idx="14" formatCode="#,##0">
                  <c:v>10251494</c:v>
                </c:pt>
              </c:numCache>
            </c:numRef>
          </c:val>
          <c:smooth val="0"/>
          <c:extLst>
            <c:ext xmlns:c16="http://schemas.microsoft.com/office/drawing/2014/chart" uri="{C3380CC4-5D6E-409C-BE32-E72D297353CC}">
              <c16:uniqueId val="{00000008-EA42-4CFF-BB8E-9F1E398D2578}"/>
            </c:ext>
          </c:extLst>
        </c:ser>
        <c:dLbls>
          <c:showLegendKey val="0"/>
          <c:showVal val="0"/>
          <c:showCatName val="0"/>
          <c:showSerName val="0"/>
          <c:showPercent val="0"/>
          <c:showBubbleSize val="0"/>
        </c:dLbls>
        <c:smooth val="0"/>
        <c:axId val="716044392"/>
        <c:axId val="716044720"/>
      </c:lineChart>
      <c:catAx>
        <c:axId val="71604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716044720"/>
        <c:crosses val="autoZero"/>
        <c:auto val="1"/>
        <c:lblAlgn val="ctr"/>
        <c:lblOffset val="100"/>
        <c:noMultiLvlLbl val="0"/>
      </c:catAx>
      <c:valAx>
        <c:axId val="716044720"/>
        <c:scaling>
          <c:orientation val="minMax"/>
          <c:min val="60000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44392"/>
        <c:crosses val="autoZero"/>
        <c:crossBetween val="between"/>
        <c:dispUnits>
          <c:builtInUnit val="millions"/>
        </c:dispUnits>
      </c:valAx>
      <c:spPr>
        <a:noFill/>
        <a:ln>
          <a:noFill/>
        </a:ln>
        <a:effectLst/>
      </c:spPr>
    </c:plotArea>
    <c:legend>
      <c:legendPos val="b"/>
      <c:layout>
        <c:manualLayout>
          <c:xMode val="edge"/>
          <c:yMode val="edge"/>
          <c:x val="0.14513688391527932"/>
          <c:y val="0.94188405452339607"/>
          <c:w val="0.75544696559985047"/>
          <c:h val="5.811594547660394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Reversed" id="22">
  <a:schemeClr val="accent2"/>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0.00769</cdr:x>
      <cdr:y>0.92678</cdr:y>
    </cdr:from>
    <cdr:to>
      <cdr:x>0.23373</cdr:x>
      <cdr:y>1</cdr:y>
    </cdr:to>
    <cdr:sp macro="" textlink="">
      <cdr:nvSpPr>
        <cdr:cNvPr id="2" name="TextBox 3">
          <a:extLst xmlns:a="http://schemas.openxmlformats.org/drawingml/2006/main">
            <a:ext uri="{FF2B5EF4-FFF2-40B4-BE49-F238E27FC236}">
              <a16:creationId xmlns:a16="http://schemas.microsoft.com/office/drawing/2014/main" id="{118656AE-C5EF-4606-818C-8C5BD36392A3}"/>
            </a:ext>
          </a:extLst>
        </cdr:cNvPr>
        <cdr:cNvSpPr txBox="1"/>
      </cdr:nvSpPr>
      <cdr:spPr>
        <a:xfrm xmlns:a="http://schemas.openxmlformats.org/drawingml/2006/main">
          <a:off x="88899" y="3895923"/>
          <a:ext cx="261457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400" b="1" dirty="0">
              <a:solidFill>
                <a:schemeClr val="tx1">
                  <a:lumMod val="50000"/>
                </a:schemeClr>
              </a:solidFill>
            </a:rPr>
            <a:t>Real Monthly Contract Rent</a:t>
          </a:r>
        </a:p>
      </cdr:txBody>
    </cdr:sp>
  </cdr:relSizeAnchor>
</c:userShapes>
</file>

<file path=ppt/drawings/drawing10.xml><?xml version="1.0" encoding="utf-8"?>
<c:userShapes xmlns:c="http://schemas.openxmlformats.org/drawingml/2006/chart">
  <cdr:relSizeAnchor xmlns:cdr="http://schemas.openxmlformats.org/drawingml/2006/chartDrawing">
    <cdr:from>
      <cdr:x>0.00837</cdr:x>
      <cdr:y>0.92821</cdr:y>
    </cdr:from>
    <cdr:to>
      <cdr:x>0.09509</cdr:x>
      <cdr:y>1</cdr:y>
    </cdr:to>
    <cdr:sp macro="" textlink="">
      <cdr:nvSpPr>
        <cdr:cNvPr id="2" name="TextBox 3">
          <a:extLst xmlns:a="http://schemas.openxmlformats.org/drawingml/2006/main">
            <a:ext uri="{FF2B5EF4-FFF2-40B4-BE49-F238E27FC236}">
              <a16:creationId xmlns:a16="http://schemas.microsoft.com/office/drawing/2014/main" id="{76437347-1051-4284-8F92-50CD112D27E3}"/>
            </a:ext>
          </a:extLst>
        </cdr:cNvPr>
        <cdr:cNvSpPr txBox="1"/>
      </cdr:nvSpPr>
      <cdr:spPr>
        <a:xfrm xmlns:a="http://schemas.openxmlformats.org/drawingml/2006/main">
          <a:off x="97587" y="4064329"/>
          <a:ext cx="1011549" cy="3143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400" b="1" dirty="0">
              <a:solidFill>
                <a:schemeClr val="tx1">
                  <a:lumMod val="50000"/>
                </a:schemeClr>
              </a:solidFill>
            </a:rPr>
            <a:t>Year Built</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cdr:y>
    </cdr:from>
    <cdr:to>
      <cdr:x>0.3735</cdr:x>
      <cdr:y>0.07546</cdr:y>
    </cdr:to>
    <cdr:sp macro="" textlink="">
      <cdr:nvSpPr>
        <cdr:cNvPr id="2" name="TextBox 1">
          <a:extLst xmlns:a="http://schemas.openxmlformats.org/drawingml/2006/main">
            <a:ext uri="{FF2B5EF4-FFF2-40B4-BE49-F238E27FC236}">
              <a16:creationId xmlns:a16="http://schemas.microsoft.com/office/drawing/2014/main" id="{8CE81830-42C7-43E1-89FC-85EBB7BA3989}"/>
            </a:ext>
          </a:extLst>
        </cdr:cNvPr>
        <cdr:cNvSpPr txBox="1"/>
      </cdr:nvSpPr>
      <cdr:spPr>
        <a:xfrm xmlns:a="http://schemas.openxmlformats.org/drawingml/2006/main">
          <a:off x="0" y="0"/>
          <a:ext cx="4320097" cy="3315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lumMod val="50000"/>
                </a:schemeClr>
              </a:solidFill>
            </a:rPr>
            <a:t>Construction Starts (Thousands of units)</a:t>
          </a:r>
        </a:p>
      </cdr:txBody>
    </cdr:sp>
  </cdr:relSizeAnchor>
</c:userShapes>
</file>

<file path=ppt/drawings/drawing12.xml><?xml version="1.0" encoding="utf-8"?>
<c:userShapes xmlns:c="http://schemas.openxmlformats.org/drawingml/2006/chart">
  <cdr:relSizeAnchor xmlns:cdr="http://schemas.openxmlformats.org/drawingml/2006/chartDrawing">
    <cdr:from>
      <cdr:x>0.30686</cdr:x>
      <cdr:y>0.82348</cdr:y>
    </cdr:from>
    <cdr:to>
      <cdr:x>0.74448</cdr:x>
      <cdr:y>0.89173</cdr:y>
    </cdr:to>
    <cdr:sp macro="" textlink="">
      <cdr:nvSpPr>
        <cdr:cNvPr id="2" name="TextBox 8">
          <a:extLst xmlns:a="http://schemas.openxmlformats.org/drawingml/2006/main">
            <a:ext uri="{FF2B5EF4-FFF2-40B4-BE49-F238E27FC236}">
              <a16:creationId xmlns:a16="http://schemas.microsoft.com/office/drawing/2014/main" id="{740644E3-0815-4739-9F32-3D0B23CC5BDB}"/>
            </a:ext>
          </a:extLst>
        </cdr:cNvPr>
        <cdr:cNvSpPr txBox="1"/>
      </cdr:nvSpPr>
      <cdr:spPr>
        <a:xfrm xmlns:a="http://schemas.openxmlformats.org/drawingml/2006/main">
          <a:off x="3571426" y="3713746"/>
          <a:ext cx="5093321" cy="3077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Location</a:t>
          </a:r>
        </a:p>
      </cdr:txBody>
    </cdr:sp>
  </cdr:relSizeAnchor>
</c:userShapes>
</file>

<file path=ppt/drawings/drawing13.xml><?xml version="1.0" encoding="utf-8"?>
<c:userShapes xmlns:c="http://schemas.openxmlformats.org/drawingml/2006/chart">
  <cdr:relSizeAnchor xmlns:cdr="http://schemas.openxmlformats.org/drawingml/2006/chartDrawing">
    <cdr:from>
      <cdr:x>0.66386</cdr:x>
      <cdr:y>0.01346</cdr:y>
    </cdr:from>
    <cdr:to>
      <cdr:x>1</cdr:x>
      <cdr:y>0.0922</cdr:y>
    </cdr:to>
    <cdr:sp macro="" textlink="">
      <cdr:nvSpPr>
        <cdr:cNvPr id="3" name="TextBox 2">
          <a:extLst xmlns:a="http://schemas.openxmlformats.org/drawingml/2006/main">
            <a:ext uri="{FF2B5EF4-FFF2-40B4-BE49-F238E27FC236}">
              <a16:creationId xmlns:a16="http://schemas.microsoft.com/office/drawing/2014/main" id="{189ECBDE-B054-407E-A5AF-A2FFDA07F8BC}"/>
            </a:ext>
          </a:extLst>
        </cdr:cNvPr>
        <cdr:cNvSpPr txBox="1"/>
      </cdr:nvSpPr>
      <cdr:spPr>
        <a:xfrm xmlns:a="http://schemas.openxmlformats.org/drawingml/2006/main">
          <a:off x="7678507" y="56562"/>
          <a:ext cx="3888017" cy="3310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Share of Renter Households (Percent)</a:t>
          </a:r>
        </a:p>
      </cdr:txBody>
    </cdr:sp>
  </cdr:relSizeAnchor>
</c:userShapes>
</file>

<file path=ppt/drawings/drawing14.xml><?xml version="1.0" encoding="utf-8"?>
<c:userShapes xmlns:c="http://schemas.openxmlformats.org/drawingml/2006/chart">
  <cdr:relSizeAnchor xmlns:cdr="http://schemas.openxmlformats.org/drawingml/2006/chartDrawing">
    <cdr:from>
      <cdr:x>0.16442</cdr:x>
      <cdr:y>0.83481</cdr:y>
    </cdr:from>
    <cdr:to>
      <cdr:x>0.83558</cdr:x>
      <cdr:y>0.90222</cdr:y>
    </cdr:to>
    <cdr:sp macro="" textlink="">
      <cdr:nvSpPr>
        <cdr:cNvPr id="2" name="TextBox 11">
          <a:extLst xmlns:a="http://schemas.openxmlformats.org/drawingml/2006/main">
            <a:ext uri="{FF2B5EF4-FFF2-40B4-BE49-F238E27FC236}">
              <a16:creationId xmlns:a16="http://schemas.microsoft.com/office/drawing/2014/main" id="{0471415E-2DCB-423E-A5F9-D1E1516526E2}"/>
            </a:ext>
          </a:extLst>
        </cdr:cNvPr>
        <cdr:cNvSpPr txBox="1"/>
      </cdr:nvSpPr>
      <cdr:spPr>
        <a:xfrm xmlns:a="http://schemas.openxmlformats.org/drawingml/2006/main">
          <a:off x="958209" y="3811844"/>
          <a:ext cx="391129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Household Income of $30,000–44,999</a:t>
          </a:r>
        </a:p>
      </cdr:txBody>
    </cdr:sp>
  </cdr:relSizeAnchor>
  <cdr:relSizeAnchor xmlns:cdr="http://schemas.openxmlformats.org/drawingml/2006/chartDrawing">
    <cdr:from>
      <cdr:x>0.35435</cdr:x>
      <cdr:y>0.75345</cdr:y>
    </cdr:from>
    <cdr:to>
      <cdr:x>0.64565</cdr:x>
      <cdr:y>0.82086</cdr:y>
    </cdr:to>
    <cdr:sp macro="" textlink="">
      <cdr:nvSpPr>
        <cdr:cNvPr id="3" name="TextBox 11">
          <a:extLst xmlns:a="http://schemas.openxmlformats.org/drawingml/2006/main">
            <a:ext uri="{FF2B5EF4-FFF2-40B4-BE49-F238E27FC236}">
              <a16:creationId xmlns:a16="http://schemas.microsoft.com/office/drawing/2014/main" id="{E41BE7E9-A051-453E-A6AF-8B0AE4124599}"/>
            </a:ext>
          </a:extLst>
        </cdr:cNvPr>
        <cdr:cNvSpPr txBox="1"/>
      </cdr:nvSpPr>
      <cdr:spPr>
        <a:xfrm xmlns:a="http://schemas.openxmlformats.org/drawingml/2006/main">
          <a:off x="2065055" y="3440337"/>
          <a:ext cx="169760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Population Size</a:t>
          </a:r>
        </a:p>
      </cdr:txBody>
    </cdr:sp>
  </cdr:relSizeAnchor>
</c:userShapes>
</file>

<file path=ppt/drawings/drawing15.xml><?xml version="1.0" encoding="utf-8"?>
<c:userShapes xmlns:c="http://schemas.openxmlformats.org/drawingml/2006/chart">
  <cdr:relSizeAnchor xmlns:cdr="http://schemas.openxmlformats.org/drawingml/2006/chartDrawing">
    <cdr:from>
      <cdr:x>0.35342</cdr:x>
      <cdr:y>0.75989</cdr:y>
    </cdr:from>
    <cdr:to>
      <cdr:x>0.64658</cdr:x>
      <cdr:y>0.8273</cdr:y>
    </cdr:to>
    <cdr:sp macro="" textlink="">
      <cdr:nvSpPr>
        <cdr:cNvPr id="2" name="TextBox 11">
          <a:extLst xmlns:a="http://schemas.openxmlformats.org/drawingml/2006/main">
            <a:ext uri="{FF2B5EF4-FFF2-40B4-BE49-F238E27FC236}">
              <a16:creationId xmlns:a16="http://schemas.microsoft.com/office/drawing/2014/main" id="{732AFE7B-E473-48B5-BF38-B52D0D21E24A}"/>
            </a:ext>
          </a:extLst>
        </cdr:cNvPr>
        <cdr:cNvSpPr txBox="1"/>
      </cdr:nvSpPr>
      <cdr:spPr>
        <a:xfrm xmlns:a="http://schemas.openxmlformats.org/drawingml/2006/main">
          <a:off x="2046548" y="3469752"/>
          <a:ext cx="169760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Population Size</a:t>
          </a:r>
        </a:p>
      </cdr:txBody>
    </cdr:sp>
  </cdr:relSizeAnchor>
</c:userShapes>
</file>

<file path=ppt/drawings/drawing16.xml><?xml version="1.0" encoding="utf-8"?>
<c:userShapes xmlns:c="http://schemas.openxmlformats.org/drawingml/2006/chart">
  <cdr:relSizeAnchor xmlns:cdr="http://schemas.openxmlformats.org/drawingml/2006/chartDrawing">
    <cdr:from>
      <cdr:x>0.33095</cdr:x>
      <cdr:y>0.93089</cdr:y>
    </cdr:from>
    <cdr:to>
      <cdr:x>0.68649</cdr:x>
      <cdr:y>1</cdr:y>
    </cdr:to>
    <cdr:sp macro="" textlink="">
      <cdr:nvSpPr>
        <cdr:cNvPr id="2" name="TextBox 1">
          <a:extLst xmlns:a="http://schemas.openxmlformats.org/drawingml/2006/main">
            <a:ext uri="{FF2B5EF4-FFF2-40B4-BE49-F238E27FC236}">
              <a16:creationId xmlns:a16="http://schemas.microsoft.com/office/drawing/2014/main" id="{8CCEA60F-11A5-4A69-8AE8-97BB4C38D118}"/>
            </a:ext>
          </a:extLst>
        </cdr:cNvPr>
        <cdr:cNvSpPr txBox="1"/>
      </cdr:nvSpPr>
      <cdr:spPr>
        <a:xfrm xmlns:a="http://schemas.openxmlformats.org/drawingml/2006/main">
          <a:off x="1928661" y="3963987"/>
          <a:ext cx="2071992" cy="2905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p>
      </cdr:txBody>
    </cdr:sp>
  </cdr:relSizeAnchor>
</c:userShapes>
</file>

<file path=ppt/drawings/drawing17.xml><?xml version="1.0" encoding="utf-8"?>
<c:userShapes xmlns:c="http://schemas.openxmlformats.org/drawingml/2006/chart">
  <cdr:relSizeAnchor xmlns:cdr="http://schemas.openxmlformats.org/drawingml/2006/chartDrawing">
    <cdr:from>
      <cdr:x>0.32223</cdr:x>
      <cdr:y>0.93089</cdr:y>
    </cdr:from>
    <cdr:to>
      <cdr:x>0.67777</cdr:x>
      <cdr:y>1</cdr:y>
    </cdr:to>
    <cdr:sp macro="" textlink="">
      <cdr:nvSpPr>
        <cdr:cNvPr id="2" name="TextBox 1">
          <a:extLst xmlns:a="http://schemas.openxmlformats.org/drawingml/2006/main">
            <a:ext uri="{FF2B5EF4-FFF2-40B4-BE49-F238E27FC236}">
              <a16:creationId xmlns:a16="http://schemas.microsoft.com/office/drawing/2014/main" id="{170E5942-95E8-4E5E-8FEA-6BCA0AF5F51C}"/>
            </a:ext>
          </a:extLst>
        </cdr:cNvPr>
        <cdr:cNvSpPr txBox="1"/>
      </cdr:nvSpPr>
      <cdr:spPr>
        <a:xfrm xmlns:a="http://schemas.openxmlformats.org/drawingml/2006/main">
          <a:off x="1877861" y="3913187"/>
          <a:ext cx="2071992" cy="2905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400" b="1" dirty="0"/>
        </a:p>
      </cdr:txBody>
    </cdr:sp>
  </cdr:relSizeAnchor>
</c:userShapes>
</file>

<file path=ppt/drawings/drawing18.xml><?xml version="1.0" encoding="utf-8"?>
<c:userShapes xmlns:c="http://schemas.openxmlformats.org/drawingml/2006/chart">
  <cdr:relSizeAnchor xmlns:cdr="http://schemas.openxmlformats.org/drawingml/2006/chartDrawing">
    <cdr:from>
      <cdr:x>0.42004</cdr:x>
      <cdr:y>0.88293</cdr:y>
    </cdr:from>
    <cdr:to>
      <cdr:x>0.58764</cdr:x>
      <cdr:y>0.95615</cdr:y>
    </cdr:to>
    <cdr:sp macro="" textlink="">
      <cdr:nvSpPr>
        <cdr:cNvPr id="2" name="TextBox 3">
          <a:extLst xmlns:a="http://schemas.openxmlformats.org/drawingml/2006/main">
            <a:ext uri="{FF2B5EF4-FFF2-40B4-BE49-F238E27FC236}">
              <a16:creationId xmlns:a16="http://schemas.microsoft.com/office/drawing/2014/main" id="{76437347-1051-4284-8F92-50CD112D27E3}"/>
            </a:ext>
          </a:extLst>
        </cdr:cNvPr>
        <cdr:cNvSpPr txBox="1"/>
      </cdr:nvSpPr>
      <cdr:spPr>
        <a:xfrm xmlns:a="http://schemas.openxmlformats.org/drawingml/2006/main">
          <a:off x="4858448" y="3711574"/>
          <a:ext cx="19385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Household Income</a:t>
          </a:r>
        </a:p>
      </cdr:txBody>
    </cdr:sp>
  </cdr:relSizeAnchor>
  <cdr:relSizeAnchor xmlns:cdr="http://schemas.openxmlformats.org/drawingml/2006/chartDrawing">
    <cdr:from>
      <cdr:x>0</cdr:x>
      <cdr:y>0.92678</cdr:y>
    </cdr:from>
    <cdr:to>
      <cdr:x>0.13492</cdr:x>
      <cdr:y>1</cdr:y>
    </cdr:to>
    <cdr:sp macro="" textlink="">
      <cdr:nvSpPr>
        <cdr:cNvPr id="3" name="TextBox 3">
          <a:extLst xmlns:a="http://schemas.openxmlformats.org/drawingml/2006/main">
            <a:ext uri="{FF2B5EF4-FFF2-40B4-BE49-F238E27FC236}">
              <a16:creationId xmlns:a16="http://schemas.microsoft.com/office/drawing/2014/main" id="{342E111C-18A3-4607-8889-C6378C6540CE}"/>
            </a:ext>
          </a:extLst>
        </cdr:cNvPr>
        <cdr:cNvSpPr txBox="1"/>
      </cdr:nvSpPr>
      <cdr:spPr>
        <a:xfrm xmlns:a="http://schemas.openxmlformats.org/drawingml/2006/main">
          <a:off x="0" y="3895923"/>
          <a:ext cx="156051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Race/Ethnicity</a:t>
          </a:r>
        </a:p>
      </cdr:txBody>
    </cdr:sp>
  </cdr:relSizeAnchor>
</c:userShapes>
</file>

<file path=ppt/drawings/drawing2.xml><?xml version="1.0" encoding="utf-8"?>
<c:userShapes xmlns:c="http://schemas.openxmlformats.org/drawingml/2006/chart">
  <cdr:relSizeAnchor xmlns:cdr="http://schemas.openxmlformats.org/drawingml/2006/chartDrawing">
    <cdr:from>
      <cdr:x>0.04918</cdr:x>
      <cdr:y>0</cdr:y>
    </cdr:from>
    <cdr:to>
      <cdr:x>0.73968</cdr:x>
      <cdr:y>0.06439</cdr:y>
    </cdr:to>
    <cdr:sp macro="" textlink="">
      <cdr:nvSpPr>
        <cdr:cNvPr id="2" name="TextBox 1"/>
        <cdr:cNvSpPr txBox="1"/>
      </cdr:nvSpPr>
      <cdr:spPr>
        <a:xfrm xmlns:a="http://schemas.openxmlformats.org/drawingml/2006/main">
          <a:off x="389744" y="0"/>
          <a:ext cx="5472074" cy="2566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solidFill>
              <a:schemeClr val="tx1">
                <a:lumMod val="50000"/>
              </a:schemeClr>
            </a:solidFill>
          </a:endParaRPr>
        </a:p>
      </cdr:txBody>
    </cdr:sp>
  </cdr:relSizeAnchor>
  <cdr:relSizeAnchor xmlns:cdr="http://schemas.openxmlformats.org/drawingml/2006/chartDrawing">
    <cdr:from>
      <cdr:x>0.03669</cdr:x>
      <cdr:y>0.76361</cdr:y>
    </cdr:from>
    <cdr:to>
      <cdr:x>0.28315</cdr:x>
      <cdr:y>0.83214</cdr:y>
    </cdr:to>
    <cdr:sp macro="" textlink="">
      <cdr:nvSpPr>
        <cdr:cNvPr id="3" name="TextBox 1"/>
        <cdr:cNvSpPr txBox="1"/>
      </cdr:nvSpPr>
      <cdr:spPr>
        <a:xfrm xmlns:a="http://schemas.openxmlformats.org/drawingml/2006/main">
          <a:off x="290761" y="3570354"/>
          <a:ext cx="1953146" cy="320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Under $15,000</a:t>
          </a:r>
        </a:p>
      </cdr:txBody>
    </cdr:sp>
  </cdr:relSizeAnchor>
  <cdr:relSizeAnchor xmlns:cdr="http://schemas.openxmlformats.org/drawingml/2006/chartDrawing">
    <cdr:from>
      <cdr:x>0.22001</cdr:x>
      <cdr:y>0.76271</cdr:y>
    </cdr:from>
    <cdr:to>
      <cdr:x>0.46647</cdr:x>
      <cdr:y>0.83124</cdr:y>
    </cdr:to>
    <cdr:sp macro="" textlink="">
      <cdr:nvSpPr>
        <cdr:cNvPr id="4" name="TextBox 1"/>
        <cdr:cNvSpPr txBox="1"/>
      </cdr:nvSpPr>
      <cdr:spPr>
        <a:xfrm xmlns:a="http://schemas.openxmlformats.org/drawingml/2006/main">
          <a:off x="1743535" y="3566146"/>
          <a:ext cx="1953146" cy="320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$15,000–29,999</a:t>
          </a:r>
        </a:p>
      </cdr:txBody>
    </cdr:sp>
  </cdr:relSizeAnchor>
  <cdr:relSizeAnchor xmlns:cdr="http://schemas.openxmlformats.org/drawingml/2006/chartDrawing">
    <cdr:from>
      <cdr:x>0.41441</cdr:x>
      <cdr:y>0.76009</cdr:y>
    </cdr:from>
    <cdr:to>
      <cdr:x>0.66087</cdr:x>
      <cdr:y>0.82862</cdr:y>
    </cdr:to>
    <cdr:sp macro="" textlink="">
      <cdr:nvSpPr>
        <cdr:cNvPr id="5" name="TextBox 1"/>
        <cdr:cNvSpPr txBox="1"/>
      </cdr:nvSpPr>
      <cdr:spPr>
        <a:xfrm xmlns:a="http://schemas.openxmlformats.org/drawingml/2006/main">
          <a:off x="4793323" y="3195190"/>
          <a:ext cx="2850685" cy="288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$30,000–44,999</a:t>
          </a:r>
        </a:p>
      </cdr:txBody>
    </cdr:sp>
  </cdr:relSizeAnchor>
  <cdr:relSizeAnchor xmlns:cdr="http://schemas.openxmlformats.org/drawingml/2006/chartDrawing">
    <cdr:from>
      <cdr:x>0.59951</cdr:x>
      <cdr:y>0.7717</cdr:y>
    </cdr:from>
    <cdr:to>
      <cdr:x>0.84597</cdr:x>
      <cdr:y>0.84023</cdr:y>
    </cdr:to>
    <cdr:sp macro="" textlink="">
      <cdr:nvSpPr>
        <cdr:cNvPr id="6" name="TextBox 1"/>
        <cdr:cNvSpPr txBox="1"/>
      </cdr:nvSpPr>
      <cdr:spPr>
        <a:xfrm xmlns:a="http://schemas.openxmlformats.org/drawingml/2006/main">
          <a:off x="6934272" y="3244012"/>
          <a:ext cx="2850685" cy="288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$45,000–74,999</a:t>
          </a:r>
        </a:p>
      </cdr:txBody>
    </cdr:sp>
  </cdr:relSizeAnchor>
  <cdr:relSizeAnchor xmlns:cdr="http://schemas.openxmlformats.org/drawingml/2006/chartDrawing">
    <cdr:from>
      <cdr:x>0.82724</cdr:x>
      <cdr:y>0.7658</cdr:y>
    </cdr:from>
    <cdr:to>
      <cdr:x>0.9883</cdr:x>
      <cdr:y>0.83433</cdr:y>
    </cdr:to>
    <cdr:sp macro="" textlink="">
      <cdr:nvSpPr>
        <cdr:cNvPr id="7" name="TextBox 1"/>
        <cdr:cNvSpPr txBox="1"/>
      </cdr:nvSpPr>
      <cdr:spPr>
        <a:xfrm xmlns:a="http://schemas.openxmlformats.org/drawingml/2006/main">
          <a:off x="9568235" y="3178222"/>
          <a:ext cx="1862905" cy="2844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All Renter Households</a:t>
          </a:r>
        </a:p>
      </cdr:txBody>
    </cdr:sp>
  </cdr:relSizeAnchor>
  <cdr:relSizeAnchor xmlns:cdr="http://schemas.openxmlformats.org/drawingml/2006/chartDrawing">
    <cdr:from>
      <cdr:x>0.31214</cdr:x>
      <cdr:y>0.82558</cdr:y>
    </cdr:from>
    <cdr:to>
      <cdr:x>0.55974</cdr:x>
      <cdr:y>0.88752</cdr:y>
    </cdr:to>
    <cdr:sp macro="" textlink="">
      <cdr:nvSpPr>
        <cdr:cNvPr id="8" name="TextBox 7"/>
        <cdr:cNvSpPr txBox="1"/>
      </cdr:nvSpPr>
      <cdr:spPr>
        <a:xfrm xmlns:a="http://schemas.openxmlformats.org/drawingml/2006/main">
          <a:off x="3610401" y="3470481"/>
          <a:ext cx="2863871" cy="2603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tx1">
                  <a:lumMod val="75000"/>
                </a:schemeClr>
              </a:solidFill>
            </a:rPr>
            <a:t>Household Income</a:t>
          </a:r>
        </a:p>
      </cdr:txBody>
    </cdr:sp>
  </cdr:relSizeAnchor>
  <cdr:relSizeAnchor xmlns:cdr="http://schemas.openxmlformats.org/drawingml/2006/chartDrawing">
    <cdr:from>
      <cdr:x>0.46047</cdr:x>
      <cdr:y>0.38984</cdr:y>
    </cdr:from>
    <cdr:to>
      <cdr:x>0.53953</cdr:x>
      <cdr:y>0.61016</cdr:y>
    </cdr:to>
    <cdr:sp macro="" textlink="">
      <cdr:nvSpPr>
        <cdr:cNvPr id="9" name="TextBox 8">
          <a:extLst xmlns:a="http://schemas.openxmlformats.org/drawingml/2006/main">
            <a:ext uri="{FF2B5EF4-FFF2-40B4-BE49-F238E27FC236}">
              <a16:creationId xmlns:a16="http://schemas.microsoft.com/office/drawing/2014/main" id="{D76A599D-831B-465C-A83A-07D5ED52BB6B}"/>
            </a:ext>
          </a:extLst>
        </cdr:cNvPr>
        <cdr:cNvSpPr txBox="1"/>
      </cdr:nvSpPr>
      <cdr:spPr>
        <a:xfrm xmlns:a="http://schemas.openxmlformats.org/drawingml/2006/main">
          <a:off x="5326062" y="161791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0.29761</cdr:x>
      <cdr:y>0.07532</cdr:y>
    </cdr:to>
    <cdr:sp macro="" textlink="">
      <cdr:nvSpPr>
        <cdr:cNvPr id="2" name="TextBox 1">
          <a:extLst xmlns:a="http://schemas.openxmlformats.org/drawingml/2006/main">
            <a:ext uri="{FF2B5EF4-FFF2-40B4-BE49-F238E27FC236}">
              <a16:creationId xmlns:a16="http://schemas.microsoft.com/office/drawing/2014/main" id="{97294495-EAB9-49A2-A344-0C1431E134AB}"/>
            </a:ext>
          </a:extLst>
        </cdr:cNvPr>
        <cdr:cNvSpPr txBox="1"/>
      </cdr:nvSpPr>
      <cdr:spPr>
        <a:xfrm xmlns:a="http://schemas.openxmlformats.org/drawingml/2006/main">
          <a:off x="-268288" y="0"/>
          <a:ext cx="3442313" cy="309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t>Outlays (Billions of 2018 dollars)</a:t>
          </a:r>
        </a:p>
      </cdr:txBody>
    </cdr:sp>
  </cdr:relSizeAnchor>
</c:userShapes>
</file>

<file path=ppt/drawings/drawing4.xml><?xml version="1.0" encoding="utf-8"?>
<c:userShapes xmlns:c="http://schemas.openxmlformats.org/drawingml/2006/chart">
  <cdr:relSizeAnchor xmlns:cdr="http://schemas.openxmlformats.org/drawingml/2006/chartDrawing">
    <cdr:from>
      <cdr:x>0.73748</cdr:x>
      <cdr:y>0</cdr:y>
    </cdr:from>
    <cdr:to>
      <cdr:x>1</cdr:x>
      <cdr:y>0.07722</cdr:y>
    </cdr:to>
    <cdr:sp macro="" textlink="">
      <cdr:nvSpPr>
        <cdr:cNvPr id="2" name="TextBox 1">
          <a:extLst xmlns:a="http://schemas.openxmlformats.org/drawingml/2006/main">
            <a:ext uri="{FF2B5EF4-FFF2-40B4-BE49-F238E27FC236}">
              <a16:creationId xmlns:a16="http://schemas.microsoft.com/office/drawing/2014/main" id="{AFBA51B5-6FB6-4063-ABD3-8648B70E97FD}"/>
            </a:ext>
          </a:extLst>
        </cdr:cNvPr>
        <cdr:cNvSpPr txBox="1"/>
      </cdr:nvSpPr>
      <cdr:spPr>
        <a:xfrm xmlns:a="http://schemas.openxmlformats.org/drawingml/2006/main">
          <a:off x="8530080" y="0"/>
          <a:ext cx="3036445" cy="324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err="1">
              <a:solidFill>
                <a:schemeClr val="tx1">
                  <a:lumMod val="50000"/>
                </a:schemeClr>
              </a:solidFill>
            </a:rPr>
            <a:t>Rentership</a:t>
          </a:r>
          <a:r>
            <a:rPr lang="en-US" sz="1600" b="1" dirty="0">
              <a:solidFill>
                <a:schemeClr val="tx1">
                  <a:lumMod val="50000"/>
                </a:schemeClr>
              </a:solidFill>
            </a:rPr>
            <a:t> Rate (Percent)</a:t>
          </a:r>
        </a:p>
      </cdr:txBody>
    </cdr:sp>
  </cdr:relSizeAnchor>
</c:userShapes>
</file>

<file path=ppt/drawings/drawing5.xml><?xml version="1.0" encoding="utf-8"?>
<c:userShapes xmlns:c="http://schemas.openxmlformats.org/drawingml/2006/chart">
  <cdr:relSizeAnchor xmlns:cdr="http://schemas.openxmlformats.org/drawingml/2006/chartDrawing">
    <cdr:from>
      <cdr:x>0.29934</cdr:x>
      <cdr:y>0.89077</cdr:y>
    </cdr:from>
    <cdr:to>
      <cdr:x>0.70066</cdr:x>
      <cdr:y>0.95225</cdr:y>
    </cdr:to>
    <cdr:sp macro="" textlink="">
      <cdr:nvSpPr>
        <cdr:cNvPr id="2" name="TextBox 8">
          <a:extLst xmlns:a="http://schemas.openxmlformats.org/drawingml/2006/main">
            <a:ext uri="{FF2B5EF4-FFF2-40B4-BE49-F238E27FC236}">
              <a16:creationId xmlns:a16="http://schemas.microsoft.com/office/drawing/2014/main" id="{DF7D401A-53B7-4DDD-A715-A7403A2E03AF}"/>
            </a:ext>
          </a:extLst>
        </cdr:cNvPr>
        <cdr:cNvSpPr txBox="1"/>
      </cdr:nvSpPr>
      <cdr:spPr>
        <a:xfrm xmlns:a="http://schemas.openxmlformats.org/drawingml/2006/main">
          <a:off x="1744456" y="4013414"/>
          <a:ext cx="233879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tx1">
                  <a:lumMod val="50000"/>
                </a:schemeClr>
              </a:solidFill>
            </a:rPr>
            <a:t>Income Quintile</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0.93852</cdr:y>
    </cdr:from>
    <cdr:to>
      <cdr:x>0.16444</cdr:x>
      <cdr:y>1</cdr:y>
    </cdr:to>
    <cdr:sp macro="" textlink="">
      <cdr:nvSpPr>
        <cdr:cNvPr id="2" name="TextBox 8">
          <a:extLst xmlns:a="http://schemas.openxmlformats.org/drawingml/2006/main">
            <a:ext uri="{FF2B5EF4-FFF2-40B4-BE49-F238E27FC236}">
              <a16:creationId xmlns:a16="http://schemas.microsoft.com/office/drawing/2014/main" id="{740644E3-0815-4739-9F32-3D0B23CC5BDB}"/>
            </a:ext>
          </a:extLst>
        </cdr:cNvPr>
        <cdr:cNvSpPr txBox="1"/>
      </cdr:nvSpPr>
      <cdr:spPr>
        <a:xfrm xmlns:a="http://schemas.openxmlformats.org/drawingml/2006/main">
          <a:off x="0" y="4228543"/>
          <a:ext cx="190203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a:solidFill>
                <a:schemeClr val="tx1">
                  <a:lumMod val="50000"/>
                </a:schemeClr>
              </a:solidFill>
            </a:rPr>
            <a:t>Income Quintile</a:t>
          </a:r>
        </a:p>
      </cdr:txBody>
    </cdr:sp>
  </cdr:relSizeAnchor>
</c:userShapes>
</file>

<file path=ppt/drawings/drawing7.xml><?xml version="1.0" encoding="utf-8"?>
<c:userShapes xmlns:c="http://schemas.openxmlformats.org/drawingml/2006/chart">
  <cdr:relSizeAnchor xmlns:cdr="http://schemas.openxmlformats.org/drawingml/2006/chartDrawing">
    <cdr:from>
      <cdr:x>0.34784</cdr:x>
      <cdr:y>0.90175</cdr:y>
    </cdr:from>
    <cdr:to>
      <cdr:x>0.65985</cdr:x>
      <cdr:y>0.9708</cdr:y>
    </cdr:to>
    <cdr:sp macro="" textlink="">
      <cdr:nvSpPr>
        <cdr:cNvPr id="3" name="TextBox 11">
          <a:extLst xmlns:a="http://schemas.openxmlformats.org/drawingml/2006/main">
            <a:ext uri="{FF2B5EF4-FFF2-40B4-BE49-F238E27FC236}">
              <a16:creationId xmlns:a16="http://schemas.microsoft.com/office/drawing/2014/main" id="{9D28CA20-DACF-4534-BBA1-8FC1B8A7EFA0}"/>
            </a:ext>
          </a:extLst>
        </cdr:cNvPr>
        <cdr:cNvSpPr txBox="1"/>
      </cdr:nvSpPr>
      <cdr:spPr>
        <a:xfrm xmlns:a="http://schemas.openxmlformats.org/drawingml/2006/main">
          <a:off x="4023248" y="4019747"/>
          <a:ext cx="36089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Age of Householder</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0.90876</cdr:y>
    </cdr:from>
    <cdr:to>
      <cdr:x>0.16619</cdr:x>
      <cdr:y>0.98372</cdr:y>
    </cdr:to>
    <cdr:sp macro="" textlink="">
      <cdr:nvSpPr>
        <cdr:cNvPr id="2" name="TextBox 8">
          <a:extLst xmlns:a="http://schemas.openxmlformats.org/drawingml/2006/main">
            <a:ext uri="{FF2B5EF4-FFF2-40B4-BE49-F238E27FC236}">
              <a16:creationId xmlns:a16="http://schemas.microsoft.com/office/drawing/2014/main" id="{F8CB5216-4C76-432D-9BE6-A0249A8B8432}"/>
            </a:ext>
          </a:extLst>
        </cdr:cNvPr>
        <cdr:cNvSpPr txBox="1"/>
      </cdr:nvSpPr>
      <cdr:spPr>
        <a:xfrm xmlns:a="http://schemas.openxmlformats.org/drawingml/2006/main">
          <a:off x="0" y="3731160"/>
          <a:ext cx="19385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Structure Type</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0.92851</cdr:y>
    </cdr:from>
    <cdr:to>
      <cdr:x>0.1517</cdr:x>
      <cdr:y>1</cdr:y>
    </cdr:to>
    <cdr:sp macro="" textlink="">
      <cdr:nvSpPr>
        <cdr:cNvPr id="2" name="TextBox 11">
          <a:extLst xmlns:a="http://schemas.openxmlformats.org/drawingml/2006/main">
            <a:ext uri="{FF2B5EF4-FFF2-40B4-BE49-F238E27FC236}">
              <a16:creationId xmlns:a16="http://schemas.microsoft.com/office/drawing/2014/main" id="{22E014E6-0359-4A11-8AA5-CBED463BFFA7}"/>
            </a:ext>
          </a:extLst>
        </cdr:cNvPr>
        <cdr:cNvSpPr txBox="1"/>
      </cdr:nvSpPr>
      <cdr:spPr>
        <a:xfrm xmlns:a="http://schemas.openxmlformats.org/drawingml/2006/main">
          <a:off x="0" y="3997680"/>
          <a:ext cx="176825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Contract Rent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3</a:t>
            </a:fld>
            <a:endParaRPr lang="en-US"/>
          </a:p>
        </p:txBody>
      </p:sp>
    </p:spTree>
    <p:extLst>
      <p:ext uri="{BB962C8B-B14F-4D97-AF65-F5344CB8AC3E}">
        <p14:creationId xmlns:p14="http://schemas.microsoft.com/office/powerpoint/2010/main" val="6830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324DE-EC36-D94B-8AAC-AEBB5A2B4B60}" type="slidenum">
              <a:rPr lang="en-US" smtClean="0"/>
              <a:pPr/>
              <a:t>5</a:t>
            </a:fld>
            <a:endParaRPr lang="en-US"/>
          </a:p>
        </p:txBody>
      </p:sp>
    </p:spTree>
    <p:extLst>
      <p:ext uri="{BB962C8B-B14F-4D97-AF65-F5344CB8AC3E}">
        <p14:creationId xmlns:p14="http://schemas.microsoft.com/office/powerpoint/2010/main" val="46547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16</a:t>
            </a:fld>
            <a:endParaRPr lang="en-US"/>
          </a:p>
        </p:txBody>
      </p:sp>
    </p:spTree>
    <p:extLst>
      <p:ext uri="{BB962C8B-B14F-4D97-AF65-F5344CB8AC3E}">
        <p14:creationId xmlns:p14="http://schemas.microsoft.com/office/powerpoint/2010/main" val="426315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17</a:t>
            </a:fld>
            <a:endParaRPr lang="en-US"/>
          </a:p>
        </p:txBody>
      </p:sp>
    </p:spTree>
    <p:extLst>
      <p:ext uri="{BB962C8B-B14F-4D97-AF65-F5344CB8AC3E}">
        <p14:creationId xmlns:p14="http://schemas.microsoft.com/office/powerpoint/2010/main" val="214199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32</a:t>
            </a:fld>
            <a:endParaRPr lang="en-US"/>
          </a:p>
        </p:txBody>
      </p:sp>
    </p:spTree>
    <p:extLst>
      <p:ext uri="{BB962C8B-B14F-4D97-AF65-F5344CB8AC3E}">
        <p14:creationId xmlns:p14="http://schemas.microsoft.com/office/powerpoint/2010/main" val="18476667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r>
              <a:rPr lang="en-US"/>
              <a:t>Click icon to add picture</a:t>
            </a:r>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r>
              <a:rPr lang="en-US"/>
              <a:t>Click icon to add picture</a:t>
            </a:r>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r>
              <a:rPr lang="en-US"/>
              <a:t>Click icon to add picture</a:t>
            </a:r>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r>
              <a:rPr lang="en-US"/>
              <a:t>Click icon to add picture</a:t>
            </a:r>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r>
              <a:rPr lang="en-US"/>
              <a:t>Click icon to add picture</a:t>
            </a:r>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r>
              <a:rPr lang="en-US"/>
              <a:t>Click icon to add picture</a:t>
            </a:r>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r>
              <a:rPr lang="en-US"/>
              <a:t>Click icon to add picture</a:t>
            </a:r>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r>
              <a:rPr lang="en-US"/>
              <a:t>Click icon to add picture</a:t>
            </a:r>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r>
              <a:rPr lang="en-US"/>
              <a:t>Click icon to add picture</a:t>
            </a:r>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6">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481140" y="1332256"/>
            <a:ext cx="10972800" cy="47237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srgbClr val="68525D"/>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68525D"/>
              </a:solidFill>
            </a:endParaRPr>
          </a:p>
        </p:txBody>
      </p:sp>
      <p:sp>
        <p:nvSpPr>
          <p:cNvPr id="6" name="Slide Number Placeholder 5"/>
          <p:cNvSpPr>
            <a:spLocks noGrp="1"/>
          </p:cNvSpPr>
          <p:nvPr>
            <p:ph type="sldNum" sz="quarter" idx="12"/>
          </p:nvPr>
        </p:nvSpPr>
        <p:spPr/>
        <p:txBody>
          <a:bodyPr/>
          <a:lstStyle/>
          <a:p>
            <a:fld id="{AC70D86C-0A2F-494A-956F-AD846606482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407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r>
              <a:rPr lang="en-US"/>
              <a:t>Click icon to add chart</a:t>
            </a:r>
            <a:endParaRPr lang="en-US" dirty="0"/>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r>
              <a:rPr lang="en-US"/>
              <a:t>Click icon to add chart</a:t>
            </a:r>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r>
              <a:rPr lang="en-US"/>
              <a:t>Click icon to add picture</a:t>
            </a:r>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dirty="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dirty="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91" r:id="rId22"/>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A8F9-9970-4EB7-B7DF-84562EF49D3B}"/>
              </a:ext>
            </a:extLst>
          </p:cNvPr>
          <p:cNvSpPr>
            <a:spLocks noGrp="1"/>
          </p:cNvSpPr>
          <p:nvPr>
            <p:ph type="ctrTitle"/>
          </p:nvPr>
        </p:nvSpPr>
        <p:spPr/>
        <p:txBody>
          <a:bodyPr/>
          <a:lstStyle/>
          <a:p>
            <a:r>
              <a:rPr lang="en-US" dirty="0"/>
              <a:t>America’s Rental Housing 2020</a:t>
            </a:r>
          </a:p>
        </p:txBody>
      </p:sp>
      <p:sp>
        <p:nvSpPr>
          <p:cNvPr id="3" name="Subtitle 2">
            <a:extLst>
              <a:ext uri="{FF2B5EF4-FFF2-40B4-BE49-F238E27FC236}">
                <a16:creationId xmlns:a16="http://schemas.microsoft.com/office/drawing/2014/main" id="{B03983E9-2F64-4379-A60B-5FC9BE99018B}"/>
              </a:ext>
            </a:extLst>
          </p:cNvPr>
          <p:cNvSpPr>
            <a:spLocks noGrp="1"/>
          </p:cNvSpPr>
          <p:nvPr>
            <p:ph type="subTitle" idx="1"/>
          </p:nvPr>
        </p:nvSpPr>
        <p:spPr/>
        <p:txBody>
          <a:bodyPr/>
          <a:lstStyle/>
          <a:p>
            <a:r>
              <a:rPr lang="en-US" dirty="0"/>
              <a:t>Public Figure Data</a:t>
            </a:r>
          </a:p>
        </p:txBody>
      </p:sp>
    </p:spTree>
    <p:extLst>
      <p:ext uri="{BB962C8B-B14F-4D97-AF65-F5344CB8AC3E}">
        <p14:creationId xmlns:p14="http://schemas.microsoft.com/office/powerpoint/2010/main" val="354393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3FE18D-F295-4882-8629-5DD42F350FB9}"/>
              </a:ext>
            </a:extLst>
          </p:cNvPr>
          <p:cNvSpPr>
            <a:spLocks noGrp="1"/>
          </p:cNvSpPr>
          <p:nvPr>
            <p:ph type="title"/>
          </p:nvPr>
        </p:nvSpPr>
        <p:spPr/>
        <p:txBody>
          <a:bodyPr/>
          <a:lstStyle/>
          <a:p>
            <a:r>
              <a:rPr lang="en-US" sz="2800" dirty="0">
                <a:solidFill>
                  <a:schemeClr val="tx1">
                    <a:lumMod val="50000"/>
                  </a:schemeClr>
                </a:solidFill>
              </a:rPr>
              <a:t>Figure 9: Most of the Growth in High-Income Renters Has Been Among College-Educated Households that Are Married, White, and Young</a:t>
            </a:r>
          </a:p>
        </p:txBody>
      </p:sp>
      <p:graphicFrame>
        <p:nvGraphicFramePr>
          <p:cNvPr id="9" name="Content Placeholder 8">
            <a:extLst>
              <a:ext uri="{FF2B5EF4-FFF2-40B4-BE49-F238E27FC236}">
                <a16:creationId xmlns:a16="http://schemas.microsoft.com/office/drawing/2014/main" id="{D9E62467-B002-44B6-81D1-62F974B32484}"/>
              </a:ext>
            </a:extLst>
          </p:cNvPr>
          <p:cNvGraphicFramePr>
            <a:graphicFrameLocks noGrp="1"/>
          </p:cNvGraphicFramePr>
          <p:nvPr>
            <p:ph idx="1"/>
            <p:extLst>
              <p:ext uri="{D42A27DB-BD31-4B8C-83A1-F6EECF244321}">
                <p14:modId xmlns:p14="http://schemas.microsoft.com/office/powerpoint/2010/main" val="985256005"/>
              </p:ext>
            </p:extLst>
          </p:nvPr>
        </p:nvGraphicFramePr>
        <p:xfrm>
          <a:off x="268288" y="1654629"/>
          <a:ext cx="11566525" cy="431651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a:extLst>
              <a:ext uri="{FF2B5EF4-FFF2-40B4-BE49-F238E27FC236}">
                <a16:creationId xmlns:a16="http://schemas.microsoft.com/office/drawing/2014/main" id="{FB38B5B8-5201-4934-9D6E-E5D46C62FF86}"/>
              </a:ext>
            </a:extLst>
          </p:cNvPr>
          <p:cNvSpPr>
            <a:spLocks noGrp="1"/>
          </p:cNvSpPr>
          <p:nvPr>
            <p:ph type="body" sz="quarter" idx="10"/>
          </p:nvPr>
        </p:nvSpPr>
        <p:spPr>
          <a:xfrm>
            <a:off x="268288" y="6009515"/>
            <a:ext cx="10742349" cy="533511"/>
          </a:xfrm>
        </p:spPr>
        <p:txBody>
          <a:bodyPr/>
          <a:lstStyle/>
          <a:p>
            <a:r>
              <a:rPr lang="en-US" dirty="0"/>
              <a:t>Notes: Incomes are adjusted for inflation using the CPI-U for All Items. High-income households earn at least $75,000 a year. Married families include married couple households with or without children. Other families include single parents. White, black, and Asian/other households are non-Hispanic. Hispanics may be of any race.</a:t>
            </a:r>
          </a:p>
          <a:p>
            <a:r>
              <a:rPr lang="en-US" dirty="0"/>
              <a:t>Source: JCHS tabulations of US Census Bureau, American Community Survey 1-Year Estimates.</a:t>
            </a:r>
          </a:p>
        </p:txBody>
      </p:sp>
    </p:spTree>
    <p:extLst>
      <p:ext uri="{BB962C8B-B14F-4D97-AF65-F5344CB8AC3E}">
        <p14:creationId xmlns:p14="http://schemas.microsoft.com/office/powerpoint/2010/main" val="3244703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965-D86E-406D-8CDA-6698051607D7}"/>
              </a:ext>
            </a:extLst>
          </p:cNvPr>
          <p:cNvSpPr>
            <a:spLocks noGrp="1"/>
          </p:cNvSpPr>
          <p:nvPr>
            <p:ph type="title"/>
          </p:nvPr>
        </p:nvSpPr>
        <p:spPr>
          <a:xfrm>
            <a:off x="268289" y="154547"/>
            <a:ext cx="11566879" cy="1094654"/>
          </a:xfrm>
        </p:spPr>
        <p:txBody>
          <a:bodyPr/>
          <a:lstStyle/>
          <a:p>
            <a:r>
              <a:rPr lang="en-US" dirty="0">
                <a:solidFill>
                  <a:schemeClr val="tx1">
                    <a:lumMod val="50000"/>
                  </a:schemeClr>
                </a:solidFill>
              </a:rPr>
              <a:t>Figure 10: With Gains Largely at the Top of the Income Distribution…</a:t>
            </a:r>
          </a:p>
        </p:txBody>
      </p:sp>
      <p:sp>
        <p:nvSpPr>
          <p:cNvPr id="4" name="Text Placeholder 3">
            <a:extLst>
              <a:ext uri="{FF2B5EF4-FFF2-40B4-BE49-F238E27FC236}">
                <a16:creationId xmlns:a16="http://schemas.microsoft.com/office/drawing/2014/main" id="{BCC67140-A1DF-44EA-B329-0C4A30F79E53}"/>
              </a:ext>
            </a:extLst>
          </p:cNvPr>
          <p:cNvSpPr>
            <a:spLocks noGrp="1"/>
          </p:cNvSpPr>
          <p:nvPr>
            <p:ph type="body" sz="quarter" idx="10"/>
          </p:nvPr>
        </p:nvSpPr>
        <p:spPr>
          <a:xfrm>
            <a:off x="267855" y="5965542"/>
            <a:ext cx="10742349" cy="533511"/>
          </a:xfrm>
        </p:spPr>
        <p:txBody>
          <a:bodyPr/>
          <a:lstStyle/>
          <a:p>
            <a:r>
              <a:rPr lang="en-US" dirty="0"/>
              <a:t>Notes: Income quintiles are for renters only. Dollar values are adjusted for inflation using the CPI-U for All Items.</a:t>
            </a:r>
          </a:p>
          <a:p>
            <a:r>
              <a:rPr lang="en-US" dirty="0"/>
              <a:t>Source: JCHS tabulations of US Census Bureau, Current Population Survey via IPUMS-CPS.</a:t>
            </a:r>
          </a:p>
        </p:txBody>
      </p:sp>
      <p:graphicFrame>
        <p:nvGraphicFramePr>
          <p:cNvPr id="8" name="Content Placeholder 6">
            <a:extLst>
              <a:ext uri="{FF2B5EF4-FFF2-40B4-BE49-F238E27FC236}">
                <a16:creationId xmlns:a16="http://schemas.microsoft.com/office/drawing/2014/main" id="{54B8CA8F-9361-434F-99A7-9857767A9A55}"/>
              </a:ext>
            </a:extLst>
          </p:cNvPr>
          <p:cNvGraphicFramePr>
            <a:graphicFrameLocks/>
          </p:cNvGraphicFramePr>
          <p:nvPr>
            <p:extLst>
              <p:ext uri="{D42A27DB-BD31-4B8C-83A1-F6EECF244321}">
                <p14:modId xmlns:p14="http://schemas.microsoft.com/office/powerpoint/2010/main" val="2090058030"/>
              </p:ext>
            </p:extLst>
          </p:nvPr>
        </p:nvGraphicFramePr>
        <p:xfrm>
          <a:off x="268289" y="1460000"/>
          <a:ext cx="11566879" cy="4505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9818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965-D86E-406D-8CDA-6698051607D7}"/>
              </a:ext>
            </a:extLst>
          </p:cNvPr>
          <p:cNvSpPr>
            <a:spLocks noGrp="1"/>
          </p:cNvSpPr>
          <p:nvPr>
            <p:ph type="title"/>
          </p:nvPr>
        </p:nvSpPr>
        <p:spPr>
          <a:xfrm>
            <a:off x="312560" y="154547"/>
            <a:ext cx="11566879" cy="1094654"/>
          </a:xfrm>
        </p:spPr>
        <p:txBody>
          <a:bodyPr/>
          <a:lstStyle/>
          <a:p>
            <a:r>
              <a:rPr lang="en-US" dirty="0">
                <a:solidFill>
                  <a:schemeClr val="tx1">
                    <a:lumMod val="50000"/>
                  </a:schemeClr>
                </a:solidFill>
              </a:rPr>
              <a:t>Figure 11: …Inequality Among Renter Households Has Increased Sharply Over the Past Three Decades </a:t>
            </a:r>
          </a:p>
        </p:txBody>
      </p:sp>
      <p:graphicFrame>
        <p:nvGraphicFramePr>
          <p:cNvPr id="7" name="Content Placeholder 6">
            <a:extLst>
              <a:ext uri="{FF2B5EF4-FFF2-40B4-BE49-F238E27FC236}">
                <a16:creationId xmlns:a16="http://schemas.microsoft.com/office/drawing/2014/main" id="{46CC3F29-86A4-44FC-8A93-FAE3337ED38B}"/>
              </a:ext>
            </a:extLst>
          </p:cNvPr>
          <p:cNvGraphicFramePr>
            <a:graphicFrameLocks noGrp="1"/>
          </p:cNvGraphicFramePr>
          <p:nvPr>
            <p:ph idx="1"/>
            <p:extLst>
              <p:ext uri="{D42A27DB-BD31-4B8C-83A1-F6EECF244321}">
                <p14:modId xmlns:p14="http://schemas.microsoft.com/office/powerpoint/2010/main" val="3215909441"/>
              </p:ext>
            </p:extLst>
          </p:nvPr>
        </p:nvGraphicFramePr>
        <p:xfrm>
          <a:off x="268289" y="1422292"/>
          <a:ext cx="11566879" cy="45055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BCC67140-A1DF-44EA-B329-0C4A30F79E53}"/>
              </a:ext>
            </a:extLst>
          </p:cNvPr>
          <p:cNvSpPr>
            <a:spLocks noGrp="1"/>
          </p:cNvSpPr>
          <p:nvPr>
            <p:ph type="body" sz="quarter" idx="10"/>
          </p:nvPr>
        </p:nvSpPr>
        <p:spPr>
          <a:xfrm>
            <a:off x="267855" y="5965542"/>
            <a:ext cx="10742349" cy="533511"/>
          </a:xfrm>
        </p:spPr>
        <p:txBody>
          <a:bodyPr/>
          <a:lstStyle/>
          <a:p>
            <a:r>
              <a:rPr lang="en-US" dirty="0"/>
              <a:t>Notes: Income quintiles are for renters only. Dollar values are adjusted for inflation using the CPI-U for All Items.</a:t>
            </a:r>
          </a:p>
          <a:p>
            <a:r>
              <a:rPr lang="en-US" dirty="0"/>
              <a:t>Source: JCHS tabulations of US Census Bureau, Current Population Survey via IPUMS-CPS.</a:t>
            </a:r>
          </a:p>
        </p:txBody>
      </p:sp>
    </p:spTree>
    <p:extLst>
      <p:ext uri="{BB962C8B-B14F-4D97-AF65-F5344CB8AC3E}">
        <p14:creationId xmlns:p14="http://schemas.microsoft.com/office/powerpoint/2010/main" val="146780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7B1A-02C1-4203-81EA-A2F2FE2AB0D5}"/>
              </a:ext>
            </a:extLst>
          </p:cNvPr>
          <p:cNvSpPr>
            <a:spLocks noGrp="1"/>
          </p:cNvSpPr>
          <p:nvPr>
            <p:ph type="title"/>
          </p:nvPr>
        </p:nvSpPr>
        <p:spPr/>
        <p:txBody>
          <a:bodyPr/>
          <a:lstStyle/>
          <a:p>
            <a:r>
              <a:rPr lang="en-US" dirty="0">
                <a:solidFill>
                  <a:schemeClr val="tx1">
                    <a:lumMod val="50000"/>
                  </a:schemeClr>
                </a:solidFill>
              </a:rPr>
              <a:t>Figure 12: Household Mobility Rates Have Declined Steadily Among Renters of All Ages</a:t>
            </a:r>
          </a:p>
        </p:txBody>
      </p:sp>
      <p:sp>
        <p:nvSpPr>
          <p:cNvPr id="3" name="Text Placeholder 2">
            <a:extLst>
              <a:ext uri="{FF2B5EF4-FFF2-40B4-BE49-F238E27FC236}">
                <a16:creationId xmlns:a16="http://schemas.microsoft.com/office/drawing/2014/main" id="{1DE8AB43-EAD5-4780-B492-6B965F6F6F4C}"/>
              </a:ext>
            </a:extLst>
          </p:cNvPr>
          <p:cNvSpPr>
            <a:spLocks noGrp="1"/>
          </p:cNvSpPr>
          <p:nvPr>
            <p:ph type="body" sz="quarter" idx="10"/>
          </p:nvPr>
        </p:nvSpPr>
        <p:spPr/>
        <p:txBody>
          <a:bodyPr/>
          <a:lstStyle/>
          <a:p>
            <a:r>
              <a:rPr lang="en-US" dirty="0"/>
              <a:t>Source: JCHS tabulations of US Census Bureau, Current Population Surveys via IPUMS-CPS.</a:t>
            </a:r>
          </a:p>
        </p:txBody>
      </p:sp>
      <p:graphicFrame>
        <p:nvGraphicFramePr>
          <p:cNvPr id="7" name="Chart Placeholder 6">
            <a:extLst>
              <a:ext uri="{FF2B5EF4-FFF2-40B4-BE49-F238E27FC236}">
                <a16:creationId xmlns:a16="http://schemas.microsoft.com/office/drawing/2014/main" id="{27FE0187-9086-41E8-BC39-5BBA507017FF}"/>
              </a:ext>
            </a:extLst>
          </p:cNvPr>
          <p:cNvGraphicFramePr>
            <a:graphicFrameLocks noGrp="1"/>
          </p:cNvGraphicFramePr>
          <p:nvPr>
            <p:ph type="chart" sz="quarter" idx="11"/>
            <p:extLst>
              <p:ext uri="{D42A27DB-BD31-4B8C-83A1-F6EECF244321}">
                <p14:modId xmlns:p14="http://schemas.microsoft.com/office/powerpoint/2010/main" val="402770303"/>
              </p:ext>
            </p:extLst>
          </p:nvPr>
        </p:nvGraphicFramePr>
        <p:xfrm>
          <a:off x="268288" y="1377862"/>
          <a:ext cx="11566525" cy="4617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432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sz="2800" dirty="0">
                <a:solidFill>
                  <a:schemeClr val="tx1">
                    <a:lumMod val="50000"/>
                  </a:schemeClr>
                </a:solidFill>
              </a:rPr>
              <a:t>Figure 13: Single-Family and Large Multifamily Properties Account for Most of the Growth in Rentals Over the Last Decade</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a:xfrm>
            <a:off x="170268" y="5776913"/>
            <a:ext cx="10742349" cy="533511"/>
          </a:xfrm>
        </p:spPr>
        <p:txBody>
          <a:bodyPr/>
          <a:lstStyle/>
          <a:p>
            <a:r>
              <a:rPr lang="en-US" dirty="0"/>
              <a:t>Note: Rental units may be occupied, vacant for rent, or rented but unoccupied.</a:t>
            </a:r>
          </a:p>
          <a:p>
            <a:r>
              <a:rPr lang="en-US" dirty="0"/>
              <a:t>Source: JCHS tabulations of US Census Bureau, American Community Survey 1-Year Estimates.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62736783"/>
              </p:ext>
            </p:extLst>
          </p:nvPr>
        </p:nvGraphicFramePr>
        <p:xfrm>
          <a:off x="170268" y="1671145"/>
          <a:ext cx="11664545" cy="410576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00279"/>
            <a:ext cx="5681532"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Number of Rental Units (Millions)</a:t>
            </a:r>
          </a:p>
        </p:txBody>
      </p:sp>
      <p:sp>
        <p:nvSpPr>
          <p:cNvPr id="9" name="TextBox 8">
            <a:extLst>
              <a:ext uri="{FF2B5EF4-FFF2-40B4-BE49-F238E27FC236}">
                <a16:creationId xmlns:a16="http://schemas.microsoft.com/office/drawing/2014/main" id="{F8CB5216-4C76-432D-9BE6-A0249A8B8432}"/>
              </a:ext>
            </a:extLst>
          </p:cNvPr>
          <p:cNvSpPr txBox="1"/>
          <p:nvPr/>
        </p:nvSpPr>
        <p:spPr>
          <a:xfrm>
            <a:off x="5126736" y="5152372"/>
            <a:ext cx="1938528" cy="338554"/>
          </a:xfrm>
          <a:prstGeom prst="rect">
            <a:avLst/>
          </a:prstGeom>
          <a:noFill/>
        </p:spPr>
        <p:txBody>
          <a:bodyPr wrap="square" rtlCol="0">
            <a:spAutoFit/>
          </a:bodyPr>
          <a:lstStyle/>
          <a:p>
            <a:pPr algn="ctr"/>
            <a:r>
              <a:rPr lang="en-US" sz="1600" b="1" dirty="0">
                <a:solidFill>
                  <a:schemeClr val="tx1">
                    <a:lumMod val="50000"/>
                  </a:schemeClr>
                </a:solidFill>
              </a:rPr>
              <a:t>Structure Type</a:t>
            </a:r>
          </a:p>
        </p:txBody>
      </p:sp>
    </p:spTree>
    <p:extLst>
      <p:ext uri="{BB962C8B-B14F-4D97-AF65-F5344CB8AC3E}">
        <p14:creationId xmlns:p14="http://schemas.microsoft.com/office/powerpoint/2010/main" val="180341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sz="2800" dirty="0">
                <a:solidFill>
                  <a:schemeClr val="tx1">
                    <a:lumMod val="50000"/>
                  </a:schemeClr>
                </a:solidFill>
              </a:rPr>
              <a:t>Figure 14: New Construction of Large Multifamily Buildings Has More than Offset the Decline in Single-Family Rentals</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dirty="0"/>
              <a:t>Note: Rental units may be occupied, vacant for rent, or rented but unoccupied.</a:t>
            </a:r>
          </a:p>
          <a:p>
            <a:r>
              <a:rPr lang="en-US" dirty="0"/>
              <a:t>Source: JCHS tabulations of US Census Bureau, American Community Survey 1-Year Estimates.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2326488087"/>
              </p:ext>
            </p:extLst>
          </p:nvPr>
        </p:nvGraphicFramePr>
        <p:xfrm>
          <a:off x="170268" y="1671144"/>
          <a:ext cx="11664545" cy="425668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55695"/>
            <a:ext cx="5681532"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Net Change in Rental Units (Thousands)</a:t>
            </a:r>
          </a:p>
        </p:txBody>
      </p:sp>
      <p:sp>
        <p:nvSpPr>
          <p:cNvPr id="7" name="Rectangle 6">
            <a:extLst>
              <a:ext uri="{FF2B5EF4-FFF2-40B4-BE49-F238E27FC236}">
                <a16:creationId xmlns:a16="http://schemas.microsoft.com/office/drawing/2014/main" id="{E08302B2-F936-4106-B67D-F83D12F9ADC0}"/>
              </a:ext>
            </a:extLst>
          </p:cNvPr>
          <p:cNvSpPr/>
          <p:nvPr/>
        </p:nvSpPr>
        <p:spPr>
          <a:xfrm>
            <a:off x="7333521" y="1456912"/>
            <a:ext cx="4501213" cy="338554"/>
          </a:xfrm>
          <a:prstGeom prst="rect">
            <a:avLst/>
          </a:prstGeom>
        </p:spPr>
        <p:txBody>
          <a:bodyPr wrap="square">
            <a:spAutoFit/>
          </a:bodyPr>
          <a:lstStyle/>
          <a:p>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Number of Rental Units (Millions)</a:t>
            </a:r>
          </a:p>
        </p:txBody>
      </p:sp>
    </p:spTree>
    <p:extLst>
      <p:ext uri="{BB962C8B-B14F-4D97-AF65-F5344CB8AC3E}">
        <p14:creationId xmlns:p14="http://schemas.microsoft.com/office/powerpoint/2010/main" val="296559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sz="2800" dirty="0">
                <a:solidFill>
                  <a:schemeClr val="tx1">
                    <a:lumMod val="50000"/>
                  </a:schemeClr>
                </a:solidFill>
              </a:rPr>
              <a:t>Figure 15: The Types of Units Available to Renters Vary Widely from Region to Region…</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a:xfrm>
            <a:off x="267855" y="5976602"/>
            <a:ext cx="10742349" cy="533511"/>
          </a:xfrm>
        </p:spPr>
        <p:txBody>
          <a:bodyPr/>
          <a:lstStyle/>
          <a:p>
            <a:r>
              <a:rPr lang="en-US" dirty="0"/>
              <a:t>Notes: Rental units may be occupied, vacant for rent, or rented but unoccupied. Manufactured housing includes other structures, such as boats, RVs, and automobiles. </a:t>
            </a:r>
          </a:p>
          <a:p>
            <a:r>
              <a:rPr lang="en-US" dirty="0"/>
              <a:t>Source: JCHS tabulations of US Census Bureau, 2018 American Community Survey 1-Year Estimates.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160870363"/>
              </p:ext>
            </p:extLst>
          </p:nvPr>
        </p:nvGraphicFramePr>
        <p:xfrm>
          <a:off x="170270" y="1671144"/>
          <a:ext cx="11664464" cy="425668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55695"/>
            <a:ext cx="4047667"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Share of Rental Stock (Percent)</a:t>
            </a:r>
          </a:p>
        </p:txBody>
      </p:sp>
      <p:sp>
        <p:nvSpPr>
          <p:cNvPr id="7" name="TextBox 11">
            <a:extLst>
              <a:ext uri="{FF2B5EF4-FFF2-40B4-BE49-F238E27FC236}">
                <a16:creationId xmlns:a16="http://schemas.microsoft.com/office/drawing/2014/main" id="{22E014E6-0359-4A11-8AA5-CBED463BFFA7}"/>
              </a:ext>
            </a:extLst>
          </p:cNvPr>
          <p:cNvSpPr txBox="1"/>
          <p:nvPr/>
        </p:nvSpPr>
        <p:spPr>
          <a:xfrm>
            <a:off x="71263" y="5559785"/>
            <a:ext cx="2088043"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Structure Type</a:t>
            </a:r>
          </a:p>
        </p:txBody>
      </p:sp>
    </p:spTree>
    <p:extLst>
      <p:ext uri="{BB962C8B-B14F-4D97-AF65-F5344CB8AC3E}">
        <p14:creationId xmlns:p14="http://schemas.microsoft.com/office/powerpoint/2010/main" val="297067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sz="2800" dirty="0">
                <a:solidFill>
                  <a:schemeClr val="tx1">
                    <a:lumMod val="50000"/>
                  </a:schemeClr>
                </a:solidFill>
              </a:rPr>
              <a:t>Figure 16: …with Low-Cost Units Concentrated Primarily in the Midwest and South </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a:xfrm>
            <a:off x="267855" y="5976602"/>
            <a:ext cx="10742349" cy="533511"/>
          </a:xfrm>
        </p:spPr>
        <p:txBody>
          <a:bodyPr/>
          <a:lstStyle/>
          <a:p>
            <a:r>
              <a:rPr lang="en-US" dirty="0"/>
              <a:t>Notes: Rental units may be occupied, vacant for rent, or rented but unoccupied. Contract rents exclude utility costs paid separately.</a:t>
            </a:r>
          </a:p>
          <a:p>
            <a:r>
              <a:rPr lang="en-US" dirty="0"/>
              <a:t>Source: JCHS tabulations of US Census Bureau, 2018 American Community Survey 1-Year Estimates.</a:t>
            </a:r>
          </a:p>
        </p:txBody>
      </p:sp>
      <p:sp>
        <p:nvSpPr>
          <p:cNvPr id="6" name="Rectangle 5">
            <a:extLst>
              <a:ext uri="{FF2B5EF4-FFF2-40B4-BE49-F238E27FC236}">
                <a16:creationId xmlns:a16="http://schemas.microsoft.com/office/drawing/2014/main" id="{973AABCB-F74D-4518-B30F-39AFD1CA7F28}"/>
              </a:ext>
            </a:extLst>
          </p:cNvPr>
          <p:cNvSpPr/>
          <p:nvPr/>
        </p:nvSpPr>
        <p:spPr>
          <a:xfrm>
            <a:off x="267855" y="1455695"/>
            <a:ext cx="4047667"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Share of Rental Stock (Percent)</a:t>
            </a:r>
          </a:p>
        </p:txBody>
      </p:sp>
      <p:graphicFrame>
        <p:nvGraphicFramePr>
          <p:cNvPr id="10" name="Content Placeholder 6">
            <a:extLst>
              <a:ext uri="{FF2B5EF4-FFF2-40B4-BE49-F238E27FC236}">
                <a16:creationId xmlns:a16="http://schemas.microsoft.com/office/drawing/2014/main" id="{BAB262E0-985B-4C06-BCB9-FF53F4A0F85C}"/>
              </a:ext>
            </a:extLst>
          </p:cNvPr>
          <p:cNvGraphicFramePr>
            <a:graphicFrameLocks/>
          </p:cNvGraphicFramePr>
          <p:nvPr>
            <p:extLst>
              <p:ext uri="{D42A27DB-BD31-4B8C-83A1-F6EECF244321}">
                <p14:modId xmlns:p14="http://schemas.microsoft.com/office/powerpoint/2010/main" val="571979699"/>
              </p:ext>
            </p:extLst>
          </p:nvPr>
        </p:nvGraphicFramePr>
        <p:xfrm>
          <a:off x="267855" y="1671145"/>
          <a:ext cx="11656290" cy="4305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07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sz="2800" dirty="0">
                <a:solidFill>
                  <a:schemeClr val="tx1">
                    <a:lumMod val="50000"/>
                  </a:schemeClr>
                </a:solidFill>
              </a:rPr>
              <a:t>Figure 17: Regardless of Age, Apartments in Small Multifamily Buildings Rent for Significantly Less than Other Units</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dirty="0"/>
              <a:t>Notes: Rental units may be occupied, vacant for rent, or rented but unoccupied. Contract rent excludes utilities paid separately. </a:t>
            </a:r>
          </a:p>
          <a:p>
            <a:r>
              <a:rPr lang="en-US" dirty="0"/>
              <a:t>Source: JCHS tabulations of US Census Bureau, 2018 American Community Survey 1-Year Estimates.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283951217"/>
              </p:ext>
            </p:extLst>
          </p:nvPr>
        </p:nvGraphicFramePr>
        <p:xfrm>
          <a:off x="170268" y="1671144"/>
          <a:ext cx="11664545" cy="437867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55695"/>
            <a:ext cx="5681532"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Median Contract Rent (Dollars)</a:t>
            </a:r>
          </a:p>
        </p:txBody>
      </p:sp>
      <p:sp>
        <p:nvSpPr>
          <p:cNvPr id="4" name="TextBox 3">
            <a:extLst>
              <a:ext uri="{FF2B5EF4-FFF2-40B4-BE49-F238E27FC236}">
                <a16:creationId xmlns:a16="http://schemas.microsoft.com/office/drawing/2014/main" id="{76437347-1051-4284-8F92-50CD112D27E3}"/>
              </a:ext>
            </a:extLst>
          </p:cNvPr>
          <p:cNvSpPr txBox="1"/>
          <p:nvPr/>
        </p:nvSpPr>
        <p:spPr>
          <a:xfrm>
            <a:off x="5251796" y="5432079"/>
            <a:ext cx="1938528" cy="307777"/>
          </a:xfrm>
          <a:prstGeom prst="rect">
            <a:avLst/>
          </a:prstGeom>
          <a:noFill/>
        </p:spPr>
        <p:txBody>
          <a:bodyPr wrap="square" rtlCol="0">
            <a:spAutoFit/>
          </a:bodyPr>
          <a:lstStyle/>
          <a:p>
            <a:pPr algn="ctr"/>
            <a:r>
              <a:rPr lang="en-US" sz="1400" b="1" dirty="0">
                <a:solidFill>
                  <a:schemeClr val="tx1">
                    <a:lumMod val="50000"/>
                  </a:schemeClr>
                </a:solidFill>
              </a:rPr>
              <a:t>Structure Type</a:t>
            </a:r>
          </a:p>
        </p:txBody>
      </p:sp>
    </p:spTree>
    <p:extLst>
      <p:ext uri="{BB962C8B-B14F-4D97-AF65-F5344CB8AC3E}">
        <p14:creationId xmlns:p14="http://schemas.microsoft.com/office/powerpoint/2010/main" val="1180903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dirty="0">
                <a:solidFill>
                  <a:schemeClr val="tx1">
                    <a:lumMod val="50000"/>
                  </a:schemeClr>
                </a:solidFill>
              </a:rPr>
              <a:t>Figure 18: Spending on Capital Improvements Has Soared Since 2010, Far Outpacing Investment in Basic Maintenance</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a:xfrm>
            <a:off x="267855" y="5961701"/>
            <a:ext cx="10742349" cy="533511"/>
          </a:xfrm>
        </p:spPr>
        <p:txBody>
          <a:bodyPr/>
          <a:lstStyle/>
          <a:p>
            <a:r>
              <a:rPr lang="en-US" dirty="0"/>
              <a:t>Notes: Improvements include remodels, replacements, additions, structural alterations, and other activities that increase the value of the housing stock. Routine maintenance and repair projects preserve the current quality of homes. Spending is adjusted for inflation using the CPI-U for All Items.</a:t>
            </a:r>
          </a:p>
          <a:p>
            <a:r>
              <a:rPr lang="en-US" dirty="0"/>
              <a:t>Source: JCHS tabulations of HUD, Rental Housing Finance Surveys; US Department of Commerce, Retail Sales of Building Materials; and National Apartment Association (NAA), Surveys of Operating Income &amp; Expenses.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2126989088"/>
              </p:ext>
            </p:extLst>
          </p:nvPr>
        </p:nvGraphicFramePr>
        <p:xfrm>
          <a:off x="170268" y="1671145"/>
          <a:ext cx="11664545" cy="407777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55697"/>
            <a:ext cx="7259616"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Spending on Rental Properties (Billions of 2018 dollars)</a:t>
            </a:r>
          </a:p>
        </p:txBody>
      </p:sp>
    </p:spTree>
    <p:extLst>
      <p:ext uri="{BB962C8B-B14F-4D97-AF65-F5344CB8AC3E}">
        <p14:creationId xmlns:p14="http://schemas.microsoft.com/office/powerpoint/2010/main" val="53431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965-D86E-406D-8CDA-6698051607D7}"/>
              </a:ext>
            </a:extLst>
          </p:cNvPr>
          <p:cNvSpPr>
            <a:spLocks noGrp="1"/>
          </p:cNvSpPr>
          <p:nvPr>
            <p:ph type="title"/>
          </p:nvPr>
        </p:nvSpPr>
        <p:spPr/>
        <p:txBody>
          <a:bodyPr/>
          <a:lstStyle/>
          <a:p>
            <a:r>
              <a:rPr lang="en-US" dirty="0">
                <a:solidFill>
                  <a:schemeClr val="tx1">
                    <a:lumMod val="50000"/>
                  </a:schemeClr>
                </a:solidFill>
              </a:rPr>
              <a:t>Figure 1: High-Income Households Have Driven Most of the Growth in Renters Since 2010</a:t>
            </a:r>
          </a:p>
        </p:txBody>
      </p:sp>
      <p:sp>
        <p:nvSpPr>
          <p:cNvPr id="4" name="Text Placeholder 3">
            <a:extLst>
              <a:ext uri="{FF2B5EF4-FFF2-40B4-BE49-F238E27FC236}">
                <a16:creationId xmlns:a16="http://schemas.microsoft.com/office/drawing/2014/main" id="{BCC67140-A1DF-44EA-B329-0C4A30F79E53}"/>
              </a:ext>
            </a:extLst>
          </p:cNvPr>
          <p:cNvSpPr>
            <a:spLocks noGrp="1"/>
          </p:cNvSpPr>
          <p:nvPr>
            <p:ph type="body" sz="quarter" idx="10"/>
          </p:nvPr>
        </p:nvSpPr>
        <p:spPr/>
        <p:txBody>
          <a:bodyPr/>
          <a:lstStyle/>
          <a:p>
            <a:r>
              <a:rPr lang="en-US" dirty="0"/>
              <a:t>Note: Incomes are adjusted for inflation using the CPI-U for All Items.</a:t>
            </a:r>
          </a:p>
          <a:p>
            <a:r>
              <a:rPr lang="en-US" dirty="0"/>
              <a:t>Source: JCHS tabulations of US Census Bureau, American Community Survey 1-Year Estimates.</a:t>
            </a:r>
          </a:p>
        </p:txBody>
      </p:sp>
      <p:graphicFrame>
        <p:nvGraphicFramePr>
          <p:cNvPr id="8" name="Content Placeholder 6">
            <a:extLst>
              <a:ext uri="{FF2B5EF4-FFF2-40B4-BE49-F238E27FC236}">
                <a16:creationId xmlns:a16="http://schemas.microsoft.com/office/drawing/2014/main" id="{54B8CA8F-9361-434F-99A7-9857767A9A55}"/>
              </a:ext>
            </a:extLst>
          </p:cNvPr>
          <p:cNvGraphicFramePr>
            <a:graphicFrameLocks/>
          </p:cNvGraphicFramePr>
          <p:nvPr>
            <p:extLst>
              <p:ext uri="{D42A27DB-BD31-4B8C-83A1-F6EECF244321}">
                <p14:modId xmlns:p14="http://schemas.microsoft.com/office/powerpoint/2010/main" val="424946288"/>
              </p:ext>
            </p:extLst>
          </p:nvPr>
        </p:nvGraphicFramePr>
        <p:xfrm>
          <a:off x="267856" y="1255378"/>
          <a:ext cx="11655856" cy="452153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69BA556-9506-443B-895D-AD60331F626B}"/>
              </a:ext>
            </a:extLst>
          </p:cNvPr>
          <p:cNvSpPr txBox="1"/>
          <p:nvPr/>
        </p:nvSpPr>
        <p:spPr>
          <a:xfrm>
            <a:off x="5349096" y="5157097"/>
            <a:ext cx="2233301" cy="307777"/>
          </a:xfrm>
          <a:prstGeom prst="rect">
            <a:avLst/>
          </a:prstGeom>
          <a:noFill/>
        </p:spPr>
        <p:txBody>
          <a:bodyPr wrap="square" rtlCol="0">
            <a:spAutoFit/>
          </a:bodyPr>
          <a:lstStyle/>
          <a:p>
            <a:pPr algn="ctr"/>
            <a:r>
              <a:rPr lang="en-US" sz="1400" b="1" dirty="0">
                <a:solidFill>
                  <a:schemeClr val="tx1">
                    <a:lumMod val="50000"/>
                  </a:schemeClr>
                </a:solidFill>
              </a:rPr>
              <a:t>Household Income</a:t>
            </a:r>
          </a:p>
        </p:txBody>
      </p:sp>
    </p:spTree>
    <p:extLst>
      <p:ext uri="{BB962C8B-B14F-4D97-AF65-F5344CB8AC3E}">
        <p14:creationId xmlns:p14="http://schemas.microsoft.com/office/powerpoint/2010/main" val="3933341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dirty="0">
                <a:solidFill>
                  <a:schemeClr val="tx1">
                    <a:lumMod val="50000"/>
                  </a:schemeClr>
                </a:solidFill>
              </a:rPr>
              <a:t>Figure 19: Construction, Labor, and Land Costs Continue to Climb Much Faster than Inflation</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a:xfrm>
            <a:off x="267855" y="6041914"/>
            <a:ext cx="10742349" cy="533511"/>
          </a:xfrm>
        </p:spPr>
        <p:txBody>
          <a:bodyPr/>
          <a:lstStyle/>
          <a:p>
            <a:r>
              <a:rPr lang="en-US" dirty="0"/>
              <a:t>Notes: The CoStar Vacant Commercial Land Index serves as a proxy for price changes of developable multifamily sites. The RLB Construction Cost Index measures the bid cost of commercial construction, including labor, building materials, contractor fees, and applicable taxes. </a:t>
            </a:r>
          </a:p>
          <a:p>
            <a:r>
              <a:rPr lang="en-US" dirty="0"/>
              <a:t>Source: JCHS tabulations of CoStar Vacant Commercial Land Index; RLB Construction Cost Index; and US Bureau of Labor Statistics (BLS), Consumer Price Index for All Urban Consumers and Employment Cost Index.</a:t>
            </a:r>
          </a:p>
        </p:txBody>
      </p:sp>
      <p:sp>
        <p:nvSpPr>
          <p:cNvPr id="6" name="Rectangle 5">
            <a:extLst>
              <a:ext uri="{FF2B5EF4-FFF2-40B4-BE49-F238E27FC236}">
                <a16:creationId xmlns:a16="http://schemas.microsoft.com/office/drawing/2014/main" id="{973AABCB-F74D-4518-B30F-39AFD1CA7F28}"/>
              </a:ext>
            </a:extLst>
          </p:cNvPr>
          <p:cNvSpPr/>
          <p:nvPr/>
        </p:nvSpPr>
        <p:spPr>
          <a:xfrm>
            <a:off x="267855" y="1258068"/>
            <a:ext cx="4980109"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Index</a:t>
            </a:r>
          </a:p>
        </p:txBody>
      </p:sp>
      <p:pic>
        <p:nvPicPr>
          <p:cNvPr id="8" name="Picture 7">
            <a:extLst>
              <a:ext uri="{FF2B5EF4-FFF2-40B4-BE49-F238E27FC236}">
                <a16:creationId xmlns:a16="http://schemas.microsoft.com/office/drawing/2014/main" id="{AB2D8992-BCAD-4C7D-BAE2-72B353EEBBA4}"/>
              </a:ext>
            </a:extLst>
          </p:cNvPr>
          <p:cNvPicPr>
            <a:picLocks noChangeAspect="1"/>
          </p:cNvPicPr>
          <p:nvPr/>
        </p:nvPicPr>
        <p:blipFill>
          <a:blip r:embed="rId2"/>
          <a:stretch>
            <a:fillRect/>
          </a:stretch>
        </p:blipFill>
        <p:spPr>
          <a:xfrm>
            <a:off x="264670" y="1478600"/>
            <a:ext cx="11662659" cy="4255377"/>
          </a:xfrm>
          <a:prstGeom prst="rect">
            <a:avLst/>
          </a:prstGeom>
        </p:spPr>
      </p:pic>
    </p:spTree>
    <p:extLst>
      <p:ext uri="{BB962C8B-B14F-4D97-AF65-F5344CB8AC3E}">
        <p14:creationId xmlns:p14="http://schemas.microsoft.com/office/powerpoint/2010/main" val="310078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CACFFC-996B-4D6F-8731-2A9F3B2090E0}"/>
              </a:ext>
            </a:extLst>
          </p:cNvPr>
          <p:cNvSpPr/>
          <p:nvPr/>
        </p:nvSpPr>
        <p:spPr>
          <a:xfrm>
            <a:off x="3599624" y="1709388"/>
            <a:ext cx="2691829" cy="3042141"/>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1132AE6-E253-4556-934F-53FB7032BD8D}"/>
              </a:ext>
            </a:extLst>
          </p:cNvPr>
          <p:cNvPicPr>
            <a:picLocks noChangeAspect="1"/>
          </p:cNvPicPr>
          <p:nvPr/>
        </p:nvPicPr>
        <p:blipFill>
          <a:blip r:embed="rId2"/>
          <a:stretch>
            <a:fillRect/>
          </a:stretch>
        </p:blipFill>
        <p:spPr>
          <a:xfrm>
            <a:off x="334780" y="1063547"/>
            <a:ext cx="11522439" cy="4730906"/>
          </a:xfrm>
          <a:prstGeom prst="rect">
            <a:avLst/>
          </a:prstGeom>
        </p:spPr>
      </p:pic>
      <p:sp>
        <p:nvSpPr>
          <p:cNvPr id="6" name="Title 5">
            <a:extLst>
              <a:ext uri="{FF2B5EF4-FFF2-40B4-BE49-F238E27FC236}">
                <a16:creationId xmlns:a16="http://schemas.microsoft.com/office/drawing/2014/main" id="{03B380D8-82C7-4D50-9B24-3102ED435921}"/>
              </a:ext>
            </a:extLst>
          </p:cNvPr>
          <p:cNvSpPr>
            <a:spLocks noGrp="1"/>
          </p:cNvSpPr>
          <p:nvPr>
            <p:ph type="title"/>
          </p:nvPr>
        </p:nvSpPr>
        <p:spPr>
          <a:xfrm>
            <a:off x="334089" y="335011"/>
            <a:ext cx="11523821" cy="799208"/>
          </a:xfrm>
        </p:spPr>
        <p:txBody>
          <a:bodyPr/>
          <a:lstStyle/>
          <a:p>
            <a:r>
              <a:rPr lang="en-US" dirty="0">
                <a:solidFill>
                  <a:schemeClr val="tx1">
                    <a:lumMod val="50000"/>
                  </a:schemeClr>
                </a:solidFill>
              </a:rPr>
              <a:t>Figure 20: Apartment Vacancy Rates Continued to Fall Across Metro Areas in 2019</a:t>
            </a:r>
          </a:p>
        </p:txBody>
      </p:sp>
      <p:sp>
        <p:nvSpPr>
          <p:cNvPr id="10" name="Text Placeholder 9">
            <a:extLst>
              <a:ext uri="{FF2B5EF4-FFF2-40B4-BE49-F238E27FC236}">
                <a16:creationId xmlns:a16="http://schemas.microsoft.com/office/drawing/2014/main" id="{5A962495-49C8-441C-8EBA-192F7360831C}"/>
              </a:ext>
            </a:extLst>
          </p:cNvPr>
          <p:cNvSpPr>
            <a:spLocks noGrp="1"/>
          </p:cNvSpPr>
          <p:nvPr>
            <p:ph type="body" sz="quarter" idx="12"/>
          </p:nvPr>
        </p:nvSpPr>
        <p:spPr/>
        <p:txBody>
          <a:bodyPr/>
          <a:lstStyle/>
          <a:p>
            <a:r>
              <a:rPr lang="en-US" dirty="0"/>
              <a:t>Note: Vacancy rates are for professionally managed apartments as of the third quarter of both years.</a:t>
            </a:r>
          </a:p>
          <a:p>
            <a:r>
              <a:rPr lang="en-US" dirty="0"/>
              <a:t>Source: JCHS tabulations of RealPage data.</a:t>
            </a:r>
          </a:p>
        </p:txBody>
      </p:sp>
    </p:spTree>
    <p:extLst>
      <p:ext uri="{BB962C8B-B14F-4D97-AF65-F5344CB8AC3E}">
        <p14:creationId xmlns:p14="http://schemas.microsoft.com/office/powerpoint/2010/main" val="43725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solidFill>
                  <a:schemeClr val="tx1">
                    <a:lumMod val="50000"/>
                  </a:schemeClr>
                </a:solidFill>
              </a:rPr>
              <a:t>Figure 21: Rents Continue to Climb Much Faster than General Inflation</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 Changes are four-quarter rolling averages.</a:t>
            </a:r>
          </a:p>
          <a:p>
            <a:r>
              <a:rPr lang="en-US" dirty="0"/>
              <a:t>Source: JCHS tabulations of BLS, Consumer Price Indexes.</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711752766"/>
              </p:ext>
            </p:extLst>
          </p:nvPr>
        </p:nvGraphicFramePr>
        <p:xfrm>
          <a:off x="-219570" y="1797229"/>
          <a:ext cx="12192000" cy="40714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643811" y="1406700"/>
            <a:ext cx="10705987" cy="338554"/>
          </a:xfrm>
          <a:prstGeom prst="rect">
            <a:avLst/>
          </a:prstGeom>
          <a:noFill/>
        </p:spPr>
        <p:txBody>
          <a:bodyPr wrap="square" rtlCol="0">
            <a:spAutoFit/>
          </a:bodyPr>
          <a:lstStyle/>
          <a:p>
            <a:r>
              <a:rPr lang="en-US" sz="1600" b="1" dirty="0">
                <a:solidFill>
                  <a:schemeClr val="tx1">
                    <a:lumMod val="50000"/>
                  </a:schemeClr>
                </a:solidFill>
              </a:rPr>
              <a:t>Annual Change (Percent)</a:t>
            </a:r>
          </a:p>
        </p:txBody>
      </p:sp>
    </p:spTree>
    <p:extLst>
      <p:ext uri="{BB962C8B-B14F-4D97-AF65-F5344CB8AC3E}">
        <p14:creationId xmlns:p14="http://schemas.microsoft.com/office/powerpoint/2010/main" val="398195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8208-0CB3-459F-BE78-C6B117CF13F9}"/>
              </a:ext>
            </a:extLst>
          </p:cNvPr>
          <p:cNvSpPr>
            <a:spLocks noGrp="1"/>
          </p:cNvSpPr>
          <p:nvPr>
            <p:ph type="title"/>
          </p:nvPr>
        </p:nvSpPr>
        <p:spPr/>
        <p:txBody>
          <a:bodyPr/>
          <a:lstStyle/>
          <a:p>
            <a:r>
              <a:rPr lang="en-US" dirty="0">
                <a:solidFill>
                  <a:schemeClr val="tx1">
                    <a:lumMod val="50000"/>
                  </a:schemeClr>
                </a:solidFill>
              </a:rPr>
              <a:t>Figure 22: Multifamily Construction Remains Near Decades-Long Highs, With Almost All Units Intended as Rentals</a:t>
            </a:r>
          </a:p>
        </p:txBody>
      </p:sp>
      <p:graphicFrame>
        <p:nvGraphicFramePr>
          <p:cNvPr id="9" name="Content Placeholder 8">
            <a:extLst>
              <a:ext uri="{FF2B5EF4-FFF2-40B4-BE49-F238E27FC236}">
                <a16:creationId xmlns:a16="http://schemas.microsoft.com/office/drawing/2014/main" id="{7D7089D8-9A1B-45A4-9EF3-E241B123A8EC}"/>
              </a:ext>
            </a:extLst>
          </p:cNvPr>
          <p:cNvGraphicFramePr>
            <a:graphicFrameLocks noGrp="1"/>
          </p:cNvGraphicFramePr>
          <p:nvPr>
            <p:ph idx="1"/>
            <p:extLst>
              <p:ext uri="{D42A27DB-BD31-4B8C-83A1-F6EECF244321}">
                <p14:modId xmlns:p14="http://schemas.microsoft.com/office/powerpoint/2010/main" val="2158725304"/>
              </p:ext>
            </p:extLst>
          </p:nvPr>
        </p:nvGraphicFramePr>
        <p:xfrm>
          <a:off x="268288" y="1457325"/>
          <a:ext cx="11566525" cy="439423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578108F4-C776-4CD2-82DD-6AF71C71224C}"/>
              </a:ext>
            </a:extLst>
          </p:cNvPr>
          <p:cNvSpPr>
            <a:spLocks noGrp="1"/>
          </p:cNvSpPr>
          <p:nvPr>
            <p:ph type="body" sz="quarter" idx="10"/>
          </p:nvPr>
        </p:nvSpPr>
        <p:spPr/>
        <p:txBody>
          <a:bodyPr/>
          <a:lstStyle/>
          <a:p>
            <a:r>
              <a:rPr lang="en-US" dirty="0"/>
              <a:t>Note: Starts in 2019 are the four-quarter trailing average as of the third quarter.</a:t>
            </a:r>
          </a:p>
          <a:p>
            <a:r>
              <a:rPr lang="en-US" dirty="0"/>
              <a:t>Source: JCHS tabulations of US Census Bureau, New Residential Construction data.</a:t>
            </a:r>
          </a:p>
        </p:txBody>
      </p:sp>
      <p:sp>
        <p:nvSpPr>
          <p:cNvPr id="5" name="TextBox 4">
            <a:extLst>
              <a:ext uri="{FF2B5EF4-FFF2-40B4-BE49-F238E27FC236}">
                <a16:creationId xmlns:a16="http://schemas.microsoft.com/office/drawing/2014/main" id="{19BC2E5B-21AC-4853-ABA0-B6E6D7958D55}"/>
              </a:ext>
            </a:extLst>
          </p:cNvPr>
          <p:cNvSpPr txBox="1"/>
          <p:nvPr/>
        </p:nvSpPr>
        <p:spPr>
          <a:xfrm>
            <a:off x="267855" y="5543780"/>
            <a:ext cx="1938528" cy="307777"/>
          </a:xfrm>
          <a:prstGeom prst="rect">
            <a:avLst/>
          </a:prstGeom>
          <a:noFill/>
        </p:spPr>
        <p:txBody>
          <a:bodyPr wrap="square" rtlCol="0">
            <a:spAutoFit/>
          </a:bodyPr>
          <a:lstStyle/>
          <a:p>
            <a:pPr algn="ctr"/>
            <a:r>
              <a:rPr lang="en-US" sz="1400" b="1" dirty="0">
                <a:solidFill>
                  <a:schemeClr val="tx1">
                    <a:lumMod val="50000"/>
                  </a:schemeClr>
                </a:solidFill>
              </a:rPr>
              <a:t>Structure Type</a:t>
            </a:r>
          </a:p>
        </p:txBody>
      </p:sp>
    </p:spTree>
    <p:extLst>
      <p:ext uri="{BB962C8B-B14F-4D97-AF65-F5344CB8AC3E}">
        <p14:creationId xmlns:p14="http://schemas.microsoft.com/office/powerpoint/2010/main" val="349768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8208-0CB3-459F-BE78-C6B117CF13F9}"/>
              </a:ext>
            </a:extLst>
          </p:cNvPr>
          <p:cNvSpPr>
            <a:spLocks noGrp="1"/>
          </p:cNvSpPr>
          <p:nvPr>
            <p:ph type="title"/>
          </p:nvPr>
        </p:nvSpPr>
        <p:spPr>
          <a:xfrm>
            <a:off x="267855" y="128789"/>
            <a:ext cx="11638684" cy="1029370"/>
          </a:xfrm>
        </p:spPr>
        <p:txBody>
          <a:bodyPr/>
          <a:lstStyle/>
          <a:p>
            <a:r>
              <a:rPr lang="en-US" dirty="0">
                <a:solidFill>
                  <a:schemeClr val="tx1">
                    <a:lumMod val="50000"/>
                  </a:schemeClr>
                </a:solidFill>
              </a:rPr>
              <a:t>Figure 23: Most New Rentals Are Located in the Core Counties of Large Metros…</a:t>
            </a:r>
          </a:p>
        </p:txBody>
      </p:sp>
      <p:sp>
        <p:nvSpPr>
          <p:cNvPr id="3" name="Text Placeholder 2">
            <a:extLst>
              <a:ext uri="{FF2B5EF4-FFF2-40B4-BE49-F238E27FC236}">
                <a16:creationId xmlns:a16="http://schemas.microsoft.com/office/drawing/2014/main" id="{5141BDBD-5A9C-4FD4-A84A-24AACB29AC6A}"/>
              </a:ext>
            </a:extLst>
          </p:cNvPr>
          <p:cNvSpPr>
            <a:spLocks noGrp="1"/>
          </p:cNvSpPr>
          <p:nvPr>
            <p:ph type="body" sz="quarter" idx="11"/>
          </p:nvPr>
        </p:nvSpPr>
        <p:spPr>
          <a:xfrm>
            <a:off x="267855" y="6013253"/>
            <a:ext cx="10742349" cy="533511"/>
          </a:xfrm>
        </p:spPr>
        <p:txBody>
          <a:bodyPr/>
          <a:lstStyle/>
          <a:p>
            <a:r>
              <a:rPr lang="en-US" dirty="0"/>
              <a:t>Notes: Small metros have populations under 250,000. Medium metros have populations between 250,000 and 1 million. Large metros have populations over 1 million. Core counties in large metros contain either the largest city or any city with 250,000 residents; non-core counties are all other counties in the metro area. </a:t>
            </a:r>
          </a:p>
          <a:p>
            <a:r>
              <a:rPr lang="en-US" dirty="0"/>
              <a:t>Source: JCHS tabulations of US Census Bureau, New Residential Construction data and the Building Permits Survey.</a:t>
            </a:r>
          </a:p>
        </p:txBody>
      </p:sp>
      <p:graphicFrame>
        <p:nvGraphicFramePr>
          <p:cNvPr id="8" name="Content Placeholder 6">
            <a:extLst>
              <a:ext uri="{FF2B5EF4-FFF2-40B4-BE49-F238E27FC236}">
                <a16:creationId xmlns:a16="http://schemas.microsoft.com/office/drawing/2014/main" id="{C874A965-F964-415D-91A9-5F8D1849A26C}"/>
              </a:ext>
            </a:extLst>
          </p:cNvPr>
          <p:cNvGraphicFramePr>
            <a:graphicFrameLocks/>
          </p:cNvGraphicFramePr>
          <p:nvPr>
            <p:extLst>
              <p:ext uri="{D42A27DB-BD31-4B8C-83A1-F6EECF244321}">
                <p14:modId xmlns:p14="http://schemas.microsoft.com/office/powerpoint/2010/main" val="3961608808"/>
              </p:ext>
            </p:extLst>
          </p:nvPr>
        </p:nvGraphicFramePr>
        <p:xfrm>
          <a:off x="267854" y="1358785"/>
          <a:ext cx="11638684" cy="45098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6037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8208-0CB3-459F-BE78-C6B117CF13F9}"/>
              </a:ext>
            </a:extLst>
          </p:cNvPr>
          <p:cNvSpPr>
            <a:spLocks noGrp="1"/>
          </p:cNvSpPr>
          <p:nvPr>
            <p:ph type="title"/>
          </p:nvPr>
        </p:nvSpPr>
        <p:spPr>
          <a:xfrm>
            <a:off x="267855" y="128789"/>
            <a:ext cx="11638684" cy="1029370"/>
          </a:xfrm>
        </p:spPr>
        <p:txBody>
          <a:bodyPr/>
          <a:lstStyle/>
          <a:p>
            <a:r>
              <a:rPr lang="en-US" dirty="0">
                <a:solidFill>
                  <a:schemeClr val="tx1">
                    <a:lumMod val="50000"/>
                  </a:schemeClr>
                </a:solidFill>
              </a:rPr>
              <a:t>Figure 24: … and Concentrated in Multifamily Structures with at Least 50 Units</a:t>
            </a:r>
          </a:p>
        </p:txBody>
      </p:sp>
      <p:sp>
        <p:nvSpPr>
          <p:cNvPr id="3" name="Text Placeholder 2">
            <a:extLst>
              <a:ext uri="{FF2B5EF4-FFF2-40B4-BE49-F238E27FC236}">
                <a16:creationId xmlns:a16="http://schemas.microsoft.com/office/drawing/2014/main" id="{5141BDBD-5A9C-4FD4-A84A-24AACB29AC6A}"/>
              </a:ext>
            </a:extLst>
          </p:cNvPr>
          <p:cNvSpPr>
            <a:spLocks noGrp="1"/>
          </p:cNvSpPr>
          <p:nvPr>
            <p:ph type="body" sz="quarter" idx="11"/>
          </p:nvPr>
        </p:nvSpPr>
        <p:spPr>
          <a:xfrm>
            <a:off x="267855" y="6003922"/>
            <a:ext cx="10742349" cy="533511"/>
          </a:xfrm>
        </p:spPr>
        <p:txBody>
          <a:bodyPr/>
          <a:lstStyle/>
          <a:p>
            <a:r>
              <a:rPr lang="en-US" dirty="0"/>
              <a:t>Source: JCHS tabulations of US Census Bureau, New Residential Construction data and Building Permits Survey.</a:t>
            </a:r>
          </a:p>
        </p:txBody>
      </p:sp>
      <p:graphicFrame>
        <p:nvGraphicFramePr>
          <p:cNvPr id="7" name="Content Placeholder 6">
            <a:extLst>
              <a:ext uri="{FF2B5EF4-FFF2-40B4-BE49-F238E27FC236}">
                <a16:creationId xmlns:a16="http://schemas.microsoft.com/office/drawing/2014/main" id="{F8ADFDE0-96D4-4443-9816-4BCC48870686}"/>
              </a:ext>
            </a:extLst>
          </p:cNvPr>
          <p:cNvGraphicFramePr>
            <a:graphicFrameLocks/>
          </p:cNvGraphicFramePr>
          <p:nvPr>
            <p:extLst>
              <p:ext uri="{D42A27DB-BD31-4B8C-83A1-F6EECF244321}">
                <p14:modId xmlns:p14="http://schemas.microsoft.com/office/powerpoint/2010/main" val="3984113429"/>
              </p:ext>
            </p:extLst>
          </p:nvPr>
        </p:nvGraphicFramePr>
        <p:xfrm>
          <a:off x="399296" y="1489756"/>
          <a:ext cx="11507243" cy="450982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40644E3-0815-4739-9F32-3D0B23CC5BDB}"/>
              </a:ext>
            </a:extLst>
          </p:cNvPr>
          <p:cNvSpPr txBox="1"/>
          <p:nvPr/>
        </p:nvSpPr>
        <p:spPr>
          <a:xfrm>
            <a:off x="5207457" y="5214355"/>
            <a:ext cx="2271859" cy="307777"/>
          </a:xfrm>
          <a:prstGeom prst="rect">
            <a:avLst/>
          </a:prstGeom>
          <a:noFill/>
        </p:spPr>
        <p:txBody>
          <a:bodyPr wrap="square" rtlCol="0">
            <a:spAutoFit/>
          </a:bodyPr>
          <a:lstStyle/>
          <a:p>
            <a:pPr algn="ctr"/>
            <a:r>
              <a:rPr lang="en-US" sz="1400" b="1" dirty="0">
                <a:solidFill>
                  <a:schemeClr val="tx1">
                    <a:lumMod val="50000"/>
                  </a:schemeClr>
                </a:solidFill>
              </a:rPr>
              <a:t>Units in Structure</a:t>
            </a:r>
          </a:p>
        </p:txBody>
      </p:sp>
    </p:spTree>
    <p:extLst>
      <p:ext uri="{BB962C8B-B14F-4D97-AF65-F5344CB8AC3E}">
        <p14:creationId xmlns:p14="http://schemas.microsoft.com/office/powerpoint/2010/main" val="332881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BBF8-7180-4D4B-93F0-A3DB6F89811E}"/>
              </a:ext>
            </a:extLst>
          </p:cNvPr>
          <p:cNvSpPr>
            <a:spLocks noGrp="1"/>
          </p:cNvSpPr>
          <p:nvPr>
            <p:ph type="title"/>
          </p:nvPr>
        </p:nvSpPr>
        <p:spPr>
          <a:xfrm>
            <a:off x="267855" y="337132"/>
            <a:ext cx="11566879" cy="890253"/>
          </a:xfrm>
        </p:spPr>
        <p:txBody>
          <a:bodyPr/>
          <a:lstStyle/>
          <a:p>
            <a:r>
              <a:rPr lang="en-US" dirty="0">
                <a:solidFill>
                  <a:schemeClr val="tx1">
                    <a:lumMod val="50000"/>
                  </a:schemeClr>
                </a:solidFill>
              </a:rPr>
              <a:t>Figure 25: After Nine Years of Strong Growth, Apartment Property Prices Have Nearly Tripled Since 2010</a:t>
            </a:r>
          </a:p>
        </p:txBody>
      </p:sp>
      <p:sp>
        <p:nvSpPr>
          <p:cNvPr id="3" name="Text Placeholder 2">
            <a:extLst>
              <a:ext uri="{FF2B5EF4-FFF2-40B4-BE49-F238E27FC236}">
                <a16:creationId xmlns:a16="http://schemas.microsoft.com/office/drawing/2014/main" id="{2E7C14C9-2AF8-4C46-8B5C-1D5868104E3F}"/>
              </a:ext>
            </a:extLst>
          </p:cNvPr>
          <p:cNvSpPr>
            <a:spLocks noGrp="1"/>
          </p:cNvSpPr>
          <p:nvPr>
            <p:ph type="body" sz="quarter" idx="10"/>
          </p:nvPr>
        </p:nvSpPr>
        <p:spPr/>
        <p:txBody>
          <a:bodyPr/>
          <a:lstStyle/>
          <a:p>
            <a:r>
              <a:rPr lang="en-US" dirty="0"/>
              <a:t>Source: JCHS tabulations of Real Capital Analytics, Commercial Property Price Indexes.</a:t>
            </a:r>
          </a:p>
        </p:txBody>
      </p:sp>
      <p:pic>
        <p:nvPicPr>
          <p:cNvPr id="6" name="Picture 5">
            <a:extLst>
              <a:ext uri="{FF2B5EF4-FFF2-40B4-BE49-F238E27FC236}">
                <a16:creationId xmlns:a16="http://schemas.microsoft.com/office/drawing/2014/main" id="{0389B703-475E-496C-BDDB-7147A78AF644}"/>
              </a:ext>
            </a:extLst>
          </p:cNvPr>
          <p:cNvPicPr>
            <a:picLocks noChangeAspect="1"/>
          </p:cNvPicPr>
          <p:nvPr/>
        </p:nvPicPr>
        <p:blipFill>
          <a:blip r:embed="rId2"/>
          <a:stretch>
            <a:fillRect/>
          </a:stretch>
        </p:blipFill>
        <p:spPr>
          <a:xfrm>
            <a:off x="313443" y="1303358"/>
            <a:ext cx="11565114" cy="4456562"/>
          </a:xfrm>
          <a:prstGeom prst="rect">
            <a:avLst/>
          </a:prstGeom>
        </p:spPr>
      </p:pic>
    </p:spTree>
    <p:extLst>
      <p:ext uri="{BB962C8B-B14F-4D97-AF65-F5344CB8AC3E}">
        <p14:creationId xmlns:p14="http://schemas.microsoft.com/office/powerpoint/2010/main" val="3684897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B090649-A974-4181-8AFC-E58083C33E56}"/>
              </a:ext>
            </a:extLst>
          </p:cNvPr>
          <p:cNvSpPr>
            <a:spLocks noGrp="1"/>
          </p:cNvSpPr>
          <p:nvPr>
            <p:ph type="title"/>
          </p:nvPr>
        </p:nvSpPr>
        <p:spPr>
          <a:xfrm>
            <a:off x="267855" y="439340"/>
            <a:ext cx="11566879" cy="684186"/>
          </a:xfrm>
        </p:spPr>
        <p:txBody>
          <a:bodyPr/>
          <a:lstStyle/>
          <a:p>
            <a:r>
              <a:rPr lang="en-US" dirty="0">
                <a:solidFill>
                  <a:schemeClr val="tx1">
                    <a:lumMod val="50000"/>
                  </a:schemeClr>
                </a:solidFill>
              </a:rPr>
              <a:t>Figure 26: The Government Agency Share of the Multifamily Loan Market Increased to Nearly Half Between 2013 and 2018 </a:t>
            </a:r>
          </a:p>
        </p:txBody>
      </p:sp>
      <p:sp>
        <p:nvSpPr>
          <p:cNvPr id="13" name="Text Placeholder 12">
            <a:extLst>
              <a:ext uri="{FF2B5EF4-FFF2-40B4-BE49-F238E27FC236}">
                <a16:creationId xmlns:a16="http://schemas.microsoft.com/office/drawing/2014/main" id="{18A7BB9F-7E96-4D46-9CA8-68066D17DE9E}"/>
              </a:ext>
            </a:extLst>
          </p:cNvPr>
          <p:cNvSpPr>
            <a:spLocks noGrp="1"/>
          </p:cNvSpPr>
          <p:nvPr>
            <p:ph type="body" sz="quarter" idx="11"/>
          </p:nvPr>
        </p:nvSpPr>
        <p:spPr>
          <a:xfrm>
            <a:off x="191655" y="5896249"/>
            <a:ext cx="10742349" cy="533511"/>
          </a:xfrm>
        </p:spPr>
        <p:txBody>
          <a:bodyPr/>
          <a:lstStyle/>
          <a:p>
            <a:r>
              <a:rPr lang="en-US" dirty="0"/>
              <a:t>Notes: CMBS are commercial mortgage-backed securities. Banks include thrifts and savings &amp; loans. Other includes capital sources not elsewhere classified, including investor-driven lenders like mortgage REITs, debt funds, and finance companies.</a:t>
            </a:r>
          </a:p>
          <a:p>
            <a:r>
              <a:rPr lang="en-US" dirty="0"/>
              <a:t>Source: JCHS tabulations of Mortgage Bankers Association, Commercial Real Estate/Multifamily Finance Database.</a:t>
            </a:r>
          </a:p>
        </p:txBody>
      </p:sp>
      <p:graphicFrame>
        <p:nvGraphicFramePr>
          <p:cNvPr id="18" name="Content Placeholder 17">
            <a:extLst>
              <a:ext uri="{FF2B5EF4-FFF2-40B4-BE49-F238E27FC236}">
                <a16:creationId xmlns:a16="http://schemas.microsoft.com/office/drawing/2014/main" id="{8F90A03C-4362-417C-BCBC-88032ABBA442}"/>
              </a:ext>
            </a:extLst>
          </p:cNvPr>
          <p:cNvGraphicFramePr>
            <a:graphicFrameLocks noGrp="1"/>
          </p:cNvGraphicFramePr>
          <p:nvPr>
            <p:ph idx="1"/>
            <p:extLst>
              <p:ext uri="{D42A27DB-BD31-4B8C-83A1-F6EECF244321}">
                <p14:modId xmlns:p14="http://schemas.microsoft.com/office/powerpoint/2010/main" val="1278780067"/>
              </p:ext>
            </p:extLst>
          </p:nvPr>
        </p:nvGraphicFramePr>
        <p:xfrm>
          <a:off x="5306096" y="1791149"/>
          <a:ext cx="5627908" cy="40023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17">
            <a:extLst>
              <a:ext uri="{FF2B5EF4-FFF2-40B4-BE49-F238E27FC236}">
                <a16:creationId xmlns:a16="http://schemas.microsoft.com/office/drawing/2014/main" id="{C3E19718-7D89-4B59-95EB-E79F0FC09D6B}"/>
              </a:ext>
            </a:extLst>
          </p:cNvPr>
          <p:cNvGraphicFramePr>
            <a:graphicFrameLocks/>
          </p:cNvGraphicFramePr>
          <p:nvPr>
            <p:extLst>
              <p:ext uri="{D42A27DB-BD31-4B8C-83A1-F6EECF244321}">
                <p14:modId xmlns:p14="http://schemas.microsoft.com/office/powerpoint/2010/main" val="1616075321"/>
              </p:ext>
            </p:extLst>
          </p:nvPr>
        </p:nvGraphicFramePr>
        <p:xfrm>
          <a:off x="0" y="1944709"/>
          <a:ext cx="4430332" cy="366017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CC63A13-9379-404F-AAA6-A971DE880FB3}"/>
              </a:ext>
            </a:extLst>
          </p:cNvPr>
          <p:cNvSpPr txBox="1"/>
          <p:nvPr/>
        </p:nvSpPr>
        <p:spPr>
          <a:xfrm>
            <a:off x="1764405" y="1624064"/>
            <a:ext cx="901521" cy="369332"/>
          </a:xfrm>
          <a:prstGeom prst="rect">
            <a:avLst/>
          </a:prstGeom>
          <a:noFill/>
        </p:spPr>
        <p:txBody>
          <a:bodyPr wrap="square" rtlCol="0">
            <a:spAutoFit/>
          </a:bodyPr>
          <a:lstStyle/>
          <a:p>
            <a:pPr algn="ctr"/>
            <a:r>
              <a:rPr lang="en-US" dirty="0">
                <a:solidFill>
                  <a:schemeClr val="tx1">
                    <a:lumMod val="50000"/>
                  </a:schemeClr>
                </a:solidFill>
              </a:rPr>
              <a:t>2013</a:t>
            </a:r>
          </a:p>
        </p:txBody>
      </p:sp>
      <p:sp>
        <p:nvSpPr>
          <p:cNvPr id="9" name="TextBox 8">
            <a:extLst>
              <a:ext uri="{FF2B5EF4-FFF2-40B4-BE49-F238E27FC236}">
                <a16:creationId xmlns:a16="http://schemas.microsoft.com/office/drawing/2014/main" id="{BAF684A1-1BD4-4289-BC7D-53FAF2107E0A}"/>
              </a:ext>
            </a:extLst>
          </p:cNvPr>
          <p:cNvSpPr txBox="1"/>
          <p:nvPr/>
        </p:nvSpPr>
        <p:spPr>
          <a:xfrm>
            <a:off x="6619741" y="1575377"/>
            <a:ext cx="901521" cy="369332"/>
          </a:xfrm>
          <a:prstGeom prst="rect">
            <a:avLst/>
          </a:prstGeom>
          <a:noFill/>
        </p:spPr>
        <p:txBody>
          <a:bodyPr wrap="square" rtlCol="0">
            <a:spAutoFit/>
          </a:bodyPr>
          <a:lstStyle/>
          <a:p>
            <a:pPr algn="ctr"/>
            <a:r>
              <a:rPr lang="en-US" dirty="0">
                <a:solidFill>
                  <a:schemeClr val="tx1">
                    <a:lumMod val="50000"/>
                  </a:schemeClr>
                </a:solidFill>
              </a:rPr>
              <a:t>2018</a:t>
            </a:r>
          </a:p>
        </p:txBody>
      </p:sp>
      <p:sp>
        <p:nvSpPr>
          <p:cNvPr id="3" name="TextBox 2">
            <a:extLst>
              <a:ext uri="{FF2B5EF4-FFF2-40B4-BE49-F238E27FC236}">
                <a16:creationId xmlns:a16="http://schemas.microsoft.com/office/drawing/2014/main" id="{BACCF531-9AE8-4E3E-85E4-CA9DC974806F}"/>
              </a:ext>
            </a:extLst>
          </p:cNvPr>
          <p:cNvSpPr txBox="1"/>
          <p:nvPr/>
        </p:nvSpPr>
        <p:spPr>
          <a:xfrm>
            <a:off x="289121" y="1110844"/>
            <a:ext cx="5627908" cy="307777"/>
          </a:xfrm>
          <a:prstGeom prst="rect">
            <a:avLst/>
          </a:prstGeom>
          <a:noFill/>
        </p:spPr>
        <p:txBody>
          <a:bodyPr wrap="square" rtlCol="0">
            <a:spAutoFit/>
          </a:bodyPr>
          <a:lstStyle/>
          <a:p>
            <a:pPr>
              <a:defRPr sz="1400" b="1" i="0" u="none" strike="noStrike" kern="1200" spc="0" baseline="0">
                <a:solidFill>
                  <a:srgbClr val="5A5A5A">
                    <a:lumMod val="50000"/>
                  </a:srgbClr>
                </a:solidFill>
                <a:latin typeface="+mn-lt"/>
                <a:ea typeface="+mn-ea"/>
                <a:cs typeface="+mn-cs"/>
              </a:defRPr>
            </a:pPr>
            <a:r>
              <a:rPr lang="en-US" b="1" dirty="0"/>
              <a:t>Share of Multifamily Loan Originations (Percent)</a:t>
            </a:r>
          </a:p>
        </p:txBody>
      </p:sp>
    </p:spTree>
    <p:extLst>
      <p:ext uri="{BB962C8B-B14F-4D97-AF65-F5344CB8AC3E}">
        <p14:creationId xmlns:p14="http://schemas.microsoft.com/office/powerpoint/2010/main" val="1200148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C7FD22-4569-4FD7-B456-CC6BDAF51A36}"/>
              </a:ext>
            </a:extLst>
          </p:cNvPr>
          <p:cNvSpPr>
            <a:spLocks noGrp="1"/>
          </p:cNvSpPr>
          <p:nvPr>
            <p:ph type="title"/>
          </p:nvPr>
        </p:nvSpPr>
        <p:spPr/>
        <p:txBody>
          <a:bodyPr/>
          <a:lstStyle/>
          <a:p>
            <a:r>
              <a:rPr lang="en-US" dirty="0">
                <a:solidFill>
                  <a:schemeClr val="tx1">
                    <a:lumMod val="50000"/>
                  </a:schemeClr>
                </a:solidFill>
              </a:rPr>
              <a:t>Figure 27: Both the Number and Share of Cost-Burdened Renters Remain Near Record Highs</a:t>
            </a:r>
          </a:p>
        </p:txBody>
      </p:sp>
      <p:graphicFrame>
        <p:nvGraphicFramePr>
          <p:cNvPr id="12" name="Content Placeholder 11">
            <a:extLst>
              <a:ext uri="{FF2B5EF4-FFF2-40B4-BE49-F238E27FC236}">
                <a16:creationId xmlns:a16="http://schemas.microsoft.com/office/drawing/2014/main" id="{91171933-110C-47D7-AFB1-E57475B59070}"/>
              </a:ext>
            </a:extLst>
          </p:cNvPr>
          <p:cNvGraphicFramePr>
            <a:graphicFrameLocks noGrp="1"/>
          </p:cNvGraphicFramePr>
          <p:nvPr>
            <p:ph idx="1"/>
            <p:extLst>
              <p:ext uri="{D42A27DB-BD31-4B8C-83A1-F6EECF244321}">
                <p14:modId xmlns:p14="http://schemas.microsoft.com/office/powerpoint/2010/main" val="1892138426"/>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8610514-8186-4E61-B05D-9CF5E9640E8C}"/>
              </a:ext>
            </a:extLst>
          </p:cNvPr>
          <p:cNvSpPr>
            <a:spLocks noGrp="1"/>
          </p:cNvSpPr>
          <p:nvPr>
            <p:ph type="body" sz="quarter" idx="10"/>
          </p:nvPr>
        </p:nvSpPr>
        <p:spPr>
          <a:xfrm>
            <a:off x="267855" y="5646656"/>
            <a:ext cx="10742349" cy="814689"/>
          </a:xfrm>
        </p:spPr>
        <p:txBody>
          <a:bodyPr/>
          <a:lstStyle/>
          <a:p>
            <a:r>
              <a:rPr lang="en-US" dirty="0"/>
              <a:t>Notes: Moderately (severely) cost-burdened households pay more than 30% (more than 50%) of their income for housing. Households with zero or negative income are assumed to have burdens, while households paying no cash rent are assumed to be without burdens.</a:t>
            </a:r>
          </a:p>
          <a:p>
            <a:r>
              <a:rPr lang="en-US" dirty="0"/>
              <a:t>Source: JCHS tabulations of US Census Bureau, American Community Survey 1-Year Estimates.</a:t>
            </a:r>
          </a:p>
        </p:txBody>
      </p:sp>
    </p:spTree>
    <p:extLst>
      <p:ext uri="{BB962C8B-B14F-4D97-AF65-F5344CB8AC3E}">
        <p14:creationId xmlns:p14="http://schemas.microsoft.com/office/powerpoint/2010/main" val="215665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B380D8-82C7-4D50-9B24-3102ED435921}"/>
              </a:ext>
            </a:extLst>
          </p:cNvPr>
          <p:cNvSpPr>
            <a:spLocks noGrp="1"/>
          </p:cNvSpPr>
          <p:nvPr>
            <p:ph type="title"/>
          </p:nvPr>
        </p:nvSpPr>
        <p:spPr>
          <a:xfrm>
            <a:off x="268288" y="249161"/>
            <a:ext cx="11523821" cy="1007974"/>
          </a:xfrm>
        </p:spPr>
        <p:txBody>
          <a:bodyPr/>
          <a:lstStyle/>
          <a:p>
            <a:r>
              <a:rPr lang="en-US" dirty="0">
                <a:solidFill>
                  <a:schemeClr val="tx1">
                    <a:lumMod val="50000"/>
                  </a:schemeClr>
                </a:solidFill>
              </a:rPr>
              <a:t>Figure 28: Increasing Shares of Middle-Income Renters Have Cost Burdens, Particularly in Large Metros  </a:t>
            </a:r>
          </a:p>
        </p:txBody>
      </p:sp>
      <p:graphicFrame>
        <p:nvGraphicFramePr>
          <p:cNvPr id="13" name="Content Placeholder 12">
            <a:extLst>
              <a:ext uri="{FF2B5EF4-FFF2-40B4-BE49-F238E27FC236}">
                <a16:creationId xmlns:a16="http://schemas.microsoft.com/office/drawing/2014/main" id="{C1AFC8F2-D0D2-4090-BAD2-3F3250BA7A42}"/>
              </a:ext>
            </a:extLst>
          </p:cNvPr>
          <p:cNvGraphicFramePr>
            <a:graphicFrameLocks noGrp="1"/>
          </p:cNvGraphicFramePr>
          <p:nvPr>
            <p:ph idx="1"/>
            <p:extLst>
              <p:ext uri="{D42A27DB-BD31-4B8C-83A1-F6EECF244321}">
                <p14:modId xmlns:p14="http://schemas.microsoft.com/office/powerpoint/2010/main" val="642969191"/>
              </p:ext>
            </p:extLst>
          </p:nvPr>
        </p:nvGraphicFramePr>
        <p:xfrm>
          <a:off x="268288" y="1195863"/>
          <a:ext cx="5827712" cy="45661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a:extLst>
              <a:ext uri="{FF2B5EF4-FFF2-40B4-BE49-F238E27FC236}">
                <a16:creationId xmlns:a16="http://schemas.microsoft.com/office/drawing/2014/main" id="{D145B0B3-7B61-49B1-BD10-90C5E9D85842}"/>
              </a:ext>
            </a:extLst>
          </p:cNvPr>
          <p:cNvGraphicFramePr>
            <a:graphicFrameLocks noGrp="1"/>
          </p:cNvGraphicFramePr>
          <p:nvPr>
            <p:ph idx="11"/>
            <p:extLst>
              <p:ext uri="{D42A27DB-BD31-4B8C-83A1-F6EECF244321}">
                <p14:modId xmlns:p14="http://schemas.microsoft.com/office/powerpoint/2010/main" val="1046784708"/>
              </p:ext>
            </p:extLst>
          </p:nvPr>
        </p:nvGraphicFramePr>
        <p:xfrm>
          <a:off x="6246813" y="1195864"/>
          <a:ext cx="5790699" cy="45661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9">
            <a:extLst>
              <a:ext uri="{FF2B5EF4-FFF2-40B4-BE49-F238E27FC236}">
                <a16:creationId xmlns:a16="http://schemas.microsoft.com/office/drawing/2014/main" id="{5A962495-49C8-441C-8EBA-192F7360831C}"/>
              </a:ext>
            </a:extLst>
          </p:cNvPr>
          <p:cNvSpPr>
            <a:spLocks noGrp="1"/>
          </p:cNvSpPr>
          <p:nvPr>
            <p:ph type="body" sz="quarter" idx="12"/>
          </p:nvPr>
        </p:nvSpPr>
        <p:spPr/>
        <p:txBody>
          <a:bodyPr/>
          <a:lstStyle/>
          <a:p>
            <a:r>
              <a:rPr lang="en-US" dirty="0"/>
              <a:t>Notes: Cost-burdened households pay more than 30% of income for housing. Households with zero or negative income are assumed to have burdens, while households paying no cash rent are assumed to be without burdens. Household incomes are adjusted for inflation using the CPI-U for All Items.</a:t>
            </a:r>
          </a:p>
          <a:p>
            <a:r>
              <a:rPr lang="en-US" dirty="0"/>
              <a:t>Source: JCHS tabulations of US Census Bureau, American Community Survey 1-Year Estimates and Missouri Census Data Center data.</a:t>
            </a:r>
          </a:p>
        </p:txBody>
      </p:sp>
      <p:sp>
        <p:nvSpPr>
          <p:cNvPr id="12" name="TextBox 11">
            <a:extLst>
              <a:ext uri="{FF2B5EF4-FFF2-40B4-BE49-F238E27FC236}">
                <a16:creationId xmlns:a16="http://schemas.microsoft.com/office/drawing/2014/main" id="{0471415E-2DCB-423E-A5F9-D1E1516526E2}"/>
              </a:ext>
            </a:extLst>
          </p:cNvPr>
          <p:cNvSpPr txBox="1"/>
          <p:nvPr/>
        </p:nvSpPr>
        <p:spPr>
          <a:xfrm>
            <a:off x="7210393" y="5007708"/>
            <a:ext cx="3863538" cy="307777"/>
          </a:xfrm>
          <a:prstGeom prst="rect">
            <a:avLst/>
          </a:prstGeom>
          <a:noFill/>
        </p:spPr>
        <p:txBody>
          <a:bodyPr wrap="square" rtlCol="0">
            <a:spAutoFit/>
          </a:bodyPr>
          <a:lstStyle/>
          <a:p>
            <a:pPr algn="ctr"/>
            <a:r>
              <a:rPr lang="en-US" sz="1400" b="1" dirty="0">
                <a:solidFill>
                  <a:schemeClr val="tx1">
                    <a:lumMod val="50000"/>
                  </a:schemeClr>
                </a:solidFill>
              </a:rPr>
              <a:t>Household Income of $45,000–74,999</a:t>
            </a:r>
          </a:p>
        </p:txBody>
      </p:sp>
    </p:spTree>
    <p:extLst>
      <p:ext uri="{BB962C8B-B14F-4D97-AF65-F5344CB8AC3E}">
        <p14:creationId xmlns:p14="http://schemas.microsoft.com/office/powerpoint/2010/main" val="3561942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4C58-6F96-4D62-9537-5D7207ABC3C8}"/>
              </a:ext>
            </a:extLst>
          </p:cNvPr>
          <p:cNvSpPr>
            <a:spLocks noGrp="1"/>
          </p:cNvSpPr>
          <p:nvPr>
            <p:ph type="title"/>
          </p:nvPr>
        </p:nvSpPr>
        <p:spPr/>
        <p:txBody>
          <a:bodyPr/>
          <a:lstStyle/>
          <a:p>
            <a:r>
              <a:rPr lang="en-US" sz="2800" dirty="0">
                <a:solidFill>
                  <a:schemeClr val="tx1">
                    <a:lumMod val="50000"/>
                  </a:schemeClr>
                </a:solidFill>
              </a:rPr>
              <a:t>Figure 2: Strong Growth in High-Cost Rentals Has Coincided with Dramatic Declines in Low-Cost Units</a:t>
            </a:r>
          </a:p>
        </p:txBody>
      </p:sp>
      <p:graphicFrame>
        <p:nvGraphicFramePr>
          <p:cNvPr id="7" name="Content Placeholder 6">
            <a:extLst>
              <a:ext uri="{FF2B5EF4-FFF2-40B4-BE49-F238E27FC236}">
                <a16:creationId xmlns:a16="http://schemas.microsoft.com/office/drawing/2014/main" id="{FBB9DACF-812E-4E92-A420-B547C58B249D}"/>
              </a:ext>
            </a:extLst>
          </p:cNvPr>
          <p:cNvGraphicFramePr>
            <a:graphicFrameLocks noGrp="1"/>
          </p:cNvGraphicFramePr>
          <p:nvPr>
            <p:ph idx="1"/>
            <p:extLst>
              <p:ext uri="{D42A27DB-BD31-4B8C-83A1-F6EECF244321}">
                <p14:modId xmlns:p14="http://schemas.microsoft.com/office/powerpoint/2010/main" val="3023831185"/>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AE6649B4-3A39-4F00-869B-562DF1275FEB}"/>
              </a:ext>
            </a:extLst>
          </p:cNvPr>
          <p:cNvSpPr>
            <a:spLocks noGrp="1"/>
          </p:cNvSpPr>
          <p:nvPr>
            <p:ph type="body" sz="quarter" idx="10"/>
          </p:nvPr>
        </p:nvSpPr>
        <p:spPr/>
        <p:txBody>
          <a:bodyPr/>
          <a:lstStyle/>
          <a:p>
            <a:r>
              <a:rPr lang="en-US" dirty="0"/>
              <a:t>Notes: Rental units may be occupied, vacant for rent, or rented but unoccupied; excludes units occupied without cash rent. Dollar values are adjusted for inflation using the CPI-U for All Items Less Shelter. Contract rent excludes all utilities paid separately.</a:t>
            </a:r>
          </a:p>
          <a:p>
            <a:r>
              <a:rPr lang="en-US" dirty="0"/>
              <a:t>Source: JCHS tabulations of US Census Bureau, American Community Survey 1-Year Estimates via IPUMS USA.</a:t>
            </a:r>
          </a:p>
        </p:txBody>
      </p:sp>
    </p:spTree>
    <p:extLst>
      <p:ext uri="{BB962C8B-B14F-4D97-AF65-F5344CB8AC3E}">
        <p14:creationId xmlns:p14="http://schemas.microsoft.com/office/powerpoint/2010/main" val="164992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 text&#10;&#10;Description automatically generated">
            <a:extLst>
              <a:ext uri="{FF2B5EF4-FFF2-40B4-BE49-F238E27FC236}">
                <a16:creationId xmlns:a16="http://schemas.microsoft.com/office/drawing/2014/main" id="{320BD1C2-0F36-495D-8460-4636C722B22C}"/>
              </a:ext>
            </a:extLst>
          </p:cNvPr>
          <p:cNvPicPr>
            <a:picLocks noChangeAspect="1"/>
          </p:cNvPicPr>
          <p:nvPr/>
        </p:nvPicPr>
        <p:blipFill>
          <a:blip r:embed="rId2"/>
          <a:stretch>
            <a:fillRect/>
          </a:stretch>
        </p:blipFill>
        <p:spPr>
          <a:xfrm>
            <a:off x="2231628" y="794661"/>
            <a:ext cx="6814801" cy="5268677"/>
          </a:xfrm>
          <a:prstGeom prst="rect">
            <a:avLst/>
          </a:prstGeom>
        </p:spPr>
      </p:pic>
      <p:sp>
        <p:nvSpPr>
          <p:cNvPr id="6" name="Title 5">
            <a:extLst>
              <a:ext uri="{FF2B5EF4-FFF2-40B4-BE49-F238E27FC236}">
                <a16:creationId xmlns:a16="http://schemas.microsoft.com/office/drawing/2014/main" id="{03B380D8-82C7-4D50-9B24-3102ED435921}"/>
              </a:ext>
            </a:extLst>
          </p:cNvPr>
          <p:cNvSpPr>
            <a:spLocks noGrp="1"/>
          </p:cNvSpPr>
          <p:nvPr>
            <p:ph type="title"/>
          </p:nvPr>
        </p:nvSpPr>
        <p:spPr>
          <a:xfrm>
            <a:off x="263171" y="498779"/>
            <a:ext cx="11566879" cy="684186"/>
          </a:xfrm>
        </p:spPr>
        <p:txBody>
          <a:bodyPr/>
          <a:lstStyle/>
          <a:p>
            <a:r>
              <a:rPr lang="en-US" dirty="0">
                <a:solidFill>
                  <a:schemeClr val="tx1">
                    <a:lumMod val="50000"/>
                  </a:schemeClr>
                </a:solidFill>
              </a:rPr>
              <a:t>Figure 29: At Least 40 Percent of Renters Are Cost Burdened in Metro Areas Across the Country</a:t>
            </a:r>
            <a:endParaRPr lang="en-US" dirty="0">
              <a:solidFill>
                <a:schemeClr val="tx1">
                  <a:lumMod val="50000"/>
                </a:schemeClr>
              </a:solidFill>
              <a:highlight>
                <a:srgbClr val="FFFF00"/>
              </a:highlight>
            </a:endParaRPr>
          </a:p>
        </p:txBody>
      </p:sp>
      <p:sp>
        <p:nvSpPr>
          <p:cNvPr id="10" name="Text Placeholder 9">
            <a:extLst>
              <a:ext uri="{FF2B5EF4-FFF2-40B4-BE49-F238E27FC236}">
                <a16:creationId xmlns:a16="http://schemas.microsoft.com/office/drawing/2014/main" id="{5A962495-49C8-441C-8EBA-192F7360831C}"/>
              </a:ext>
            </a:extLst>
          </p:cNvPr>
          <p:cNvSpPr>
            <a:spLocks noGrp="1"/>
          </p:cNvSpPr>
          <p:nvPr>
            <p:ph type="body" sz="quarter" idx="12"/>
          </p:nvPr>
        </p:nvSpPr>
        <p:spPr/>
        <p:txBody>
          <a:bodyPr/>
          <a:lstStyle/>
          <a:p>
            <a:r>
              <a:rPr lang="en-US" dirty="0"/>
              <a:t>Notes: Cost-burdened households pay more than 30% of income for housing. Households with zero or negative income are assumed to have burdens, while households paying no cash rent are assumed to be without burdens.</a:t>
            </a:r>
          </a:p>
          <a:p>
            <a:r>
              <a:rPr lang="en-US" dirty="0"/>
              <a:t>Source: JCHS tabulations of US Census Bureau, 2018 American Community Survey 1-Year Estimates and Missouri Census Data Center data.</a:t>
            </a:r>
          </a:p>
        </p:txBody>
      </p:sp>
      <p:grpSp>
        <p:nvGrpSpPr>
          <p:cNvPr id="2" name="Group 4">
            <a:extLst>
              <a:ext uri="{FF2B5EF4-FFF2-40B4-BE49-F238E27FC236}">
                <a16:creationId xmlns:a16="http://schemas.microsoft.com/office/drawing/2014/main" id="{B76F4AB1-F122-4AD1-9C6C-35A36176BDD2}"/>
              </a:ext>
            </a:extLst>
          </p:cNvPr>
          <p:cNvGrpSpPr>
            <a:grpSpLocks noChangeAspect="1"/>
          </p:cNvGrpSpPr>
          <p:nvPr/>
        </p:nvGrpSpPr>
        <p:grpSpPr bwMode="auto">
          <a:xfrm>
            <a:off x="8261352" y="3241676"/>
            <a:ext cx="1927226" cy="1300162"/>
            <a:chOff x="5204" y="2042"/>
            <a:chExt cx="1214" cy="819"/>
          </a:xfrm>
        </p:grpSpPr>
        <p:sp>
          <p:nvSpPr>
            <p:cNvPr id="3" name="AutoShape 3">
              <a:extLst>
                <a:ext uri="{FF2B5EF4-FFF2-40B4-BE49-F238E27FC236}">
                  <a16:creationId xmlns:a16="http://schemas.microsoft.com/office/drawing/2014/main" id="{FB96BD15-5017-4426-8BF1-E3AF6BA876BD}"/>
                </a:ext>
              </a:extLst>
            </p:cNvPr>
            <p:cNvSpPr>
              <a:spLocks noChangeAspect="1" noChangeArrowheads="1" noTextEdit="1"/>
            </p:cNvSpPr>
            <p:nvPr/>
          </p:nvSpPr>
          <p:spPr bwMode="auto">
            <a:xfrm>
              <a:off x="5204" y="2045"/>
              <a:ext cx="1091"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extLst>
                <a:ext uri="{FF2B5EF4-FFF2-40B4-BE49-F238E27FC236}">
                  <a16:creationId xmlns:a16="http://schemas.microsoft.com/office/drawing/2014/main" id="{6610986D-CE11-4599-B84A-83321AF17EC4}"/>
                </a:ext>
              </a:extLst>
            </p:cNvPr>
            <p:cNvSpPr>
              <a:spLocks noChangeArrowheads="1"/>
            </p:cNvSpPr>
            <p:nvPr/>
          </p:nvSpPr>
          <p:spPr bwMode="auto">
            <a:xfrm>
              <a:off x="5204" y="2042"/>
              <a:ext cx="112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Arial" panose="020B0604020202020204" pitchFamily="34" charset="0"/>
                </a:rPr>
                <a:t>Share of Renters with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18661280-C7D3-44DE-BC0B-8ECE957450A2}"/>
                </a:ext>
              </a:extLst>
            </p:cNvPr>
            <p:cNvSpPr>
              <a:spLocks noChangeArrowheads="1"/>
            </p:cNvSpPr>
            <p:nvPr/>
          </p:nvSpPr>
          <p:spPr bwMode="auto">
            <a:xfrm>
              <a:off x="5204" y="2155"/>
              <a:ext cx="121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Arial" panose="020B0604020202020204" pitchFamily="34" charset="0"/>
                </a:rPr>
                <a:t>Cost Burdens (Percent)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57C0F284-D022-4F33-B761-5B92D9A7B901}"/>
                </a:ext>
              </a:extLst>
            </p:cNvPr>
            <p:cNvSpPr>
              <a:spLocks noChangeArrowheads="1"/>
            </p:cNvSpPr>
            <p:nvPr/>
          </p:nvSpPr>
          <p:spPr bwMode="auto">
            <a:xfrm>
              <a:off x="5204" y="2326"/>
              <a:ext cx="210" cy="105"/>
            </a:xfrm>
            <a:prstGeom prst="rect">
              <a:avLst/>
            </a:prstGeom>
            <a:solidFill>
              <a:srgbClr val="9BAFDA"/>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C4409533-C206-4FBC-A335-0630E1E0A354}"/>
                </a:ext>
              </a:extLst>
            </p:cNvPr>
            <p:cNvSpPr>
              <a:spLocks noChangeArrowheads="1"/>
            </p:cNvSpPr>
            <p:nvPr/>
          </p:nvSpPr>
          <p:spPr bwMode="auto">
            <a:xfrm>
              <a:off x="5451" y="2340"/>
              <a:ext cx="36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Under 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C5515F05-8347-477C-A74A-9FA52566780B}"/>
                </a:ext>
              </a:extLst>
            </p:cNvPr>
            <p:cNvSpPr>
              <a:spLocks noChangeArrowheads="1"/>
            </p:cNvSpPr>
            <p:nvPr/>
          </p:nvSpPr>
          <p:spPr bwMode="auto">
            <a:xfrm>
              <a:off x="5204" y="2468"/>
              <a:ext cx="210" cy="104"/>
            </a:xfrm>
            <a:prstGeom prst="rect">
              <a:avLst/>
            </a:prstGeom>
            <a:solidFill>
              <a:srgbClr val="4379B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E59D392B-D996-490D-8ACD-6FFD22E649F2}"/>
                </a:ext>
              </a:extLst>
            </p:cNvPr>
            <p:cNvSpPr>
              <a:spLocks noChangeArrowheads="1"/>
            </p:cNvSpPr>
            <p:nvPr/>
          </p:nvSpPr>
          <p:spPr bwMode="auto">
            <a:xfrm>
              <a:off x="5451" y="2481"/>
              <a:ext cx="2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40–49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124E6889-1521-43FC-BB9C-912669D1A32B}"/>
                </a:ext>
              </a:extLst>
            </p:cNvPr>
            <p:cNvSpPr>
              <a:spLocks noChangeArrowheads="1"/>
            </p:cNvSpPr>
            <p:nvPr/>
          </p:nvSpPr>
          <p:spPr bwMode="auto">
            <a:xfrm>
              <a:off x="5204" y="2609"/>
              <a:ext cx="210" cy="105"/>
            </a:xfrm>
            <a:prstGeom prst="rect">
              <a:avLst/>
            </a:prstGeom>
            <a:solidFill>
              <a:srgbClr val="1B3D6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E49866CC-3B14-4876-8AC1-4E84CECB69D8}"/>
                </a:ext>
              </a:extLst>
            </p:cNvPr>
            <p:cNvSpPr>
              <a:spLocks noChangeArrowheads="1"/>
            </p:cNvSpPr>
            <p:nvPr/>
          </p:nvSpPr>
          <p:spPr bwMode="auto">
            <a:xfrm>
              <a:off x="5451" y="2623"/>
              <a:ext cx="2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50–59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3">
              <a:extLst>
                <a:ext uri="{FF2B5EF4-FFF2-40B4-BE49-F238E27FC236}">
                  <a16:creationId xmlns:a16="http://schemas.microsoft.com/office/drawing/2014/main" id="{319D5FDB-E251-4ABE-AE09-56A947EFE9DF}"/>
                </a:ext>
              </a:extLst>
            </p:cNvPr>
            <p:cNvSpPr>
              <a:spLocks noChangeArrowheads="1"/>
            </p:cNvSpPr>
            <p:nvPr/>
          </p:nvSpPr>
          <p:spPr bwMode="auto">
            <a:xfrm>
              <a:off x="5204" y="2751"/>
              <a:ext cx="210" cy="105"/>
            </a:xfrm>
            <a:prstGeom prst="rect">
              <a:avLst/>
            </a:prstGeom>
            <a:solidFill>
              <a:srgbClr val="EA792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A1296F9A-8D6E-4C08-A14D-ECB09E4B8F49}"/>
                </a:ext>
              </a:extLst>
            </p:cNvPr>
            <p:cNvSpPr>
              <a:spLocks noChangeArrowheads="1"/>
            </p:cNvSpPr>
            <p:nvPr/>
          </p:nvSpPr>
          <p:spPr bwMode="auto">
            <a:xfrm>
              <a:off x="5451" y="2764"/>
              <a:ext cx="2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60–67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60947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E9BD-3F8A-4415-9CAA-658CD2D8C231}"/>
              </a:ext>
            </a:extLst>
          </p:cNvPr>
          <p:cNvSpPr>
            <a:spLocks noGrp="1"/>
          </p:cNvSpPr>
          <p:nvPr>
            <p:ph type="title"/>
          </p:nvPr>
        </p:nvSpPr>
        <p:spPr>
          <a:xfrm>
            <a:off x="267855" y="234557"/>
            <a:ext cx="11924146" cy="1121706"/>
          </a:xfrm>
        </p:spPr>
        <p:txBody>
          <a:bodyPr/>
          <a:lstStyle/>
          <a:p>
            <a:r>
              <a:rPr lang="en-US" sz="2800" dirty="0">
                <a:solidFill>
                  <a:schemeClr val="tx1">
                    <a:lumMod val="50000"/>
                  </a:schemeClr>
                </a:solidFill>
              </a:rPr>
              <a:t>Figure 30: Low-Income Renters Spend Disproportionately Large Shares of Their Incomes on Housing, Transportation, and Energy Costs</a:t>
            </a:r>
          </a:p>
        </p:txBody>
      </p:sp>
      <p:graphicFrame>
        <p:nvGraphicFramePr>
          <p:cNvPr id="7" name="Content Placeholder 6">
            <a:extLst>
              <a:ext uri="{FF2B5EF4-FFF2-40B4-BE49-F238E27FC236}">
                <a16:creationId xmlns:a16="http://schemas.microsoft.com/office/drawing/2014/main" id="{0088A070-ECC3-458A-BF3D-96FF5B0A85C7}"/>
              </a:ext>
            </a:extLst>
          </p:cNvPr>
          <p:cNvGraphicFramePr>
            <a:graphicFrameLocks noGrp="1"/>
          </p:cNvGraphicFramePr>
          <p:nvPr>
            <p:ph idx="1"/>
            <p:extLst>
              <p:ext uri="{D42A27DB-BD31-4B8C-83A1-F6EECF244321}">
                <p14:modId xmlns:p14="http://schemas.microsoft.com/office/powerpoint/2010/main" val="1925743998"/>
              </p:ext>
            </p:extLst>
          </p:nvPr>
        </p:nvGraphicFramePr>
        <p:xfrm>
          <a:off x="268288" y="1356263"/>
          <a:ext cx="11566525" cy="432844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9D127C95-8883-402E-8242-87BF1196B96E}"/>
              </a:ext>
            </a:extLst>
          </p:cNvPr>
          <p:cNvSpPr>
            <a:spLocks noGrp="1"/>
          </p:cNvSpPr>
          <p:nvPr>
            <p:ph type="body" sz="quarter" idx="10"/>
          </p:nvPr>
        </p:nvSpPr>
        <p:spPr>
          <a:xfrm>
            <a:off x="267855" y="5927834"/>
            <a:ext cx="11418929" cy="533511"/>
          </a:xfrm>
        </p:spPr>
        <p:txBody>
          <a:bodyPr/>
          <a:lstStyle/>
          <a:p>
            <a:r>
              <a:rPr lang="en-US" dirty="0"/>
              <a:t>Notes: Data include only renters with wage or salary income that pay separately for at least one energy expense. Rent does not include utility costs. Energy costs include expenses for electricity, gas, fuel oil, and other fuels. Commuting costs include out-of-pocket expenses (e.g., for tolls, parking, public transportation) and a mileage-based cost calculation for driving to work. </a:t>
            </a:r>
          </a:p>
          <a:p>
            <a:r>
              <a:rPr lang="en-US" dirty="0"/>
              <a:t>Source: JCHS tabulations of HUD, 2017 American Housing Survey.</a:t>
            </a:r>
          </a:p>
        </p:txBody>
      </p:sp>
      <p:sp>
        <p:nvSpPr>
          <p:cNvPr id="5" name="TextBox 11">
            <a:extLst>
              <a:ext uri="{FF2B5EF4-FFF2-40B4-BE49-F238E27FC236}">
                <a16:creationId xmlns:a16="http://schemas.microsoft.com/office/drawing/2014/main" id="{BCEF35A4-3071-48D6-B252-97126605AB6D}"/>
              </a:ext>
            </a:extLst>
          </p:cNvPr>
          <p:cNvSpPr txBox="1"/>
          <p:nvPr/>
        </p:nvSpPr>
        <p:spPr>
          <a:xfrm>
            <a:off x="5053894" y="4977010"/>
            <a:ext cx="2084212"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Household Income</a:t>
            </a:r>
          </a:p>
        </p:txBody>
      </p:sp>
      <p:sp>
        <p:nvSpPr>
          <p:cNvPr id="6" name="TextBox 11">
            <a:extLst>
              <a:ext uri="{FF2B5EF4-FFF2-40B4-BE49-F238E27FC236}">
                <a16:creationId xmlns:a16="http://schemas.microsoft.com/office/drawing/2014/main" id="{06E92709-7C97-4570-9F5D-0610A8371870}"/>
              </a:ext>
            </a:extLst>
          </p:cNvPr>
          <p:cNvSpPr txBox="1"/>
          <p:nvPr/>
        </p:nvSpPr>
        <p:spPr>
          <a:xfrm>
            <a:off x="268288" y="5376927"/>
            <a:ext cx="212179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Household Expense</a:t>
            </a:r>
          </a:p>
        </p:txBody>
      </p:sp>
    </p:spTree>
    <p:extLst>
      <p:ext uri="{BB962C8B-B14F-4D97-AF65-F5344CB8AC3E}">
        <p14:creationId xmlns:p14="http://schemas.microsoft.com/office/powerpoint/2010/main" val="2258142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D0ED-633D-490C-961F-CA0C155BE375}"/>
              </a:ext>
            </a:extLst>
          </p:cNvPr>
          <p:cNvSpPr>
            <a:spLocks noGrp="1"/>
          </p:cNvSpPr>
          <p:nvPr>
            <p:ph type="title"/>
          </p:nvPr>
        </p:nvSpPr>
        <p:spPr>
          <a:xfrm>
            <a:off x="267855" y="389130"/>
            <a:ext cx="11566879" cy="944720"/>
          </a:xfrm>
        </p:spPr>
        <p:txBody>
          <a:bodyPr/>
          <a:lstStyle/>
          <a:p>
            <a:r>
              <a:rPr lang="en-US" dirty="0">
                <a:solidFill>
                  <a:schemeClr val="tx1">
                    <a:lumMod val="50000"/>
                  </a:schemeClr>
                </a:solidFill>
              </a:rPr>
              <a:t>Figure 31: High Housing Costs Prevent Vulnerable Renter Households from Spending on Basic Health Needs</a:t>
            </a:r>
          </a:p>
        </p:txBody>
      </p:sp>
      <p:sp>
        <p:nvSpPr>
          <p:cNvPr id="5" name="Text Placeholder 4">
            <a:extLst>
              <a:ext uri="{FF2B5EF4-FFF2-40B4-BE49-F238E27FC236}">
                <a16:creationId xmlns:a16="http://schemas.microsoft.com/office/drawing/2014/main" id="{6A278BCD-B27F-40DA-B58A-1748C6772FFC}"/>
              </a:ext>
            </a:extLst>
          </p:cNvPr>
          <p:cNvSpPr>
            <a:spLocks noGrp="1"/>
          </p:cNvSpPr>
          <p:nvPr>
            <p:ph type="body" sz="quarter" idx="11"/>
          </p:nvPr>
        </p:nvSpPr>
        <p:spPr>
          <a:xfrm>
            <a:off x="267855" y="5948770"/>
            <a:ext cx="10742349" cy="533511"/>
          </a:xfrm>
        </p:spPr>
        <p:txBody>
          <a:bodyPr/>
          <a:lstStyle/>
          <a:p>
            <a:r>
              <a:rPr lang="en-US" dirty="0"/>
              <a:t>Notes: Lowest-income households are in the bottom expenditure quartile. Households are considered unburdened (severely burdened) if housing accounts for less than 30% (more than 50%) of expenditures. </a:t>
            </a:r>
          </a:p>
          <a:p>
            <a:r>
              <a:rPr lang="en-US" dirty="0"/>
              <a:t>Source: JCHS tabulations of BLS, 2018 Consumer Expenditure Survey.</a:t>
            </a:r>
          </a:p>
        </p:txBody>
      </p:sp>
      <p:cxnSp>
        <p:nvCxnSpPr>
          <p:cNvPr id="10" name="Straight Connector 9">
            <a:extLst>
              <a:ext uri="{FF2B5EF4-FFF2-40B4-BE49-F238E27FC236}">
                <a16:creationId xmlns:a16="http://schemas.microsoft.com/office/drawing/2014/main" id="{7FAE190F-8FF8-4BEE-A945-7193531AAC89}"/>
              </a:ext>
            </a:extLst>
          </p:cNvPr>
          <p:cNvCxnSpPr/>
          <p:nvPr/>
        </p:nvCxnSpPr>
        <p:spPr>
          <a:xfrm>
            <a:off x="6219769" y="2171797"/>
            <a:ext cx="0" cy="3187084"/>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396CE20-3E1F-43FB-BD54-EE1888FDD595}"/>
              </a:ext>
            </a:extLst>
          </p:cNvPr>
          <p:cNvGrpSpPr/>
          <p:nvPr/>
        </p:nvGrpSpPr>
        <p:grpSpPr>
          <a:xfrm>
            <a:off x="119945" y="1716349"/>
            <a:ext cx="11804199" cy="4025031"/>
            <a:chOff x="119945" y="1923739"/>
            <a:chExt cx="11804199" cy="4025031"/>
          </a:xfrm>
        </p:grpSpPr>
        <p:graphicFrame>
          <p:nvGraphicFramePr>
            <p:cNvPr id="6" name="Chart 5">
              <a:extLst>
                <a:ext uri="{FF2B5EF4-FFF2-40B4-BE49-F238E27FC236}">
                  <a16:creationId xmlns:a16="http://schemas.microsoft.com/office/drawing/2014/main" id="{518B6DF5-30D8-4AC7-B833-A5CF2AB25D29}"/>
                </a:ext>
              </a:extLst>
            </p:cNvPr>
            <p:cNvGraphicFramePr/>
            <p:nvPr>
              <p:extLst>
                <p:ext uri="{D42A27DB-BD31-4B8C-83A1-F6EECF244321}">
                  <p14:modId xmlns:p14="http://schemas.microsoft.com/office/powerpoint/2010/main" val="447060220"/>
                </p:ext>
              </p:extLst>
            </p:nvPr>
          </p:nvGraphicFramePr>
          <p:xfrm>
            <a:off x="119945" y="1923739"/>
            <a:ext cx="11804199" cy="402503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825D365-BCAF-4FA6-859D-E5BF89EDEF81}"/>
                </a:ext>
              </a:extLst>
            </p:cNvPr>
            <p:cNvSpPr txBox="1"/>
            <p:nvPr/>
          </p:nvSpPr>
          <p:spPr>
            <a:xfrm>
              <a:off x="1414021" y="5249276"/>
              <a:ext cx="3770721" cy="338554"/>
            </a:xfrm>
            <a:prstGeom prst="rect">
              <a:avLst/>
            </a:prstGeom>
            <a:noFill/>
          </p:spPr>
          <p:txBody>
            <a:bodyPr wrap="square" rtlCol="0">
              <a:spAutoFit/>
            </a:bodyPr>
            <a:lstStyle/>
            <a:p>
              <a:pPr algn="ctr"/>
              <a:r>
                <a:rPr lang="en-US" sz="1600" b="1" dirty="0">
                  <a:solidFill>
                    <a:schemeClr val="tx1">
                      <a:lumMod val="50000"/>
                    </a:schemeClr>
                  </a:solidFill>
                </a:rPr>
                <a:t>Households with Children Under 18</a:t>
              </a:r>
            </a:p>
          </p:txBody>
        </p:sp>
        <p:sp>
          <p:nvSpPr>
            <p:cNvPr id="13" name="TextBox 12">
              <a:extLst>
                <a:ext uri="{FF2B5EF4-FFF2-40B4-BE49-F238E27FC236}">
                  <a16:creationId xmlns:a16="http://schemas.microsoft.com/office/drawing/2014/main" id="{7AE28A2C-CF35-4E33-88CB-CED00E36B59E}"/>
                </a:ext>
              </a:extLst>
            </p:cNvPr>
            <p:cNvSpPr txBox="1"/>
            <p:nvPr/>
          </p:nvSpPr>
          <p:spPr>
            <a:xfrm>
              <a:off x="6655410" y="5249276"/>
              <a:ext cx="4833093" cy="338554"/>
            </a:xfrm>
            <a:prstGeom prst="rect">
              <a:avLst/>
            </a:prstGeom>
            <a:noFill/>
          </p:spPr>
          <p:txBody>
            <a:bodyPr wrap="square" rtlCol="0">
              <a:spAutoFit/>
            </a:bodyPr>
            <a:lstStyle/>
            <a:p>
              <a:pPr algn="ctr"/>
              <a:r>
                <a:rPr lang="en-US" sz="1600" b="1" dirty="0">
                  <a:solidFill>
                    <a:schemeClr val="tx1">
                      <a:lumMod val="50000"/>
                    </a:schemeClr>
                  </a:solidFill>
                </a:rPr>
                <a:t>Households Headed by Adults Age 65 and Over</a:t>
              </a:r>
            </a:p>
          </p:txBody>
        </p:sp>
      </p:grpSp>
    </p:spTree>
    <p:extLst>
      <p:ext uri="{BB962C8B-B14F-4D97-AF65-F5344CB8AC3E}">
        <p14:creationId xmlns:p14="http://schemas.microsoft.com/office/powerpoint/2010/main" val="1355972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D0ED-633D-490C-961F-CA0C155BE375}"/>
              </a:ext>
            </a:extLst>
          </p:cNvPr>
          <p:cNvSpPr>
            <a:spLocks noGrp="1"/>
          </p:cNvSpPr>
          <p:nvPr>
            <p:ph type="title"/>
          </p:nvPr>
        </p:nvSpPr>
        <p:spPr>
          <a:xfrm>
            <a:off x="267853" y="572393"/>
            <a:ext cx="11566879" cy="647818"/>
          </a:xfrm>
        </p:spPr>
        <p:txBody>
          <a:bodyPr/>
          <a:lstStyle/>
          <a:p>
            <a:r>
              <a:rPr lang="en-US" dirty="0">
                <a:solidFill>
                  <a:schemeClr val="tx1">
                    <a:lumMod val="50000"/>
                  </a:schemeClr>
                </a:solidFill>
              </a:rPr>
              <a:t>Figure 32: Low-Cost Units Account for a Shrinking Share of the Nation’s Rental Stock  </a:t>
            </a:r>
          </a:p>
        </p:txBody>
      </p:sp>
      <p:sp>
        <p:nvSpPr>
          <p:cNvPr id="5" name="Text Placeholder 4">
            <a:extLst>
              <a:ext uri="{FF2B5EF4-FFF2-40B4-BE49-F238E27FC236}">
                <a16:creationId xmlns:a16="http://schemas.microsoft.com/office/drawing/2014/main" id="{6A278BCD-B27F-40DA-B58A-1748C6772FFC}"/>
              </a:ext>
            </a:extLst>
          </p:cNvPr>
          <p:cNvSpPr>
            <a:spLocks noGrp="1"/>
          </p:cNvSpPr>
          <p:nvPr>
            <p:ph type="body" sz="quarter" idx="11"/>
          </p:nvPr>
        </p:nvSpPr>
        <p:spPr/>
        <p:txBody>
          <a:bodyPr/>
          <a:lstStyle/>
          <a:p>
            <a:r>
              <a:rPr lang="en-US" dirty="0"/>
              <a:t>Notes: Rental units may be occupied, vacant for rent, or rented but unoccupied; exclude those occupied without cash rent. Dollar values adjusted for inflation using the CPI-U for All Items Less Shelter. Contract rents exclude utility costs paid separately.</a:t>
            </a:r>
          </a:p>
          <a:p>
            <a:r>
              <a:rPr lang="en-US" dirty="0"/>
              <a:t>Source: JCHS tabulations of US Census Bureau, American Community Survey 1-Year Estimates via IPUMS USA.</a:t>
            </a:r>
            <a:endParaRPr lang="en-US" dirty="0">
              <a:solidFill>
                <a:srgbClr val="68525D"/>
              </a:solidFill>
            </a:endParaRPr>
          </a:p>
        </p:txBody>
      </p:sp>
      <p:graphicFrame>
        <p:nvGraphicFramePr>
          <p:cNvPr id="8" name="Chart 7">
            <a:extLst>
              <a:ext uri="{FF2B5EF4-FFF2-40B4-BE49-F238E27FC236}">
                <a16:creationId xmlns:a16="http://schemas.microsoft.com/office/drawing/2014/main" id="{F34FB308-B3E4-42FE-82B4-A40052C22289}"/>
              </a:ext>
            </a:extLst>
          </p:cNvPr>
          <p:cNvGraphicFramePr/>
          <p:nvPr>
            <p:extLst>
              <p:ext uri="{D42A27DB-BD31-4B8C-83A1-F6EECF244321}">
                <p14:modId xmlns:p14="http://schemas.microsoft.com/office/powerpoint/2010/main" val="1075598721"/>
              </p:ext>
            </p:extLst>
          </p:nvPr>
        </p:nvGraphicFramePr>
        <p:xfrm>
          <a:off x="267854" y="1615012"/>
          <a:ext cx="11566879" cy="419970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
            <a:extLst>
              <a:ext uri="{FF2B5EF4-FFF2-40B4-BE49-F238E27FC236}">
                <a16:creationId xmlns:a16="http://schemas.microsoft.com/office/drawing/2014/main" id="{785074FC-C20B-4C32-8FD5-B267BCD69C08}"/>
              </a:ext>
            </a:extLst>
          </p:cNvPr>
          <p:cNvSpPr txBox="1"/>
          <p:nvPr/>
        </p:nvSpPr>
        <p:spPr>
          <a:xfrm>
            <a:off x="6510969" y="1650452"/>
            <a:ext cx="5412743" cy="3310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b="1" dirty="0">
                <a:solidFill>
                  <a:schemeClr val="tx1">
                    <a:lumMod val="50000"/>
                  </a:schemeClr>
                </a:solidFill>
              </a:rPr>
              <a:t>Share of Units with Real Contract Rents Under $600 (Percent)</a:t>
            </a:r>
          </a:p>
        </p:txBody>
      </p:sp>
    </p:spTree>
    <p:extLst>
      <p:ext uri="{BB962C8B-B14F-4D97-AF65-F5344CB8AC3E}">
        <p14:creationId xmlns:p14="http://schemas.microsoft.com/office/powerpoint/2010/main" val="703658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FCC1-7BDB-48DE-BF57-32C0B1ED7A1B}"/>
              </a:ext>
            </a:extLst>
          </p:cNvPr>
          <p:cNvSpPr>
            <a:spLocks noGrp="1"/>
          </p:cNvSpPr>
          <p:nvPr>
            <p:ph type="title"/>
          </p:nvPr>
        </p:nvSpPr>
        <p:spPr/>
        <p:txBody>
          <a:bodyPr/>
          <a:lstStyle/>
          <a:p>
            <a:r>
              <a:rPr lang="en-US" dirty="0">
                <a:solidFill>
                  <a:schemeClr val="tx1">
                    <a:lumMod val="50000"/>
                  </a:schemeClr>
                </a:solidFill>
              </a:rPr>
              <a:t>Figure 33: The Supply of Federally Subsidized Units Has Remained Essentially Flat Since 2010 </a:t>
            </a:r>
          </a:p>
        </p:txBody>
      </p:sp>
      <p:graphicFrame>
        <p:nvGraphicFramePr>
          <p:cNvPr id="7" name="Content Placeholder 6">
            <a:extLst>
              <a:ext uri="{FF2B5EF4-FFF2-40B4-BE49-F238E27FC236}">
                <a16:creationId xmlns:a16="http://schemas.microsoft.com/office/drawing/2014/main" id="{6C8CFC00-9C25-4385-97AA-3F5B30E82247}"/>
              </a:ext>
            </a:extLst>
          </p:cNvPr>
          <p:cNvGraphicFramePr>
            <a:graphicFrameLocks noGrp="1"/>
          </p:cNvGraphicFramePr>
          <p:nvPr>
            <p:ph idx="1"/>
            <p:extLst>
              <p:ext uri="{D42A27DB-BD31-4B8C-83A1-F6EECF244321}">
                <p14:modId xmlns:p14="http://schemas.microsoft.com/office/powerpoint/2010/main" val="2314869264"/>
              </p:ext>
            </p:extLst>
          </p:nvPr>
        </p:nvGraphicFramePr>
        <p:xfrm>
          <a:off x="267855" y="1327150"/>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57F2C215-B142-4C4E-8C27-39FBFE4C5CB2}"/>
              </a:ext>
            </a:extLst>
          </p:cNvPr>
          <p:cNvSpPr>
            <a:spLocks noGrp="1"/>
          </p:cNvSpPr>
          <p:nvPr>
            <p:ph type="body" sz="quarter" idx="10"/>
          </p:nvPr>
        </p:nvSpPr>
        <p:spPr/>
        <p:txBody>
          <a:bodyPr/>
          <a:lstStyle/>
          <a:p>
            <a:r>
              <a:rPr lang="en-US" dirty="0"/>
              <a:t>Notes: LIHTC occupied units are based on the 96% average occupancy rate reported in HUD, Understanding Whom the LIHTC Program Serves, 2017. LIHTC units are affordable to households making 50–60 percent of area median income. USDA multifamily units are in USDA Section 514 and Section 515 properties.</a:t>
            </a:r>
          </a:p>
          <a:p>
            <a:r>
              <a:rPr lang="en-US" dirty="0"/>
              <a:t>Source: JCHS tabulations of HUD, Picture of Subsidized Households and Low-Income Housing Tax Credit Database; USDA, Multi-Family Housing Annual Fair Housing Occupancy Reports.</a:t>
            </a:r>
          </a:p>
        </p:txBody>
      </p:sp>
    </p:spTree>
    <p:extLst>
      <p:ext uri="{BB962C8B-B14F-4D97-AF65-F5344CB8AC3E}">
        <p14:creationId xmlns:p14="http://schemas.microsoft.com/office/powerpoint/2010/main" val="4055459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D460-5E5C-475E-9943-D95E18B5B8F0}"/>
              </a:ext>
            </a:extLst>
          </p:cNvPr>
          <p:cNvSpPr>
            <a:spLocks noGrp="1"/>
          </p:cNvSpPr>
          <p:nvPr>
            <p:ph type="title"/>
          </p:nvPr>
        </p:nvSpPr>
        <p:spPr/>
        <p:txBody>
          <a:bodyPr/>
          <a:lstStyle/>
          <a:p>
            <a:r>
              <a:rPr lang="en-US" dirty="0">
                <a:solidFill>
                  <a:schemeClr val="tx1">
                    <a:lumMod val="50000"/>
                  </a:schemeClr>
                </a:solidFill>
              </a:rPr>
              <a:t>Figure 34: State and Local Agencies Have Stepped Up Bond Issuances to Help Expand the Affordable Supply</a:t>
            </a:r>
          </a:p>
        </p:txBody>
      </p:sp>
      <p:sp>
        <p:nvSpPr>
          <p:cNvPr id="4" name="Text Placeholder 3">
            <a:extLst>
              <a:ext uri="{FF2B5EF4-FFF2-40B4-BE49-F238E27FC236}">
                <a16:creationId xmlns:a16="http://schemas.microsoft.com/office/drawing/2014/main" id="{21CC07D2-6DE3-40D0-A3CA-B7E77DA75EBA}"/>
              </a:ext>
            </a:extLst>
          </p:cNvPr>
          <p:cNvSpPr>
            <a:spLocks noGrp="1"/>
          </p:cNvSpPr>
          <p:nvPr>
            <p:ph type="body" sz="quarter" idx="10"/>
          </p:nvPr>
        </p:nvSpPr>
        <p:spPr/>
        <p:txBody>
          <a:bodyPr/>
          <a:lstStyle/>
          <a:p>
            <a:r>
              <a:rPr lang="en-US" dirty="0"/>
              <a:t>Notes: Totals include tax-exempt bonds issued by a state, county, or municipal agency that closed between January 1, 2008 and December 31, 2018. Bond amounts are adjusted for inflation using the CPI-U for All Items.</a:t>
            </a:r>
          </a:p>
          <a:p>
            <a:r>
              <a:rPr lang="en-US" dirty="0"/>
              <a:t>Source: JCHS tabulations of Municipal Securities Rulemaking Board, Electronic Municipal Market Access data.</a:t>
            </a:r>
          </a:p>
        </p:txBody>
      </p:sp>
      <p:graphicFrame>
        <p:nvGraphicFramePr>
          <p:cNvPr id="6" name="Chart 5">
            <a:extLst>
              <a:ext uri="{FF2B5EF4-FFF2-40B4-BE49-F238E27FC236}">
                <a16:creationId xmlns:a16="http://schemas.microsoft.com/office/drawing/2014/main" id="{1986339D-6648-4946-9EF3-EFD7E51AD30E}"/>
              </a:ext>
            </a:extLst>
          </p:cNvPr>
          <p:cNvGraphicFramePr/>
          <p:nvPr>
            <p:extLst>
              <p:ext uri="{D42A27DB-BD31-4B8C-83A1-F6EECF244321}">
                <p14:modId xmlns:p14="http://schemas.microsoft.com/office/powerpoint/2010/main" val="2872767610"/>
              </p:ext>
            </p:extLst>
          </p:nvPr>
        </p:nvGraphicFramePr>
        <p:xfrm>
          <a:off x="357265" y="1255379"/>
          <a:ext cx="10895233" cy="45322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8892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C331-354B-4318-AD26-DA48DC0F5DED}"/>
              </a:ext>
            </a:extLst>
          </p:cNvPr>
          <p:cNvSpPr>
            <a:spLocks noGrp="1"/>
          </p:cNvSpPr>
          <p:nvPr>
            <p:ph type="title"/>
          </p:nvPr>
        </p:nvSpPr>
        <p:spPr>
          <a:xfrm>
            <a:off x="267855" y="365125"/>
            <a:ext cx="11655856" cy="1057167"/>
          </a:xfrm>
        </p:spPr>
        <p:txBody>
          <a:bodyPr/>
          <a:lstStyle/>
          <a:p>
            <a:r>
              <a:rPr lang="en-US" dirty="0">
                <a:solidFill>
                  <a:schemeClr val="tx1">
                    <a:lumMod val="50000"/>
                  </a:schemeClr>
                </a:solidFill>
              </a:rPr>
              <a:t>Figure 35: Native American Households in Rural Areas Face High Rates of Overcrowding and Housing Inadequacy</a:t>
            </a:r>
          </a:p>
        </p:txBody>
      </p:sp>
      <p:graphicFrame>
        <p:nvGraphicFramePr>
          <p:cNvPr id="7" name="Content Placeholder 6">
            <a:extLst>
              <a:ext uri="{FF2B5EF4-FFF2-40B4-BE49-F238E27FC236}">
                <a16:creationId xmlns:a16="http://schemas.microsoft.com/office/drawing/2014/main" id="{D2D4FFCE-F36A-479C-9A1E-64FE0F02308C}"/>
              </a:ext>
            </a:extLst>
          </p:cNvPr>
          <p:cNvGraphicFramePr>
            <a:graphicFrameLocks noGrp="1"/>
          </p:cNvGraphicFramePr>
          <p:nvPr>
            <p:ph idx="1"/>
            <p:extLst>
              <p:ext uri="{D42A27DB-BD31-4B8C-83A1-F6EECF244321}">
                <p14:modId xmlns:p14="http://schemas.microsoft.com/office/powerpoint/2010/main" val="405702700"/>
              </p:ext>
            </p:extLst>
          </p:nvPr>
        </p:nvGraphicFramePr>
        <p:xfrm>
          <a:off x="6095783" y="1573213"/>
          <a:ext cx="5827712"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D641340F-3448-453B-B994-D156CC154390}"/>
              </a:ext>
            </a:extLst>
          </p:cNvPr>
          <p:cNvSpPr>
            <a:spLocks noGrp="1"/>
          </p:cNvSpPr>
          <p:nvPr>
            <p:ph type="body" sz="quarter" idx="10"/>
          </p:nvPr>
        </p:nvSpPr>
        <p:spPr/>
        <p:txBody>
          <a:bodyPr/>
          <a:lstStyle/>
          <a:p>
            <a:r>
              <a:rPr lang="en-US" dirty="0"/>
              <a:t>Notes: Data include only renter households living outside of metro and micro areas. Overcrowding is defined as more than one person per room. Inadequate housing units lack complete kitchen facilities or plumbing. Native American, Asian/other, black, and white households are non-Hispanic. Hispanics may be of any race.</a:t>
            </a:r>
          </a:p>
          <a:p>
            <a:r>
              <a:rPr lang="en-US" dirty="0"/>
              <a:t>Source: JCHS tabulations of US Census Bureau, 2018 American Community Survey 1-Year Estimates and Missouri Census Data Center data.</a:t>
            </a:r>
          </a:p>
        </p:txBody>
      </p:sp>
      <p:graphicFrame>
        <p:nvGraphicFramePr>
          <p:cNvPr id="5" name="Content Placeholder 6">
            <a:extLst>
              <a:ext uri="{FF2B5EF4-FFF2-40B4-BE49-F238E27FC236}">
                <a16:creationId xmlns:a16="http://schemas.microsoft.com/office/drawing/2014/main" id="{109881A7-E91A-4CF9-A6FC-3D37EABB5B10}"/>
              </a:ext>
            </a:extLst>
          </p:cNvPr>
          <p:cNvGraphicFramePr>
            <a:graphicFrameLocks/>
          </p:cNvGraphicFramePr>
          <p:nvPr>
            <p:extLst>
              <p:ext uri="{D42A27DB-BD31-4B8C-83A1-F6EECF244321}">
                <p14:modId xmlns:p14="http://schemas.microsoft.com/office/powerpoint/2010/main" val="1947222692"/>
              </p:ext>
            </p:extLst>
          </p:nvPr>
        </p:nvGraphicFramePr>
        <p:xfrm>
          <a:off x="55085" y="1573213"/>
          <a:ext cx="5967638"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1380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D71E-054D-4FA6-BFD8-7D0981051B8B}"/>
              </a:ext>
            </a:extLst>
          </p:cNvPr>
          <p:cNvSpPr>
            <a:spLocks noGrp="1"/>
          </p:cNvSpPr>
          <p:nvPr>
            <p:ph type="title"/>
          </p:nvPr>
        </p:nvSpPr>
        <p:spPr/>
        <p:txBody>
          <a:bodyPr/>
          <a:lstStyle/>
          <a:p>
            <a:r>
              <a:rPr lang="en-US" dirty="0">
                <a:solidFill>
                  <a:schemeClr val="tx1">
                    <a:lumMod val="50000"/>
                  </a:schemeClr>
                </a:solidFill>
              </a:rPr>
              <a:t>Figure 36: Lower-Income Minority Households Are the Most Likely to Come Under Threat of Eviction</a:t>
            </a:r>
          </a:p>
        </p:txBody>
      </p:sp>
      <p:graphicFrame>
        <p:nvGraphicFramePr>
          <p:cNvPr id="7" name="Content Placeholder 6">
            <a:extLst>
              <a:ext uri="{FF2B5EF4-FFF2-40B4-BE49-F238E27FC236}">
                <a16:creationId xmlns:a16="http://schemas.microsoft.com/office/drawing/2014/main" id="{DB9842D1-498D-406E-B4EE-478A032A960F}"/>
              </a:ext>
            </a:extLst>
          </p:cNvPr>
          <p:cNvGraphicFramePr>
            <a:graphicFrameLocks noGrp="1"/>
          </p:cNvGraphicFramePr>
          <p:nvPr>
            <p:ph idx="1"/>
            <p:extLst>
              <p:ext uri="{D42A27DB-BD31-4B8C-83A1-F6EECF244321}">
                <p14:modId xmlns:p14="http://schemas.microsoft.com/office/powerpoint/2010/main" val="1868301484"/>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87A649AC-A184-4876-80A3-14A541FE4B2F}"/>
              </a:ext>
            </a:extLst>
          </p:cNvPr>
          <p:cNvSpPr>
            <a:spLocks noGrp="1"/>
          </p:cNvSpPr>
          <p:nvPr>
            <p:ph type="body" sz="quarter" idx="10"/>
          </p:nvPr>
        </p:nvSpPr>
        <p:spPr>
          <a:xfrm>
            <a:off x="267855" y="5927834"/>
            <a:ext cx="11162145" cy="533511"/>
          </a:xfrm>
        </p:spPr>
        <p:txBody>
          <a:bodyPr/>
          <a:lstStyle/>
          <a:p>
            <a:r>
              <a:rPr lang="en-US" dirty="0"/>
              <a:t>Notes: Respondents reported being threatened with eviction in the three months prior to the survey. Black, Asian/other, and white households are non-Hispanic. Hispanics may be of any race.</a:t>
            </a:r>
          </a:p>
          <a:p>
            <a:r>
              <a:rPr lang="en-US" dirty="0"/>
              <a:t>Source: JCHS tabulations of HUD, 2017 American Housing Survey.</a:t>
            </a:r>
          </a:p>
        </p:txBody>
      </p:sp>
    </p:spTree>
    <p:extLst>
      <p:ext uri="{BB962C8B-B14F-4D97-AF65-F5344CB8AC3E}">
        <p14:creationId xmlns:p14="http://schemas.microsoft.com/office/powerpoint/2010/main" val="2430906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8B20-E7B0-4DCE-9ED8-5901E18D54F5}"/>
              </a:ext>
            </a:extLst>
          </p:cNvPr>
          <p:cNvSpPr>
            <a:spLocks noGrp="1"/>
          </p:cNvSpPr>
          <p:nvPr>
            <p:ph type="title"/>
          </p:nvPr>
        </p:nvSpPr>
        <p:spPr>
          <a:xfrm>
            <a:off x="268288" y="343513"/>
            <a:ext cx="11566879" cy="890253"/>
          </a:xfrm>
        </p:spPr>
        <p:txBody>
          <a:bodyPr/>
          <a:lstStyle/>
          <a:p>
            <a:r>
              <a:rPr lang="en-US" dirty="0">
                <a:solidFill>
                  <a:schemeClr val="tx1">
                    <a:lumMod val="50000"/>
                  </a:schemeClr>
                </a:solidFill>
              </a:rPr>
              <a:t>Figure 37: The Unsheltered Population Continued to Grow in 2018 as the Number of Beds for the Homeless Declined</a:t>
            </a:r>
          </a:p>
        </p:txBody>
      </p:sp>
      <p:sp>
        <p:nvSpPr>
          <p:cNvPr id="4" name="Text Placeholder 3">
            <a:extLst>
              <a:ext uri="{FF2B5EF4-FFF2-40B4-BE49-F238E27FC236}">
                <a16:creationId xmlns:a16="http://schemas.microsoft.com/office/drawing/2014/main" id="{BAB80589-C15E-4827-99D2-09B5D447388E}"/>
              </a:ext>
            </a:extLst>
          </p:cNvPr>
          <p:cNvSpPr>
            <a:spLocks noGrp="1"/>
          </p:cNvSpPr>
          <p:nvPr>
            <p:ph type="body" sz="quarter" idx="10"/>
          </p:nvPr>
        </p:nvSpPr>
        <p:spPr/>
        <p:txBody>
          <a:bodyPr/>
          <a:lstStyle/>
          <a:p>
            <a:r>
              <a:rPr lang="en-US" dirty="0"/>
              <a:t>Note: Homeless beds include permanent supportive housing, emergency shelters/safe havens, transitional housing, and rapid rehousing.</a:t>
            </a:r>
          </a:p>
          <a:p>
            <a:r>
              <a:rPr lang="en-US" dirty="0"/>
              <a:t>Source: JCHS tabulations of HUD, 2018 Annual Homeless Assessment Report and Housing Inventory Counts.</a:t>
            </a:r>
          </a:p>
        </p:txBody>
      </p:sp>
      <p:graphicFrame>
        <p:nvGraphicFramePr>
          <p:cNvPr id="9" name="Content Placeholder 8">
            <a:extLst>
              <a:ext uri="{FF2B5EF4-FFF2-40B4-BE49-F238E27FC236}">
                <a16:creationId xmlns:a16="http://schemas.microsoft.com/office/drawing/2014/main" id="{D8C4B274-3CD0-4C13-855F-36B1DD7E39FD}"/>
              </a:ext>
            </a:extLst>
          </p:cNvPr>
          <p:cNvGraphicFramePr>
            <a:graphicFrameLocks noGrp="1"/>
          </p:cNvGraphicFramePr>
          <p:nvPr>
            <p:ph idx="1"/>
            <p:extLst>
              <p:ext uri="{D42A27DB-BD31-4B8C-83A1-F6EECF244321}">
                <p14:modId xmlns:p14="http://schemas.microsoft.com/office/powerpoint/2010/main" val="4103764769"/>
              </p:ext>
            </p:extLst>
          </p:nvPr>
        </p:nvGraphicFramePr>
        <p:xfrm>
          <a:off x="268288" y="1337220"/>
          <a:ext cx="11655424" cy="443969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D2B931B-2D91-41B8-A068-E754B28FCA1F}"/>
              </a:ext>
            </a:extLst>
          </p:cNvPr>
          <p:cNvSpPr txBox="1"/>
          <p:nvPr/>
        </p:nvSpPr>
        <p:spPr>
          <a:xfrm>
            <a:off x="8868579" y="1337220"/>
            <a:ext cx="3055134" cy="338554"/>
          </a:xfrm>
          <a:prstGeom prst="rect">
            <a:avLst/>
          </a:prstGeom>
          <a:noFill/>
        </p:spPr>
        <p:txBody>
          <a:bodyPr wrap="square" rtlCol="0">
            <a:spAutoFit/>
          </a:bodyPr>
          <a:lstStyle/>
          <a:p>
            <a:pPr algn="r"/>
            <a:r>
              <a:rPr lang="en-US" sz="1600" b="1" dirty="0">
                <a:solidFill>
                  <a:schemeClr val="tx1">
                    <a:lumMod val="50000"/>
                  </a:schemeClr>
                </a:solidFill>
              </a:rPr>
              <a:t> Homeless Beds (Thousands)</a:t>
            </a:r>
          </a:p>
        </p:txBody>
      </p:sp>
    </p:spTree>
    <p:extLst>
      <p:ext uri="{BB962C8B-B14F-4D97-AF65-F5344CB8AC3E}">
        <p14:creationId xmlns:p14="http://schemas.microsoft.com/office/powerpoint/2010/main" val="307033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69E8-CA62-48E5-B52C-AC73CAC2A7C5}"/>
              </a:ext>
            </a:extLst>
          </p:cNvPr>
          <p:cNvSpPr>
            <a:spLocks noGrp="1"/>
          </p:cNvSpPr>
          <p:nvPr>
            <p:ph type="title"/>
          </p:nvPr>
        </p:nvSpPr>
        <p:spPr/>
        <p:txBody>
          <a:bodyPr/>
          <a:lstStyle/>
          <a:p>
            <a:r>
              <a:rPr lang="en-US" dirty="0">
                <a:solidFill>
                  <a:schemeClr val="tx1">
                    <a:lumMod val="50000"/>
                  </a:schemeClr>
                </a:solidFill>
              </a:rPr>
              <a:t>Figure 38: More than 10 Million Renters Live in Areas Prone to Natural Disasters</a:t>
            </a:r>
          </a:p>
        </p:txBody>
      </p:sp>
      <p:sp>
        <p:nvSpPr>
          <p:cNvPr id="4" name="Text Placeholder 3">
            <a:extLst>
              <a:ext uri="{FF2B5EF4-FFF2-40B4-BE49-F238E27FC236}">
                <a16:creationId xmlns:a16="http://schemas.microsoft.com/office/drawing/2014/main" id="{F0A63FA0-C832-4FB9-9A57-233138A689CD}"/>
              </a:ext>
            </a:extLst>
          </p:cNvPr>
          <p:cNvSpPr>
            <a:spLocks noGrp="1"/>
          </p:cNvSpPr>
          <p:nvPr>
            <p:ph type="body" sz="quarter" idx="10"/>
          </p:nvPr>
        </p:nvSpPr>
        <p:spPr>
          <a:xfrm>
            <a:off x="267855" y="5983820"/>
            <a:ext cx="10742349" cy="533511"/>
          </a:xfrm>
        </p:spPr>
        <p:txBody>
          <a:bodyPr/>
          <a:lstStyle/>
          <a:p>
            <a:r>
              <a:rPr lang="en-US" dirty="0"/>
              <a:t>Notes: High-loss zip codes had at least $1 million in disaster-related business and home losses in 2008–2018. Disaster-related losses are adjusted for inflation using the CPI-U for All Items. The number of renters in high-loss zip codes are aggregated to the county level.</a:t>
            </a:r>
          </a:p>
          <a:p>
            <a:r>
              <a:rPr lang="en-US" dirty="0"/>
              <a:t>Source: JCHS tabulations of US Small Business Administration, Disaster Loan data; US Census Bureau, American Community Survey 5-Year Estimates.</a:t>
            </a:r>
          </a:p>
        </p:txBody>
      </p:sp>
      <p:pic>
        <p:nvPicPr>
          <p:cNvPr id="22" name="Content Placeholder 21">
            <a:extLst>
              <a:ext uri="{FF2B5EF4-FFF2-40B4-BE49-F238E27FC236}">
                <a16:creationId xmlns:a16="http://schemas.microsoft.com/office/drawing/2014/main" id="{F9AA2A5B-D7F2-4B72-ABAB-EBE1B9E01D99}"/>
              </a:ext>
            </a:extLst>
          </p:cNvPr>
          <p:cNvPicPr>
            <a:picLocks noGrp="1" noChangeAspect="1"/>
          </p:cNvPicPr>
          <p:nvPr>
            <p:ph idx="1"/>
          </p:nvPr>
        </p:nvPicPr>
        <p:blipFill rotWithShape="1">
          <a:blip r:embed="rId2"/>
          <a:srcRect t="12961" b="14086"/>
          <a:stretch/>
        </p:blipFill>
        <p:spPr>
          <a:xfrm>
            <a:off x="1288396" y="1182333"/>
            <a:ext cx="8313623" cy="4686621"/>
          </a:xfrm>
        </p:spPr>
      </p:pic>
      <p:grpSp>
        <p:nvGrpSpPr>
          <p:cNvPr id="6" name="Group 4">
            <a:extLst>
              <a:ext uri="{FF2B5EF4-FFF2-40B4-BE49-F238E27FC236}">
                <a16:creationId xmlns:a16="http://schemas.microsoft.com/office/drawing/2014/main" id="{EDDCEE30-D52B-412C-9953-102B2CCA938C}"/>
              </a:ext>
            </a:extLst>
          </p:cNvPr>
          <p:cNvGrpSpPr>
            <a:grpSpLocks noChangeAspect="1"/>
          </p:cNvGrpSpPr>
          <p:nvPr/>
        </p:nvGrpSpPr>
        <p:grpSpPr bwMode="auto">
          <a:xfrm>
            <a:off x="9452794" y="4237038"/>
            <a:ext cx="2281237" cy="944562"/>
            <a:chOff x="5499" y="2673"/>
            <a:chExt cx="1437" cy="595"/>
          </a:xfrm>
        </p:grpSpPr>
        <p:sp>
          <p:nvSpPr>
            <p:cNvPr id="10" name="AutoShape 3">
              <a:extLst>
                <a:ext uri="{FF2B5EF4-FFF2-40B4-BE49-F238E27FC236}">
                  <a16:creationId xmlns:a16="http://schemas.microsoft.com/office/drawing/2014/main" id="{498CFAEC-6E5C-45A9-8D6F-75FCA6384F61}"/>
                </a:ext>
              </a:extLst>
            </p:cNvPr>
            <p:cNvSpPr>
              <a:spLocks noChangeAspect="1" noChangeArrowheads="1" noTextEdit="1"/>
            </p:cNvSpPr>
            <p:nvPr/>
          </p:nvSpPr>
          <p:spPr bwMode="auto">
            <a:xfrm>
              <a:off x="5499" y="2673"/>
              <a:ext cx="1437"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DBA5648C-43DE-48F2-8B75-D208F5C9D7CB}"/>
                </a:ext>
              </a:extLst>
            </p:cNvPr>
            <p:cNvSpPr>
              <a:spLocks noChangeArrowheads="1"/>
            </p:cNvSpPr>
            <p:nvPr/>
          </p:nvSpPr>
          <p:spPr bwMode="auto">
            <a:xfrm>
              <a:off x="5505" y="2669"/>
              <a:ext cx="1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Number of Renter Households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3CBF92A0-145A-42FD-906E-C29B5E8A3395}"/>
                </a:ext>
              </a:extLst>
            </p:cNvPr>
            <p:cNvSpPr>
              <a:spLocks noChangeArrowheads="1"/>
            </p:cNvSpPr>
            <p:nvPr/>
          </p:nvSpPr>
          <p:spPr bwMode="auto">
            <a:xfrm>
              <a:off x="5505" y="2772"/>
              <a:ext cx="11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in High-Loss Zip Codes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1497C748-1995-48A4-9DD6-D77E0F93F53C}"/>
                </a:ext>
              </a:extLst>
            </p:cNvPr>
            <p:cNvSpPr>
              <a:spLocks noChangeArrowheads="1"/>
            </p:cNvSpPr>
            <p:nvPr/>
          </p:nvSpPr>
          <p:spPr bwMode="auto">
            <a:xfrm>
              <a:off x="5505" y="2928"/>
              <a:ext cx="176" cy="88"/>
            </a:xfrm>
            <a:prstGeom prst="rect">
              <a:avLst/>
            </a:prstGeom>
            <a:solidFill>
              <a:srgbClr val="E8E7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9DD44A7C-E6FB-4371-8149-98C27A5F2A8C}"/>
                </a:ext>
              </a:extLst>
            </p:cNvPr>
            <p:cNvSpPr>
              <a:spLocks noChangeArrowheads="1"/>
            </p:cNvSpPr>
            <p:nvPr/>
          </p:nvSpPr>
          <p:spPr bwMode="auto">
            <a:xfrm>
              <a:off x="5712" y="2930"/>
              <a:ext cx="6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Low-Loss Areas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9">
              <a:extLst>
                <a:ext uri="{FF2B5EF4-FFF2-40B4-BE49-F238E27FC236}">
                  <a16:creationId xmlns:a16="http://schemas.microsoft.com/office/drawing/2014/main" id="{01BF9F70-E7BE-4BA2-9301-EBA38EAE8C3F}"/>
                </a:ext>
              </a:extLst>
            </p:cNvPr>
            <p:cNvSpPr>
              <a:spLocks noChangeArrowheads="1"/>
            </p:cNvSpPr>
            <p:nvPr/>
          </p:nvSpPr>
          <p:spPr bwMode="auto">
            <a:xfrm>
              <a:off x="5505" y="3053"/>
              <a:ext cx="176" cy="88"/>
            </a:xfrm>
            <a:prstGeom prst="rect">
              <a:avLst/>
            </a:prstGeom>
            <a:solidFill>
              <a:srgbClr val="437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a:extLst>
                <a:ext uri="{FF2B5EF4-FFF2-40B4-BE49-F238E27FC236}">
                  <a16:creationId xmlns:a16="http://schemas.microsoft.com/office/drawing/2014/main" id="{482E3B72-D052-40EB-B3E6-EAE1C5E1C119}"/>
                </a:ext>
              </a:extLst>
            </p:cNvPr>
            <p:cNvSpPr>
              <a:spLocks noChangeArrowheads="1"/>
            </p:cNvSpPr>
            <p:nvPr/>
          </p:nvSpPr>
          <p:spPr bwMode="auto">
            <a:xfrm>
              <a:off x="5712" y="3055"/>
              <a:ext cx="3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0–9,999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1">
              <a:extLst>
                <a:ext uri="{FF2B5EF4-FFF2-40B4-BE49-F238E27FC236}">
                  <a16:creationId xmlns:a16="http://schemas.microsoft.com/office/drawing/2014/main" id="{336BC201-672D-4365-B046-91D6DC7E7004}"/>
                </a:ext>
              </a:extLst>
            </p:cNvPr>
            <p:cNvSpPr>
              <a:spLocks noChangeArrowheads="1"/>
            </p:cNvSpPr>
            <p:nvPr/>
          </p:nvSpPr>
          <p:spPr bwMode="auto">
            <a:xfrm>
              <a:off x="5505" y="3178"/>
              <a:ext cx="176" cy="88"/>
            </a:xfrm>
            <a:prstGeom prst="rect">
              <a:avLst/>
            </a:prstGeom>
            <a:solidFill>
              <a:srgbClr val="1B3D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13975F5B-AE42-472A-B1D5-7F9A984AA35C}"/>
                </a:ext>
              </a:extLst>
            </p:cNvPr>
            <p:cNvSpPr>
              <a:spLocks noChangeArrowheads="1"/>
            </p:cNvSpPr>
            <p:nvPr/>
          </p:nvSpPr>
          <p:spPr bwMode="auto">
            <a:xfrm>
              <a:off x="5712" y="3180"/>
              <a:ext cx="132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10,000 and Over (Up to 706,000)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76675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FED-75C4-44BB-8126-0FC3979627D8}"/>
              </a:ext>
            </a:extLst>
          </p:cNvPr>
          <p:cNvSpPr>
            <a:spLocks noGrp="1"/>
          </p:cNvSpPr>
          <p:nvPr>
            <p:ph type="title"/>
          </p:nvPr>
        </p:nvSpPr>
        <p:spPr/>
        <p:txBody>
          <a:bodyPr/>
          <a:lstStyle/>
          <a:p>
            <a:r>
              <a:rPr lang="en-US" dirty="0">
                <a:solidFill>
                  <a:schemeClr val="tx1">
                    <a:lumMod val="50000"/>
                  </a:schemeClr>
                </a:solidFill>
              </a:rPr>
              <a:t>Figure 3: While Down Across in All Segments, Vacancy Rates for Moderate- and Lower-Quality Rentals Are Especially Low</a:t>
            </a:r>
          </a:p>
        </p:txBody>
      </p:sp>
      <p:sp>
        <p:nvSpPr>
          <p:cNvPr id="4" name="Text Placeholder 3">
            <a:extLst>
              <a:ext uri="{FF2B5EF4-FFF2-40B4-BE49-F238E27FC236}">
                <a16:creationId xmlns:a16="http://schemas.microsoft.com/office/drawing/2014/main" id="{A30234A3-4BBA-40C5-BCE3-F88C368A11F0}"/>
              </a:ext>
            </a:extLst>
          </p:cNvPr>
          <p:cNvSpPr>
            <a:spLocks noGrp="1"/>
          </p:cNvSpPr>
          <p:nvPr>
            <p:ph type="body" sz="quarter" idx="10"/>
          </p:nvPr>
        </p:nvSpPr>
        <p:spPr/>
        <p:txBody>
          <a:bodyPr/>
          <a:lstStyle/>
          <a:p>
            <a:r>
              <a:rPr lang="en-US" dirty="0"/>
              <a:t>Notes: Apartment quality is based on the CoStar Building Rating System for market-rate apartments in buildings with five or more units. Vacancy rates are four-quarter trailing averages.</a:t>
            </a:r>
          </a:p>
          <a:p>
            <a:r>
              <a:rPr lang="en-US" dirty="0"/>
              <a:t>Source: JCHS tabulations of CoStar data.</a:t>
            </a:r>
          </a:p>
        </p:txBody>
      </p:sp>
      <p:pic>
        <p:nvPicPr>
          <p:cNvPr id="6" name="Picture 5">
            <a:extLst>
              <a:ext uri="{FF2B5EF4-FFF2-40B4-BE49-F238E27FC236}">
                <a16:creationId xmlns:a16="http://schemas.microsoft.com/office/drawing/2014/main" id="{BD12A40A-77F2-40BB-ACE7-2AB1B6D4B901}"/>
              </a:ext>
            </a:extLst>
          </p:cNvPr>
          <p:cNvPicPr>
            <a:picLocks noChangeAspect="1"/>
          </p:cNvPicPr>
          <p:nvPr/>
        </p:nvPicPr>
        <p:blipFill>
          <a:blip r:embed="rId2"/>
          <a:stretch>
            <a:fillRect/>
          </a:stretch>
        </p:blipFill>
        <p:spPr>
          <a:xfrm>
            <a:off x="313443" y="1363021"/>
            <a:ext cx="11565114" cy="4206605"/>
          </a:xfrm>
          <a:prstGeom prst="rect">
            <a:avLst/>
          </a:prstGeom>
        </p:spPr>
      </p:pic>
    </p:spTree>
    <p:extLst>
      <p:ext uri="{BB962C8B-B14F-4D97-AF65-F5344CB8AC3E}">
        <p14:creationId xmlns:p14="http://schemas.microsoft.com/office/powerpoint/2010/main" val="47513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lumMod val="50000"/>
                  </a:schemeClr>
                </a:solidFill>
              </a:rPr>
              <a:t>Figure 4: Despite Overall Improvement After 2011, Renter Cost-Burden Rates for Most Income Groups Have Been on the Rise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0505932"/>
              </p:ext>
            </p:extLst>
          </p:nvPr>
        </p:nvGraphicFramePr>
        <p:xfrm>
          <a:off x="268288" y="1573214"/>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0">
            <a:extLst>
              <a:ext uri="{FF2B5EF4-FFF2-40B4-BE49-F238E27FC236}">
                <a16:creationId xmlns:a16="http://schemas.microsoft.com/office/drawing/2014/main" id="{BB202934-A4FF-49A9-9FE9-8DECCBD17BA1}"/>
              </a:ext>
            </a:extLst>
          </p:cNvPr>
          <p:cNvSpPr>
            <a:spLocks noGrp="1"/>
          </p:cNvSpPr>
          <p:nvPr>
            <p:ph type="body" sz="quarter" idx="10"/>
          </p:nvPr>
        </p:nvSpPr>
        <p:spPr>
          <a:xfrm>
            <a:off x="267855" y="1227825"/>
            <a:ext cx="11566878" cy="388938"/>
          </a:xfrm>
        </p:spPr>
        <p:txBody>
          <a:bodyPr/>
          <a:lstStyle/>
          <a:p>
            <a:r>
              <a:rPr lang="en-US" sz="1400" b="1" cap="none" dirty="0"/>
              <a:t>Share of Renter Households with Cost Burdens (Percent)</a:t>
            </a:r>
          </a:p>
        </p:txBody>
      </p:sp>
      <p:sp>
        <p:nvSpPr>
          <p:cNvPr id="12" name="Text Placeholder 11">
            <a:extLst>
              <a:ext uri="{FF2B5EF4-FFF2-40B4-BE49-F238E27FC236}">
                <a16:creationId xmlns:a16="http://schemas.microsoft.com/office/drawing/2014/main" id="{3F5CB2AB-EF37-466A-8C78-9EC2FEBB6413}"/>
              </a:ext>
            </a:extLst>
          </p:cNvPr>
          <p:cNvSpPr>
            <a:spLocks noGrp="1"/>
          </p:cNvSpPr>
          <p:nvPr>
            <p:ph type="body" sz="quarter" idx="11"/>
          </p:nvPr>
        </p:nvSpPr>
        <p:spPr>
          <a:xfrm>
            <a:off x="267855" y="5927834"/>
            <a:ext cx="11326737" cy="533511"/>
          </a:xfrm>
        </p:spPr>
        <p:txBody>
          <a:bodyPr/>
          <a:lstStyle/>
          <a:p>
            <a:r>
              <a:rPr lang="en-US" dirty="0"/>
              <a:t>Notes: Household incomes are adjusted for inflation using the CPI-U for All Items. Moderately (severely) cost-burdened households pay more than 30% (more than 50%) of income for housing. Households with zero or negative income are assumed to have severe burdens, while households paying no cash rent are assumed to be without burdens.</a:t>
            </a:r>
          </a:p>
          <a:p>
            <a:r>
              <a:rPr lang="en-US" dirty="0"/>
              <a:t>Source: JCHS tabulations of US Census Bureau, American Community Survey 1-Year Estimates.</a:t>
            </a:r>
          </a:p>
        </p:txBody>
      </p:sp>
      <p:cxnSp>
        <p:nvCxnSpPr>
          <p:cNvPr id="9" name="Straight Connector 8">
            <a:extLst>
              <a:ext uri="{FF2B5EF4-FFF2-40B4-BE49-F238E27FC236}">
                <a16:creationId xmlns:a16="http://schemas.microsoft.com/office/drawing/2014/main" id="{14A41548-0EBD-4C90-93B0-A9D501322945}"/>
              </a:ext>
            </a:extLst>
          </p:cNvPr>
          <p:cNvCxnSpPr/>
          <p:nvPr/>
        </p:nvCxnSpPr>
        <p:spPr>
          <a:xfrm>
            <a:off x="9641711" y="1817225"/>
            <a:ext cx="0" cy="335665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78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CC5D-473A-4F23-85B5-79935C560217}"/>
              </a:ext>
            </a:extLst>
          </p:cNvPr>
          <p:cNvSpPr>
            <a:spLocks noGrp="1"/>
          </p:cNvSpPr>
          <p:nvPr>
            <p:ph type="title"/>
          </p:nvPr>
        </p:nvSpPr>
        <p:spPr/>
        <p:txBody>
          <a:bodyPr/>
          <a:lstStyle/>
          <a:p>
            <a:r>
              <a:rPr lang="en-US" dirty="0">
                <a:solidFill>
                  <a:schemeClr val="tx1">
                    <a:lumMod val="50000"/>
                  </a:schemeClr>
                </a:solidFill>
              </a:rPr>
              <a:t>Figure 5: With Only Modest Growth in Federal Outlays, the Number of Assisted Households Has Been Essentially Flat</a:t>
            </a:r>
          </a:p>
        </p:txBody>
      </p:sp>
      <p:graphicFrame>
        <p:nvGraphicFramePr>
          <p:cNvPr id="7" name="Content Placeholder 6">
            <a:extLst>
              <a:ext uri="{FF2B5EF4-FFF2-40B4-BE49-F238E27FC236}">
                <a16:creationId xmlns:a16="http://schemas.microsoft.com/office/drawing/2014/main" id="{2798BA1B-718F-44FE-9F60-4B04919A6819}"/>
              </a:ext>
            </a:extLst>
          </p:cNvPr>
          <p:cNvGraphicFramePr>
            <a:graphicFrameLocks noGrp="1"/>
          </p:cNvGraphicFramePr>
          <p:nvPr>
            <p:ph idx="1"/>
            <p:extLst>
              <p:ext uri="{D42A27DB-BD31-4B8C-83A1-F6EECF244321}">
                <p14:modId xmlns:p14="http://schemas.microsoft.com/office/powerpoint/2010/main" val="2214913119"/>
              </p:ext>
            </p:extLst>
          </p:nvPr>
        </p:nvGraphicFramePr>
        <p:xfrm>
          <a:off x="268288" y="1669773"/>
          <a:ext cx="11566525" cy="410713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A08315B5-3FD9-438D-A2DE-3F68F6ECE2F7}"/>
              </a:ext>
            </a:extLst>
          </p:cNvPr>
          <p:cNvSpPr>
            <a:spLocks noGrp="1"/>
          </p:cNvSpPr>
          <p:nvPr>
            <p:ph type="body" sz="quarter" idx="10"/>
          </p:nvPr>
        </p:nvSpPr>
        <p:spPr/>
        <p:txBody>
          <a:bodyPr/>
          <a:lstStyle/>
          <a:p>
            <a:r>
              <a:rPr lang="en-US" dirty="0"/>
              <a:t>Notes: HUD rental assistance spending includes outlays for public housing capital and operating funds, Housing Choice Vouchers, project-based Section 8, Section 202, and Section 811. Outlays are adjusted for inflation using the CPI-U for All Items.</a:t>
            </a:r>
          </a:p>
          <a:p>
            <a:r>
              <a:rPr lang="en-US" dirty="0"/>
              <a:t>Sources: JCHS tabulations of US Department of Housing and Urban Development (HUD), Congressional Justifications and Picture of Subsidized Households.</a:t>
            </a:r>
          </a:p>
        </p:txBody>
      </p:sp>
    </p:spTree>
    <p:extLst>
      <p:ext uri="{BB962C8B-B14F-4D97-AF65-F5344CB8AC3E}">
        <p14:creationId xmlns:p14="http://schemas.microsoft.com/office/powerpoint/2010/main" val="241481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C01A9-A0E1-44B5-B557-B1B75C72B533}"/>
              </a:ext>
            </a:extLst>
          </p:cNvPr>
          <p:cNvSpPr>
            <a:spLocks noGrp="1"/>
          </p:cNvSpPr>
          <p:nvPr>
            <p:ph type="title"/>
          </p:nvPr>
        </p:nvSpPr>
        <p:spPr/>
        <p:txBody>
          <a:bodyPr/>
          <a:lstStyle/>
          <a:p>
            <a:r>
              <a:rPr lang="en-US" dirty="0">
                <a:solidFill>
                  <a:schemeClr val="tx1">
                    <a:lumMod val="50000"/>
                  </a:schemeClr>
                </a:solidFill>
              </a:rPr>
              <a:t>Figure 6: Growth in Renter Households Has Slowed as </a:t>
            </a:r>
            <a:r>
              <a:rPr lang="en-US" dirty="0" err="1">
                <a:solidFill>
                  <a:schemeClr val="tx1">
                    <a:lumMod val="50000"/>
                  </a:schemeClr>
                </a:solidFill>
              </a:rPr>
              <a:t>Rentership</a:t>
            </a:r>
            <a:r>
              <a:rPr lang="en-US" dirty="0">
                <a:solidFill>
                  <a:schemeClr val="tx1">
                    <a:lumMod val="50000"/>
                  </a:schemeClr>
                </a:solidFill>
              </a:rPr>
              <a:t> Rates Stabilize</a:t>
            </a:r>
          </a:p>
        </p:txBody>
      </p:sp>
      <p:graphicFrame>
        <p:nvGraphicFramePr>
          <p:cNvPr id="9" name="Content Placeholder 8">
            <a:extLst>
              <a:ext uri="{FF2B5EF4-FFF2-40B4-BE49-F238E27FC236}">
                <a16:creationId xmlns:a16="http://schemas.microsoft.com/office/drawing/2014/main" id="{FF15B282-D7FB-4ACC-A890-4FA16A846B2B}"/>
              </a:ext>
            </a:extLst>
          </p:cNvPr>
          <p:cNvGraphicFramePr>
            <a:graphicFrameLocks noGrp="1"/>
          </p:cNvGraphicFramePr>
          <p:nvPr>
            <p:ph idx="1"/>
            <p:extLst>
              <p:ext uri="{D42A27DB-BD31-4B8C-83A1-F6EECF244321}">
                <p14:modId xmlns:p14="http://schemas.microsoft.com/office/powerpoint/2010/main" val="2395331433"/>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029F42DA-64CA-4D89-BC0F-0F8E60981719}"/>
              </a:ext>
            </a:extLst>
          </p:cNvPr>
          <p:cNvSpPr>
            <a:spLocks noGrp="1"/>
          </p:cNvSpPr>
          <p:nvPr>
            <p:ph type="body" sz="quarter" idx="10"/>
          </p:nvPr>
        </p:nvSpPr>
        <p:spPr/>
        <p:txBody>
          <a:bodyPr/>
          <a:lstStyle/>
          <a:p>
            <a:r>
              <a:rPr lang="en-US" dirty="0"/>
              <a:t>Note: Values for 2019 are year to date averages for the first three quarters.</a:t>
            </a:r>
          </a:p>
          <a:p>
            <a:r>
              <a:rPr lang="en-US" dirty="0"/>
              <a:t>Source: JCHS tabulations of US Census Bureau, Housing Vacancy Surveys.</a:t>
            </a:r>
          </a:p>
        </p:txBody>
      </p:sp>
    </p:spTree>
    <p:extLst>
      <p:ext uri="{BB962C8B-B14F-4D97-AF65-F5344CB8AC3E}">
        <p14:creationId xmlns:p14="http://schemas.microsoft.com/office/powerpoint/2010/main" val="46915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031D-21A2-467E-905B-3C5C2C7C2221}"/>
              </a:ext>
            </a:extLst>
          </p:cNvPr>
          <p:cNvSpPr>
            <a:spLocks noGrp="1"/>
          </p:cNvSpPr>
          <p:nvPr>
            <p:ph type="title"/>
          </p:nvPr>
        </p:nvSpPr>
        <p:spPr>
          <a:xfrm>
            <a:off x="267855" y="265912"/>
            <a:ext cx="11513371" cy="1006062"/>
          </a:xfrm>
        </p:spPr>
        <p:txBody>
          <a:bodyPr/>
          <a:lstStyle/>
          <a:p>
            <a:r>
              <a:rPr lang="en-US" sz="2800" dirty="0">
                <a:solidFill>
                  <a:schemeClr val="tx1">
                    <a:lumMod val="50000"/>
                  </a:schemeClr>
                </a:solidFill>
              </a:rPr>
              <a:t>Figure 7: Renters Are Increasingly Likely to Be Older, Minority, and Nontraditional Households</a:t>
            </a:r>
          </a:p>
        </p:txBody>
      </p:sp>
      <p:graphicFrame>
        <p:nvGraphicFramePr>
          <p:cNvPr id="9" name="Content Placeholder 8">
            <a:extLst>
              <a:ext uri="{FF2B5EF4-FFF2-40B4-BE49-F238E27FC236}">
                <a16:creationId xmlns:a16="http://schemas.microsoft.com/office/drawing/2014/main" id="{0F0828CF-656F-4FFA-8258-0E662F21B762}"/>
              </a:ext>
            </a:extLst>
          </p:cNvPr>
          <p:cNvGraphicFramePr>
            <a:graphicFrameLocks noGrp="1"/>
          </p:cNvGraphicFramePr>
          <p:nvPr>
            <p:ph idx="1"/>
            <p:extLst>
              <p:ext uri="{D42A27DB-BD31-4B8C-83A1-F6EECF244321}">
                <p14:modId xmlns:p14="http://schemas.microsoft.com/office/powerpoint/2010/main" val="908561753"/>
              </p:ext>
            </p:extLst>
          </p:nvPr>
        </p:nvGraphicFramePr>
        <p:xfrm>
          <a:off x="406400" y="1332943"/>
          <a:ext cx="3799795" cy="46213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B1F7FD35-0CB4-4508-AC5E-C350DD83E30D}"/>
              </a:ext>
            </a:extLst>
          </p:cNvPr>
          <p:cNvSpPr>
            <a:spLocks noGrp="1"/>
          </p:cNvSpPr>
          <p:nvPr>
            <p:ph type="body" sz="quarter" idx="12"/>
          </p:nvPr>
        </p:nvSpPr>
        <p:spPr>
          <a:xfrm>
            <a:off x="267855" y="5954321"/>
            <a:ext cx="10742349" cy="533511"/>
          </a:xfrm>
        </p:spPr>
        <p:txBody>
          <a:bodyPr/>
          <a:lstStyle/>
          <a:p>
            <a:r>
              <a:rPr lang="en-US" dirty="0"/>
              <a:t>Notes: Other family households include relatives with no children under age 18. White, black, and Asian/other households are non-Hispanic. Hispanics may be of any race.</a:t>
            </a:r>
          </a:p>
          <a:p>
            <a:r>
              <a:rPr lang="en-US" dirty="0"/>
              <a:t>Source: JCHS tabulations of US Census Bureau, American Community Survey 1-Year Estimates.</a:t>
            </a:r>
          </a:p>
        </p:txBody>
      </p:sp>
      <p:graphicFrame>
        <p:nvGraphicFramePr>
          <p:cNvPr id="10" name="Content Placeholder 8">
            <a:extLst>
              <a:ext uri="{FF2B5EF4-FFF2-40B4-BE49-F238E27FC236}">
                <a16:creationId xmlns:a16="http://schemas.microsoft.com/office/drawing/2014/main" id="{55A63645-180C-4F8A-9087-DCD977242484}"/>
              </a:ext>
            </a:extLst>
          </p:cNvPr>
          <p:cNvGraphicFramePr>
            <a:graphicFrameLocks/>
          </p:cNvGraphicFramePr>
          <p:nvPr>
            <p:extLst>
              <p:ext uri="{D42A27DB-BD31-4B8C-83A1-F6EECF244321}">
                <p14:modId xmlns:p14="http://schemas.microsoft.com/office/powerpoint/2010/main" val="263080055"/>
              </p:ext>
            </p:extLst>
          </p:nvPr>
        </p:nvGraphicFramePr>
        <p:xfrm>
          <a:off x="4105275" y="1581038"/>
          <a:ext cx="3416329" cy="45080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8">
            <a:extLst>
              <a:ext uri="{FF2B5EF4-FFF2-40B4-BE49-F238E27FC236}">
                <a16:creationId xmlns:a16="http://schemas.microsoft.com/office/drawing/2014/main" id="{976F6DBA-C5D6-4E4B-95B1-8F26FF88740E}"/>
              </a:ext>
            </a:extLst>
          </p:cNvPr>
          <p:cNvGraphicFramePr>
            <a:graphicFrameLocks/>
          </p:cNvGraphicFramePr>
          <p:nvPr>
            <p:extLst>
              <p:ext uri="{D42A27DB-BD31-4B8C-83A1-F6EECF244321}">
                <p14:modId xmlns:p14="http://schemas.microsoft.com/office/powerpoint/2010/main" val="2559165414"/>
              </p:ext>
            </p:extLst>
          </p:nvPr>
        </p:nvGraphicFramePr>
        <p:xfrm>
          <a:off x="7735660" y="1463401"/>
          <a:ext cx="3488600" cy="4729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601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965-D86E-406D-8CDA-6698051607D7}"/>
              </a:ext>
            </a:extLst>
          </p:cNvPr>
          <p:cNvSpPr>
            <a:spLocks noGrp="1"/>
          </p:cNvSpPr>
          <p:nvPr>
            <p:ph type="title"/>
          </p:nvPr>
        </p:nvSpPr>
        <p:spPr/>
        <p:txBody>
          <a:bodyPr/>
          <a:lstStyle/>
          <a:p>
            <a:r>
              <a:rPr lang="en-US" dirty="0">
                <a:solidFill>
                  <a:schemeClr val="tx1">
                    <a:lumMod val="50000"/>
                  </a:schemeClr>
                </a:solidFill>
              </a:rPr>
              <a:t>Figure 8: High-Income Households Have Become a Much Larger Segment of the Rental Market</a:t>
            </a:r>
          </a:p>
        </p:txBody>
      </p:sp>
      <p:graphicFrame>
        <p:nvGraphicFramePr>
          <p:cNvPr id="7" name="Content Placeholder 6">
            <a:extLst>
              <a:ext uri="{FF2B5EF4-FFF2-40B4-BE49-F238E27FC236}">
                <a16:creationId xmlns:a16="http://schemas.microsoft.com/office/drawing/2014/main" id="{46CC3F29-86A4-44FC-8A93-FAE3337ED38B}"/>
              </a:ext>
            </a:extLst>
          </p:cNvPr>
          <p:cNvGraphicFramePr>
            <a:graphicFrameLocks noGrp="1"/>
          </p:cNvGraphicFramePr>
          <p:nvPr>
            <p:ph idx="1"/>
            <p:extLst>
              <p:ext uri="{D42A27DB-BD31-4B8C-83A1-F6EECF244321}">
                <p14:modId xmlns:p14="http://schemas.microsoft.com/office/powerpoint/2010/main" val="1116106403"/>
              </p:ext>
            </p:extLst>
          </p:nvPr>
        </p:nvGraphicFramePr>
        <p:xfrm>
          <a:off x="268289" y="1573213"/>
          <a:ext cx="11110911"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BCC67140-A1DF-44EA-B329-0C4A30F79E53}"/>
              </a:ext>
            </a:extLst>
          </p:cNvPr>
          <p:cNvSpPr>
            <a:spLocks noGrp="1"/>
          </p:cNvSpPr>
          <p:nvPr>
            <p:ph type="body" sz="quarter" idx="10"/>
          </p:nvPr>
        </p:nvSpPr>
        <p:spPr/>
        <p:txBody>
          <a:bodyPr/>
          <a:lstStyle/>
          <a:p>
            <a:r>
              <a:rPr lang="en-US" dirty="0"/>
              <a:t>Note: Household incomes are adjusted for inflation using the CPI-U for All Items.</a:t>
            </a:r>
          </a:p>
          <a:p>
            <a:r>
              <a:rPr lang="en-US" dirty="0"/>
              <a:t>Source: JCHS tabulations of US Census Bureau, American Community Survey 1-Year Estimates.</a:t>
            </a:r>
          </a:p>
        </p:txBody>
      </p:sp>
      <p:sp>
        <p:nvSpPr>
          <p:cNvPr id="6" name="TextBox 11">
            <a:extLst>
              <a:ext uri="{FF2B5EF4-FFF2-40B4-BE49-F238E27FC236}">
                <a16:creationId xmlns:a16="http://schemas.microsoft.com/office/drawing/2014/main" id="{08950F68-2382-4C71-A97F-B4BEEEF2ECB4}"/>
              </a:ext>
            </a:extLst>
          </p:cNvPr>
          <p:cNvSpPr txBox="1"/>
          <p:nvPr/>
        </p:nvSpPr>
        <p:spPr>
          <a:xfrm>
            <a:off x="267855" y="5469111"/>
            <a:ext cx="1855876" cy="3078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Household Income</a:t>
            </a:r>
          </a:p>
        </p:txBody>
      </p:sp>
    </p:spTree>
    <p:extLst>
      <p:ext uri="{BB962C8B-B14F-4D97-AF65-F5344CB8AC3E}">
        <p14:creationId xmlns:p14="http://schemas.microsoft.com/office/powerpoint/2010/main" val="1143131358"/>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HS_Template_022219_v4_LG (1)" id="{2CF638FC-F487-443B-91FD-3A53D1ED00F5}" vid="{A2F520BD-B560-445A-A29C-9E3AC20BCA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JCHS_Template_022219_v4_LG (1)</Template>
  <TotalTime>17706</TotalTime>
  <Words>2983</Words>
  <Application>Microsoft Office PowerPoint</Application>
  <PresentationFormat>Widescreen</PresentationFormat>
  <Paragraphs>204</Paragraphs>
  <Slides>39</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JCHS 2019</vt:lpstr>
      <vt:lpstr>America’s Rental Housing 2020</vt:lpstr>
      <vt:lpstr>Figure 1: High-Income Households Have Driven Most of the Growth in Renters Since 2010</vt:lpstr>
      <vt:lpstr>Figure 2: Strong Growth in High-Cost Rentals Has Coincided with Dramatic Declines in Low-Cost Units</vt:lpstr>
      <vt:lpstr>Figure 3: While Down Across in All Segments, Vacancy Rates for Moderate- and Lower-Quality Rentals Are Especially Low</vt:lpstr>
      <vt:lpstr>Figure 4: Despite Overall Improvement After 2011, Renter Cost-Burden Rates for Most Income Groups Have Been on the Rise </vt:lpstr>
      <vt:lpstr>Figure 5: With Only Modest Growth in Federal Outlays, the Number of Assisted Households Has Been Essentially Flat</vt:lpstr>
      <vt:lpstr>Figure 6: Growth in Renter Households Has Slowed as Rentership Rates Stabilize</vt:lpstr>
      <vt:lpstr>Figure 7: Renters Are Increasingly Likely to Be Older, Minority, and Nontraditional Households</vt:lpstr>
      <vt:lpstr>Figure 8: High-Income Households Have Become a Much Larger Segment of the Rental Market</vt:lpstr>
      <vt:lpstr>Figure 9: Most of the Growth in High-Income Renters Has Been Among College-Educated Households that Are Married, White, and Young</vt:lpstr>
      <vt:lpstr>Figure 10: With Gains Largely at the Top of the Income Distribution…</vt:lpstr>
      <vt:lpstr>Figure 11: …Inequality Among Renter Households Has Increased Sharply Over the Past Three Decades </vt:lpstr>
      <vt:lpstr>Figure 12: Household Mobility Rates Have Declined Steadily Among Renters of All Ages</vt:lpstr>
      <vt:lpstr>Figure 13: Single-Family and Large Multifamily Properties Account for Most of the Growth in Rentals Over the Last Decade</vt:lpstr>
      <vt:lpstr>Figure 14: New Construction of Large Multifamily Buildings Has More than Offset the Decline in Single-Family Rentals</vt:lpstr>
      <vt:lpstr>Figure 15: The Types of Units Available to Renters Vary Widely from Region to Region…</vt:lpstr>
      <vt:lpstr>Figure 16: …with Low-Cost Units Concentrated Primarily in the Midwest and South </vt:lpstr>
      <vt:lpstr>Figure 17: Regardless of Age, Apartments in Small Multifamily Buildings Rent for Significantly Less than Other Units</vt:lpstr>
      <vt:lpstr>Figure 18: Spending on Capital Improvements Has Soared Since 2010, Far Outpacing Investment in Basic Maintenance</vt:lpstr>
      <vt:lpstr>Figure 19: Construction, Labor, and Land Costs Continue to Climb Much Faster than Inflation</vt:lpstr>
      <vt:lpstr>Figure 20: Apartment Vacancy Rates Continued to Fall Across Metro Areas in 2019</vt:lpstr>
      <vt:lpstr>Figure 21: Rents Continue to Climb Much Faster than General Inflation</vt:lpstr>
      <vt:lpstr>Figure 22: Multifamily Construction Remains Near Decades-Long Highs, With Almost All Units Intended as Rentals</vt:lpstr>
      <vt:lpstr>Figure 23: Most New Rentals Are Located in the Core Counties of Large Metros…</vt:lpstr>
      <vt:lpstr>Figure 24: … and Concentrated in Multifamily Structures with at Least 50 Units</vt:lpstr>
      <vt:lpstr>Figure 25: After Nine Years of Strong Growth, Apartment Property Prices Have Nearly Tripled Since 2010</vt:lpstr>
      <vt:lpstr>Figure 26: The Government Agency Share of the Multifamily Loan Market Increased to Nearly Half Between 2013 and 2018 </vt:lpstr>
      <vt:lpstr>Figure 27: Both the Number and Share of Cost-Burdened Renters Remain Near Record Highs</vt:lpstr>
      <vt:lpstr>Figure 28: Increasing Shares of Middle-Income Renters Have Cost Burdens, Particularly in Large Metros  </vt:lpstr>
      <vt:lpstr>Figure 29: At Least 40 Percent of Renters Are Cost Burdened in Metro Areas Across the Country</vt:lpstr>
      <vt:lpstr>Figure 30: Low-Income Renters Spend Disproportionately Large Shares of Their Incomes on Housing, Transportation, and Energy Costs</vt:lpstr>
      <vt:lpstr>Figure 31: High Housing Costs Prevent Vulnerable Renter Households from Spending on Basic Health Needs</vt:lpstr>
      <vt:lpstr>Figure 32: Low-Cost Units Account for a Shrinking Share of the Nation’s Rental Stock  </vt:lpstr>
      <vt:lpstr>Figure 33: The Supply of Federally Subsidized Units Has Remained Essentially Flat Since 2010 </vt:lpstr>
      <vt:lpstr>Figure 34: State and Local Agencies Have Stepped Up Bond Issuances to Help Expand the Affordable Supply</vt:lpstr>
      <vt:lpstr>Figure 35: Native American Households in Rural Areas Face High Rates of Overcrowding and Housing Inadequacy</vt:lpstr>
      <vt:lpstr>Figure 36: Lower-Income Minority Households Are the Most Likely to Come Under Threat of Eviction</vt:lpstr>
      <vt:lpstr>Figure 37: The Unsheltered Population Continued to Grow in 2018 as the Number of Beds for the Homeless Declined</vt:lpstr>
      <vt:lpstr>Figure 38: More than 10 Million Renters Live in Areas Prone to Natural Disasters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Rental Housing</dc:title>
  <dc:creator>Airgood-Obrycki, Whitney Leigh</dc:creator>
  <cp:lastModifiedBy>Airgood-Obrycki, Whitney Leigh</cp:lastModifiedBy>
  <cp:revision>534</cp:revision>
  <dcterms:created xsi:type="dcterms:W3CDTF">2019-03-13T19:44:24Z</dcterms:created>
  <dcterms:modified xsi:type="dcterms:W3CDTF">2020-01-23T14:11:09Z</dcterms:modified>
</cp:coreProperties>
</file>